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tags/tag1.xml" ContentType="application/vnd.openxmlformats-officedocument.presentationml.tags+xml"/>
  <Override PartName="/ppt/tags/tag28.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13.xml" ContentType="application/vnd.openxmlformats-officedocument.presentationml.tags+xml"/>
  <Override PartName="/ppt/tags/tag31.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slides/slide139.xml" ContentType="application/vnd.openxmlformats-officedocument.presentationml.slide+xml"/>
  <Override PartName="/ppt/notesSlides/notesSlide11.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slides/slide118.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0" r:id="rId4"/>
  </p:sldMasterIdLst>
  <p:notesMasterIdLst>
    <p:notesMasterId r:id="rId151"/>
  </p:notesMasterIdLst>
  <p:handoutMasterIdLst>
    <p:handoutMasterId r:id="rId152"/>
  </p:handoutMasterIdLst>
  <p:sldIdLst>
    <p:sldId id="257" r:id="rId5"/>
    <p:sldId id="288" r:id="rId6"/>
    <p:sldId id="301" r:id="rId7"/>
    <p:sldId id="320" r:id="rId8"/>
    <p:sldId id="302" r:id="rId9"/>
    <p:sldId id="293" r:id="rId10"/>
    <p:sldId id="294" r:id="rId11"/>
    <p:sldId id="296" r:id="rId12"/>
    <p:sldId id="298" r:id="rId13"/>
    <p:sldId id="300" r:id="rId14"/>
    <p:sldId id="371" r:id="rId15"/>
    <p:sldId id="462" r:id="rId16"/>
    <p:sldId id="297" r:id="rId17"/>
    <p:sldId id="303" r:id="rId18"/>
    <p:sldId id="295" r:id="rId19"/>
    <p:sldId id="493" r:id="rId20"/>
    <p:sldId id="495" r:id="rId21"/>
    <p:sldId id="494" r:id="rId22"/>
    <p:sldId id="496" r:id="rId23"/>
    <p:sldId id="497" r:id="rId24"/>
    <p:sldId id="498" r:id="rId25"/>
    <p:sldId id="499" r:id="rId26"/>
    <p:sldId id="500" r:id="rId27"/>
    <p:sldId id="501" r:id="rId28"/>
    <p:sldId id="502" r:id="rId29"/>
    <p:sldId id="503" r:id="rId30"/>
    <p:sldId id="504" r:id="rId31"/>
    <p:sldId id="505" r:id="rId32"/>
    <p:sldId id="506" r:id="rId33"/>
    <p:sldId id="507" r:id="rId34"/>
    <p:sldId id="508" r:id="rId35"/>
    <p:sldId id="509" r:id="rId36"/>
    <p:sldId id="510" r:id="rId37"/>
    <p:sldId id="511" r:id="rId38"/>
    <p:sldId id="512" r:id="rId39"/>
    <p:sldId id="513" r:id="rId40"/>
    <p:sldId id="514" r:id="rId41"/>
    <p:sldId id="515" r:id="rId42"/>
    <p:sldId id="492" r:id="rId43"/>
    <p:sldId id="417" r:id="rId44"/>
    <p:sldId id="418" r:id="rId45"/>
    <p:sldId id="419" r:id="rId46"/>
    <p:sldId id="463" r:id="rId47"/>
    <p:sldId id="372" r:id="rId48"/>
    <p:sldId id="472" r:id="rId49"/>
    <p:sldId id="473" r:id="rId50"/>
    <p:sldId id="474" r:id="rId51"/>
    <p:sldId id="475" r:id="rId52"/>
    <p:sldId id="476" r:id="rId53"/>
    <p:sldId id="477" r:id="rId54"/>
    <p:sldId id="478" r:id="rId55"/>
    <p:sldId id="479" r:id="rId56"/>
    <p:sldId id="491" r:id="rId57"/>
    <p:sldId id="481" r:id="rId58"/>
    <p:sldId id="483" r:id="rId59"/>
    <p:sldId id="484" r:id="rId60"/>
    <p:sldId id="482" r:id="rId61"/>
    <p:sldId id="480" r:id="rId62"/>
    <p:sldId id="485" r:id="rId63"/>
    <p:sldId id="487" r:id="rId64"/>
    <p:sldId id="488" r:id="rId65"/>
    <p:sldId id="489" r:id="rId66"/>
    <p:sldId id="490" r:id="rId67"/>
    <p:sldId id="486" r:id="rId68"/>
    <p:sldId id="299" r:id="rId69"/>
    <p:sldId id="443" r:id="rId70"/>
    <p:sldId id="461" r:id="rId71"/>
    <p:sldId id="447" r:id="rId72"/>
    <p:sldId id="448" r:id="rId73"/>
    <p:sldId id="449" r:id="rId74"/>
    <p:sldId id="450" r:id="rId75"/>
    <p:sldId id="451" r:id="rId76"/>
    <p:sldId id="452" r:id="rId77"/>
    <p:sldId id="453" r:id="rId78"/>
    <p:sldId id="454" r:id="rId79"/>
    <p:sldId id="455" r:id="rId80"/>
    <p:sldId id="456" r:id="rId81"/>
    <p:sldId id="457" r:id="rId82"/>
    <p:sldId id="458" r:id="rId83"/>
    <p:sldId id="460" r:id="rId84"/>
    <p:sldId id="444" r:id="rId85"/>
    <p:sldId id="470" r:id="rId86"/>
    <p:sldId id="374" r:id="rId87"/>
    <p:sldId id="433" r:id="rId88"/>
    <p:sldId id="429" r:id="rId89"/>
    <p:sldId id="431" r:id="rId90"/>
    <p:sldId id="432" r:id="rId91"/>
    <p:sldId id="435" r:id="rId92"/>
    <p:sldId id="436" r:id="rId93"/>
    <p:sldId id="441" r:id="rId94"/>
    <p:sldId id="438" r:id="rId95"/>
    <p:sldId id="440" r:id="rId96"/>
    <p:sldId id="442" r:id="rId97"/>
    <p:sldId id="392" r:id="rId98"/>
    <p:sldId id="395" r:id="rId99"/>
    <p:sldId id="408" r:id="rId100"/>
    <p:sldId id="409" r:id="rId101"/>
    <p:sldId id="411" r:id="rId102"/>
    <p:sldId id="397" r:id="rId103"/>
    <p:sldId id="375" r:id="rId104"/>
    <p:sldId id="382" r:id="rId105"/>
    <p:sldId id="383" r:id="rId106"/>
    <p:sldId id="386" r:id="rId107"/>
    <p:sldId id="387" r:id="rId108"/>
    <p:sldId id="384" r:id="rId109"/>
    <p:sldId id="391" r:id="rId110"/>
    <p:sldId id="389" r:id="rId111"/>
    <p:sldId id="390" r:id="rId112"/>
    <p:sldId id="388" r:id="rId113"/>
    <p:sldId id="376" r:id="rId114"/>
    <p:sldId id="465" r:id="rId115"/>
    <p:sldId id="464" r:id="rId116"/>
    <p:sldId id="466" r:id="rId117"/>
    <p:sldId id="467" r:id="rId118"/>
    <p:sldId id="468" r:id="rId119"/>
    <p:sldId id="469" r:id="rId120"/>
    <p:sldId id="378" r:id="rId121"/>
    <p:sldId id="428" r:id="rId122"/>
    <p:sldId id="423" r:id="rId123"/>
    <p:sldId id="424" r:id="rId124"/>
    <p:sldId id="425" r:id="rId125"/>
    <p:sldId id="426" r:id="rId126"/>
    <p:sldId id="421" r:id="rId127"/>
    <p:sldId id="379" r:id="rId128"/>
    <p:sldId id="412" r:id="rId129"/>
    <p:sldId id="415" r:id="rId130"/>
    <p:sldId id="416" r:id="rId131"/>
    <p:sldId id="380" r:id="rId132"/>
    <p:sldId id="343" r:id="rId133"/>
    <p:sldId id="346" r:id="rId134"/>
    <p:sldId id="358" r:id="rId135"/>
    <p:sldId id="359" r:id="rId136"/>
    <p:sldId id="347" r:id="rId137"/>
    <p:sldId id="348" r:id="rId138"/>
    <p:sldId id="345" r:id="rId139"/>
    <p:sldId id="349" r:id="rId140"/>
    <p:sldId id="350" r:id="rId141"/>
    <p:sldId id="351" r:id="rId142"/>
    <p:sldId id="352" r:id="rId143"/>
    <p:sldId id="353" r:id="rId144"/>
    <p:sldId id="354" r:id="rId145"/>
    <p:sldId id="357" r:id="rId146"/>
    <p:sldId id="363" r:id="rId147"/>
    <p:sldId id="364" r:id="rId148"/>
    <p:sldId id="361" r:id="rId149"/>
    <p:sldId id="365" r:id="rId150"/>
  </p:sldIdLst>
  <p:sldSz cx="9144000" cy="6858000" type="screen4x3"/>
  <p:notesSz cx="7137400" cy="9423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42E6"/>
    <a:srgbClr val="FF00FF"/>
    <a:srgbClr val="CE7E5A"/>
    <a:srgbClr val="F1C283"/>
    <a:srgbClr val="FFCD2D"/>
    <a:srgbClr val="CF6A3D"/>
    <a:srgbClr val="D1943B"/>
    <a:srgbClr val="F8F57B"/>
    <a:srgbClr val="D5B953"/>
    <a:srgbClr val="B87DF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603" autoAdjust="0"/>
    <p:restoredTop sz="94697" autoAdjust="0"/>
  </p:normalViewPr>
  <p:slideViewPr>
    <p:cSldViewPr snapToGrid="0">
      <p:cViewPr varScale="1">
        <p:scale>
          <a:sx n="74" d="100"/>
          <a:sy n="74" d="100"/>
        </p:scale>
        <p:origin x="-162" y="-96"/>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968"/>
        <p:guide pos="2248"/>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manualLayout>
          <c:layoutTarget val="inner"/>
          <c:xMode val="edge"/>
          <c:yMode val="edge"/>
          <c:x val="0"/>
          <c:y val="0"/>
          <c:w val="0.96014492753623193"/>
          <c:h val="0.94169270833333341"/>
        </c:manualLayout>
      </c:layout>
      <c:bar3DChart>
        <c:barDir val="col"/>
        <c:grouping val="percentStacked"/>
        <c:ser>
          <c:idx val="0"/>
          <c:order val="0"/>
          <c:tx>
            <c:strRef>
              <c:f>Sheet1!$A$2</c:f>
              <c:strCache>
                <c:ptCount val="1"/>
                <c:pt idx="0">
                  <c:v>Examples</c:v>
                </c:pt>
              </c:strCache>
            </c:strRef>
          </c:tx>
          <c:dLbls>
            <c:txPr>
              <a:bodyPr/>
              <a:lstStyle/>
              <a:p>
                <a:pPr>
                  <a:defRPr sz="1600"/>
                </a:pPr>
                <a:endParaRPr lang="en-US"/>
              </a:p>
            </c:txPr>
            <c:showVal val="1"/>
            <c:showSerName val="1"/>
            <c:separator>
</c:separator>
          </c:dLbls>
          <c:cat>
            <c:strRef>
              <c:f>Sheet1!$B$1:$C$1</c:f>
              <c:strCache>
                <c:ptCount val="1"/>
                <c:pt idx="0">
                  <c:v>Pages</c:v>
                </c:pt>
              </c:strCache>
            </c:strRef>
          </c:cat>
          <c:val>
            <c:numRef>
              <c:f>Sheet1!$B$2:$C$2</c:f>
              <c:numCache>
                <c:formatCode>0%</c:formatCode>
                <c:ptCount val="1"/>
                <c:pt idx="0">
                  <c:v>0.16845878136200879</c:v>
                </c:pt>
              </c:numCache>
            </c:numRef>
          </c:val>
        </c:ser>
        <c:ser>
          <c:idx val="1"/>
          <c:order val="1"/>
          <c:tx>
            <c:strRef>
              <c:f>Sheet1!$A$3</c:f>
              <c:strCache>
                <c:ptCount val="1"/>
                <c:pt idx="0">
                  <c:v>Server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Sheet1!$B$3:$C$3</c:f>
              <c:numCache>
                <c:formatCode>0%</c:formatCode>
                <c:ptCount val="1"/>
                <c:pt idx="0">
                  <c:v>0.20788530465949945</c:v>
                </c:pt>
              </c:numCache>
            </c:numRef>
          </c:val>
        </c:ser>
        <c:ser>
          <c:idx val="2"/>
          <c:order val="2"/>
          <c:tx>
            <c:strRef>
              <c:f>Sheet1!$A$4</c:f>
              <c:strCache>
                <c:ptCount val="1"/>
                <c:pt idx="0">
                  <c:v>Client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Sheet1!$B$4:$C$4</c:f>
              <c:numCache>
                <c:formatCode>0%</c:formatCode>
                <c:ptCount val="1"/>
                <c:pt idx="0">
                  <c:v>0.24372759856631002</c:v>
                </c:pt>
              </c:numCache>
            </c:numRef>
          </c:val>
        </c:ser>
        <c:ser>
          <c:idx val="3"/>
          <c:order val="3"/>
          <c:tx>
            <c:strRef>
              <c:f>Sheet1!$A$5</c:f>
              <c:strCache>
                <c:ptCount val="1"/>
                <c:pt idx="0">
                  <c:v>Messages</c:v>
                </c:pt>
              </c:strCache>
            </c:strRef>
          </c:tx>
          <c:dPt>
            <c:idx val="0"/>
            <c:spPr>
              <a:solidFill>
                <a:srgbClr val="0070C0"/>
              </a:solidFill>
            </c:spPr>
          </c:dPt>
          <c:dLbls>
            <c:dLbl>
              <c:idx val="0"/>
              <c:layout>
                <c:manualLayout>
                  <c:x val="5.4347826086956529E-3"/>
                  <c:y val="1.8229166666666716E-2"/>
                </c:manualLayout>
              </c:layout>
              <c:showVal val="1"/>
              <c:showSerName val="1"/>
            </c:dLbl>
            <c:txPr>
              <a:bodyPr/>
              <a:lstStyle/>
              <a:p>
                <a:pPr>
                  <a:defRPr sz="1600"/>
                </a:pPr>
                <a:endParaRPr lang="en-US"/>
              </a:p>
            </c:txPr>
            <c:showVal val="1"/>
            <c:showSerName val="1"/>
          </c:dLbls>
          <c:cat>
            <c:strRef>
              <c:f>Sheet1!$B$1:$C$1</c:f>
              <c:strCache>
                <c:ptCount val="1"/>
                <c:pt idx="0">
                  <c:v>Pages</c:v>
                </c:pt>
              </c:strCache>
            </c:strRef>
          </c:cat>
          <c:val>
            <c:numRef>
              <c:f>Sheet1!$B$5:$C$5</c:f>
              <c:numCache>
                <c:formatCode>0%</c:formatCode>
                <c:ptCount val="1"/>
                <c:pt idx="0">
                  <c:v>0.35125448028673834</c:v>
                </c:pt>
              </c:numCache>
            </c:numRef>
          </c:val>
        </c:ser>
        <c:ser>
          <c:idx val="4"/>
          <c:order val="4"/>
          <c:tx>
            <c:strRef>
              <c:f>Sheet1!$A$6</c:f>
              <c:strCache>
                <c:ptCount val="1"/>
                <c:pt idx="0">
                  <c:v>Intro</c:v>
                </c:pt>
              </c:strCache>
            </c:strRef>
          </c:tx>
          <c:dLbls>
            <c:txPr>
              <a:bodyPr/>
              <a:lstStyle/>
              <a:p>
                <a:pPr>
                  <a:defRPr sz="1600"/>
                </a:pPr>
                <a:endParaRPr lang="en-US"/>
              </a:p>
            </c:txPr>
            <c:showVal val="1"/>
            <c:showSerName val="1"/>
          </c:dLbls>
          <c:cat>
            <c:strRef>
              <c:f>Sheet1!$B$1:$C$1</c:f>
              <c:strCache>
                <c:ptCount val="1"/>
                <c:pt idx="0">
                  <c:v>Pages</c:v>
                </c:pt>
              </c:strCache>
            </c:strRef>
          </c:cat>
          <c:val>
            <c:numRef>
              <c:f>Sheet1!$B$6:$C$6</c:f>
              <c:numCache>
                <c:formatCode>0%</c:formatCode>
                <c:ptCount val="1"/>
                <c:pt idx="0">
                  <c:v>2.8673835125448282E-2</c:v>
                </c:pt>
              </c:numCache>
            </c:numRef>
          </c:val>
        </c:ser>
        <c:dLbls>
          <c:showVal val="1"/>
        </c:dLbls>
        <c:shape val="box"/>
        <c:axId val="93296512"/>
        <c:axId val="93298048"/>
        <c:axId val="0"/>
      </c:bar3DChart>
      <c:catAx>
        <c:axId val="93296512"/>
        <c:scaling>
          <c:orientation val="minMax"/>
        </c:scaling>
        <c:delete val="1"/>
        <c:axPos val="b"/>
        <c:numFmt formatCode="General" sourceLinked="1"/>
        <c:tickLblPos val="nextTo"/>
        <c:crossAx val="93298048"/>
        <c:crosses val="autoZero"/>
        <c:auto val="1"/>
        <c:lblAlgn val="ctr"/>
        <c:lblOffset val="100"/>
      </c:catAx>
      <c:valAx>
        <c:axId val="93298048"/>
        <c:scaling>
          <c:orientation val="minMax"/>
        </c:scaling>
        <c:delete val="1"/>
        <c:axPos val="l"/>
        <c:numFmt formatCode="0%" sourceLinked="1"/>
        <c:tickLblPos val="nextTo"/>
        <c:crossAx val="93296512"/>
        <c:crosses val="autoZero"/>
        <c:crossBetween val="between"/>
      </c:valAx>
    </c:plotArea>
    <c:plotVisOnly val="1"/>
  </c:chart>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8.wmf"/><Relationship Id="rId1" Type="http://schemas.openxmlformats.org/officeDocument/2006/relationships/image" Target="../media/image79.wmf"/><Relationship Id="rId4" Type="http://schemas.openxmlformats.org/officeDocument/2006/relationships/image" Target="../media/image81.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92873" cy="471170"/>
          </a:xfrm>
          <a:prstGeom prst="rect">
            <a:avLst/>
          </a:prstGeom>
        </p:spPr>
        <p:txBody>
          <a:bodyPr vert="horz" lIns="94631" tIns="47316" rIns="94631" bIns="47316" rtlCol="0"/>
          <a:lstStyle>
            <a:lvl1pPr algn="l">
              <a:defRPr sz="1200"/>
            </a:lvl1pPr>
          </a:lstStyle>
          <a:p>
            <a:endParaRPr lang="en-US" dirty="0"/>
          </a:p>
        </p:txBody>
      </p:sp>
      <p:sp>
        <p:nvSpPr>
          <p:cNvPr id="3" name="Date Placeholder 2"/>
          <p:cNvSpPr>
            <a:spLocks noGrp="1"/>
          </p:cNvSpPr>
          <p:nvPr>
            <p:ph type="dt" sz="quarter" idx="1"/>
          </p:nvPr>
        </p:nvSpPr>
        <p:spPr>
          <a:xfrm>
            <a:off x="4042875" y="0"/>
            <a:ext cx="3092873" cy="471170"/>
          </a:xfrm>
          <a:prstGeom prst="rect">
            <a:avLst/>
          </a:prstGeom>
        </p:spPr>
        <p:txBody>
          <a:bodyPr vert="horz" lIns="94631" tIns="47316" rIns="94631" bIns="47316" rtlCol="0"/>
          <a:lstStyle>
            <a:lvl1pPr algn="r">
              <a:defRPr sz="1200"/>
            </a:lvl1pPr>
          </a:lstStyle>
          <a:p>
            <a:fld id="{1C3F5198-D814-4F07-A84F-942E63C84983}" type="datetimeFigureOut">
              <a:rPr lang="en-US" smtClean="0"/>
              <a:pPr/>
              <a:t>7/31/2008</a:t>
            </a:fld>
            <a:endParaRPr lang="en-US"/>
          </a:p>
        </p:txBody>
      </p:sp>
      <p:sp>
        <p:nvSpPr>
          <p:cNvPr id="4" name="Footer Placeholder 3"/>
          <p:cNvSpPr>
            <a:spLocks noGrp="1"/>
          </p:cNvSpPr>
          <p:nvPr>
            <p:ph type="ftr" sz="quarter" idx="2"/>
          </p:nvPr>
        </p:nvSpPr>
        <p:spPr>
          <a:xfrm>
            <a:off x="0" y="8950595"/>
            <a:ext cx="6502964" cy="471170"/>
          </a:xfrm>
          <a:prstGeom prst="rect">
            <a:avLst/>
          </a:prstGeom>
        </p:spPr>
        <p:txBody>
          <a:bodyPr vert="horz" lIns="94631" tIns="47316" rIns="94631" bIns="47316"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502964" y="8950595"/>
            <a:ext cx="632784" cy="471170"/>
          </a:xfrm>
          <a:prstGeom prst="rect">
            <a:avLst/>
          </a:prstGeom>
        </p:spPr>
        <p:txBody>
          <a:bodyPr vert="horz" lIns="94631" tIns="47316" rIns="94631" bIns="47316"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92873" cy="471170"/>
          </a:xfrm>
          <a:prstGeom prst="rect">
            <a:avLst/>
          </a:prstGeom>
        </p:spPr>
        <p:txBody>
          <a:bodyPr vert="horz" lIns="94631" tIns="47316" rIns="94631" bIns="47316" rtlCol="0"/>
          <a:lstStyle>
            <a:lvl1pPr algn="l">
              <a:defRPr sz="1200"/>
            </a:lvl1pPr>
          </a:lstStyle>
          <a:p>
            <a:endParaRPr lang="en-US"/>
          </a:p>
        </p:txBody>
      </p:sp>
      <p:sp>
        <p:nvSpPr>
          <p:cNvPr id="3" name="Date Placeholder 2"/>
          <p:cNvSpPr>
            <a:spLocks noGrp="1"/>
          </p:cNvSpPr>
          <p:nvPr>
            <p:ph type="dt" idx="1"/>
          </p:nvPr>
        </p:nvSpPr>
        <p:spPr>
          <a:xfrm>
            <a:off x="4042875" y="0"/>
            <a:ext cx="3092873" cy="471170"/>
          </a:xfrm>
          <a:prstGeom prst="rect">
            <a:avLst/>
          </a:prstGeom>
        </p:spPr>
        <p:txBody>
          <a:bodyPr vert="horz" lIns="94631" tIns="47316" rIns="94631" bIns="47316" rtlCol="0"/>
          <a:lstStyle>
            <a:lvl1pPr algn="r">
              <a:defRPr sz="1200"/>
            </a:lvl1pPr>
          </a:lstStyle>
          <a:p>
            <a:fld id="{7C3FBCD4-166E-446F-AF18-7D4A0CF9AEF6}" type="datetimeFigureOut">
              <a:rPr lang="en-US" smtClean="0"/>
              <a:pPr/>
              <a:t>7/31/2008</a:t>
            </a:fld>
            <a:endParaRPr lang="en-US"/>
          </a:p>
        </p:txBody>
      </p:sp>
      <p:sp>
        <p:nvSpPr>
          <p:cNvPr id="4" name="Slide Image Placeholder 3"/>
          <p:cNvSpPr>
            <a:spLocks noGrp="1" noRot="1" noChangeAspect="1"/>
          </p:cNvSpPr>
          <p:nvPr>
            <p:ph type="sldImg" idx="2"/>
          </p:nvPr>
        </p:nvSpPr>
        <p:spPr>
          <a:xfrm>
            <a:off x="1212850" y="706438"/>
            <a:ext cx="4711700" cy="3533775"/>
          </a:xfrm>
          <a:prstGeom prst="rect">
            <a:avLst/>
          </a:prstGeom>
          <a:noFill/>
          <a:ln w="12700">
            <a:solidFill>
              <a:prstClr val="black"/>
            </a:solidFill>
          </a:ln>
        </p:spPr>
        <p:txBody>
          <a:bodyPr vert="horz" lIns="94631" tIns="47316" rIns="94631" bIns="47316" rtlCol="0" anchor="ctr"/>
          <a:lstStyle/>
          <a:p>
            <a:endParaRPr lang="en-US"/>
          </a:p>
        </p:txBody>
      </p:sp>
      <p:sp>
        <p:nvSpPr>
          <p:cNvPr id="5" name="Notes Placeholder 4"/>
          <p:cNvSpPr>
            <a:spLocks noGrp="1"/>
          </p:cNvSpPr>
          <p:nvPr>
            <p:ph type="body" sz="quarter" idx="3"/>
          </p:nvPr>
        </p:nvSpPr>
        <p:spPr>
          <a:xfrm>
            <a:off x="713740" y="4476115"/>
            <a:ext cx="5709920" cy="4240530"/>
          </a:xfrm>
          <a:prstGeom prst="rect">
            <a:avLst/>
          </a:prstGeom>
        </p:spPr>
        <p:txBody>
          <a:bodyPr vert="horz" lIns="94631" tIns="47316" rIns="94631" bIns="4731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950595"/>
            <a:ext cx="6423660" cy="471170"/>
          </a:xfrm>
          <a:prstGeom prst="rect">
            <a:avLst/>
          </a:prstGeom>
        </p:spPr>
        <p:txBody>
          <a:bodyPr vert="horz" lIns="94631" tIns="47316" rIns="94631" bIns="47316"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423660" y="8950595"/>
            <a:ext cx="712088" cy="471170"/>
          </a:xfrm>
          <a:prstGeom prst="rect">
            <a:avLst/>
          </a:prstGeom>
        </p:spPr>
        <p:txBody>
          <a:bodyPr vert="horz" lIns="94631" tIns="47316" rIns="94631" bIns="47316"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2:31 PM</a:t>
            </a:fld>
            <a:endParaRPr lang="en-US"/>
          </a:p>
        </p:txBody>
      </p:sp>
      <p:sp>
        <p:nvSpPr>
          <p:cNvPr id="6" name="Footer Placeholder 5"/>
          <p:cNvSpPr>
            <a:spLocks noGrp="1"/>
          </p:cNvSpPr>
          <p:nvPr>
            <p:ph type="ftr" sz="quarter" idx="12"/>
          </p:nvPr>
        </p:nvSpPr>
        <p:spPr>
          <a:xfrm>
            <a:off x="0" y="8950595"/>
            <a:ext cx="6423660" cy="471170"/>
          </a:xfrm>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a:xfrm>
            <a:off x="6423660" y="8950595"/>
            <a:ext cx="712088" cy="47117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8/1/2008 2:41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65</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31FE30-B459-4651-B1AF-D50C76ACB317}" type="slidenum">
              <a:rPr lang="en-US" smtClean="0"/>
              <a:pPr/>
              <a:t>111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130</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7/31/2008 2:32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8/1/2008 2:41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7502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210862"/>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&lt;footer text&gt;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ftr="0" dt="0"/>
  <p:txStyles>
    <p:titleStyle>
      <a:lvl1pPr algn="l" defTabSz="912777" rtl="0" eaLnBrk="1" fontAlgn="base" latinLnBrk="0" hangingPunct="1">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3300" kern="1200">
          <a:solidFill>
            <a:schemeClr val="bg1"/>
          </a:solidFill>
          <a:latin typeface="+mn-lt"/>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3000" kern="1200">
          <a:solidFill>
            <a:schemeClr val="bg1"/>
          </a:solidFill>
          <a:latin typeface="+mn-lt"/>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700" kern="1200">
          <a:solidFill>
            <a:schemeClr val="bg1"/>
          </a:solidFill>
          <a:latin typeface="+mn-lt"/>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300" kern="1200">
          <a:solidFill>
            <a:schemeClr val="bg1"/>
          </a:solidFill>
          <a:latin typeface="+mn-lt"/>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oleObject" Target="../embeddings/oleObject34.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26.vml"/><Relationship Id="rId4"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s>
</file>

<file path=ppt/slides/_rels/slide117.xml.rels><?xml version="1.0" encoding="UTF-8" standalone="yes"?>
<Relationships xmlns="http://schemas.openxmlformats.org/package/2006/relationships"><Relationship Id="rId3" Type="http://schemas.openxmlformats.org/officeDocument/2006/relationships/hyperlink" Target="http://www.codeplex.com/singularity/SourceControl/DirectoryView.aspx?SourcePath=$/singularity/base/Kernel/Bartok/VerifiedGCs&amp;changeSetId=14518"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hyperlink" Target="http://research.microsoft.com/projects/z3/documentation.html"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28.vml"/><Relationship Id="rId4" Type="http://schemas.openxmlformats.org/officeDocument/2006/relationships/oleObject" Target="../embeddings/oleObject38.bin"/></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gif"/><Relationship Id="rId9" Type="http://schemas.openxmlformats.org/officeDocument/2006/relationships/image" Target="../media/image15.jpeg"/><Relationship Id="rId14" Type="http://schemas.openxmlformats.org/officeDocument/2006/relationships/image" Target="../media/image20.jpe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4.v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5.v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vmlDrawing" Target="../drawings/vmlDrawing6.v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8.xml"/><Relationship Id="rId1" Type="http://schemas.openxmlformats.org/officeDocument/2006/relationships/vmlDrawing" Target="../drawings/vmlDrawing7.v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8.xml"/><Relationship Id="rId1" Type="http://schemas.openxmlformats.org/officeDocument/2006/relationships/vmlDrawing" Target="../drawings/vmlDrawing8.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8.xml"/><Relationship Id="rId1" Type="http://schemas.openxmlformats.org/officeDocument/2006/relationships/vmlDrawing" Target="../drawings/vmlDrawing9.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vmlDrawing" Target="../drawings/vmlDrawing10.vml"/><Relationship Id="rId4" Type="http://schemas.openxmlformats.org/officeDocument/2006/relationships/image" Target="../media/image49.gi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8.xml"/><Relationship Id="rId1" Type="http://schemas.openxmlformats.org/officeDocument/2006/relationships/vmlDrawing" Target="../drawings/vmlDrawing11.v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8.xml"/><Relationship Id="rId1" Type="http://schemas.openxmlformats.org/officeDocument/2006/relationships/vmlDrawing" Target="../drawings/vmlDrawing12.v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8.xml"/><Relationship Id="rId1" Type="http://schemas.openxmlformats.org/officeDocument/2006/relationships/vmlDrawing" Target="../drawings/vmlDrawing13.vml"/></Relationships>
</file>

<file path=ppt/slides/_rels/slide8.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11.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2.xml"/><Relationship Id="rId7" Type="http://schemas.openxmlformats.org/officeDocument/2006/relationships/image" Target="../media/image54.png"/><Relationship Id="rId2" Type="http://schemas.openxmlformats.org/officeDocument/2006/relationships/tags" Target="../tags/tag1.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image" Target="../media/image53.png"/><Relationship Id="rId4"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5.xml"/><Relationship Id="rId7" Type="http://schemas.openxmlformats.org/officeDocument/2006/relationships/image" Target="../media/image5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6.png"/><Relationship Id="rId5"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image" Target="../media/image58.png"/></Relationships>
</file>

<file path=ppt/slides/_rels/slide8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9.xml"/><Relationship Id="rId7" Type="http://schemas.openxmlformats.org/officeDocument/2006/relationships/image" Target="../media/image5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6.png"/><Relationship Id="rId5"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image" Target="../media/image59.png"/></Relationships>
</file>

<file path=ppt/slides/_rels/slide8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2.xml"/><Relationship Id="rId7" Type="http://schemas.openxmlformats.org/officeDocument/2006/relationships/image" Target="../media/image61.png"/><Relationship Id="rId2" Type="http://schemas.openxmlformats.org/officeDocument/2006/relationships/tags" Target="../tags/tag11.xml"/><Relationship Id="rId1" Type="http://schemas.openxmlformats.org/officeDocument/2006/relationships/vmlDrawing" Target="../drawings/vmlDrawing15.vml"/><Relationship Id="rId6" Type="http://schemas.openxmlformats.org/officeDocument/2006/relationships/slideLayout" Target="../slideLayouts/slideLayout4.xml"/><Relationship Id="rId11" Type="http://schemas.openxmlformats.org/officeDocument/2006/relationships/oleObject" Target="../embeddings/oleObject16.bin"/><Relationship Id="rId5" Type="http://schemas.openxmlformats.org/officeDocument/2006/relationships/tags" Target="../tags/tag14.xml"/><Relationship Id="rId10" Type="http://schemas.openxmlformats.org/officeDocument/2006/relationships/image" Target="../media/image59.png"/><Relationship Id="rId4" Type="http://schemas.openxmlformats.org/officeDocument/2006/relationships/tags" Target="../tags/tag13.xml"/><Relationship Id="rId9" Type="http://schemas.openxmlformats.org/officeDocument/2006/relationships/image" Target="../media/image57.png"/></Relationships>
</file>

<file path=ppt/slides/_rels/slide8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6.xml"/><Relationship Id="rId7" Type="http://schemas.openxmlformats.org/officeDocument/2006/relationships/image" Target="../media/image61.png"/><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slideLayout" Target="../slideLayouts/slideLayout4.xml"/><Relationship Id="rId11" Type="http://schemas.openxmlformats.org/officeDocument/2006/relationships/oleObject" Target="../embeddings/oleObject17.bin"/><Relationship Id="rId5" Type="http://schemas.openxmlformats.org/officeDocument/2006/relationships/tags" Target="../tags/tag18.xml"/><Relationship Id="rId10" Type="http://schemas.openxmlformats.org/officeDocument/2006/relationships/image" Target="../media/image63.png"/><Relationship Id="rId4" Type="http://schemas.openxmlformats.org/officeDocument/2006/relationships/tags" Target="../tags/tag17.xml"/><Relationship Id="rId9"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0.xml"/><Relationship Id="rId7" Type="http://schemas.openxmlformats.org/officeDocument/2006/relationships/image" Target="../media/image59.png"/><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slideLayout" Target="../slideLayouts/slideLayout4.xml"/><Relationship Id="rId11" Type="http://schemas.openxmlformats.org/officeDocument/2006/relationships/image" Target="../media/image65.png"/><Relationship Id="rId5" Type="http://schemas.openxmlformats.org/officeDocument/2006/relationships/tags" Target="../tags/tag22.xml"/><Relationship Id="rId10" Type="http://schemas.openxmlformats.org/officeDocument/2006/relationships/image" Target="../media/image64.png"/><Relationship Id="rId4" Type="http://schemas.openxmlformats.org/officeDocument/2006/relationships/tags" Target="../tags/tag21.xml"/><Relationship Id="rId9" Type="http://schemas.openxmlformats.org/officeDocument/2006/relationships/oleObject" Target="../embeddings/oleObject18.bin"/></Relationships>
</file>

<file path=ppt/slides/_rels/slide9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24.xml"/><Relationship Id="rId7" Type="http://schemas.openxmlformats.org/officeDocument/2006/relationships/image" Target="../media/image65.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slideLayout" Target="../slideLayouts/slideLayout4.xml"/><Relationship Id="rId11" Type="http://schemas.openxmlformats.org/officeDocument/2006/relationships/oleObject" Target="../embeddings/oleObject19.bin"/><Relationship Id="rId5" Type="http://schemas.openxmlformats.org/officeDocument/2006/relationships/tags" Target="../tags/tag26.xml"/><Relationship Id="rId10" Type="http://schemas.openxmlformats.org/officeDocument/2006/relationships/image" Target="../media/image66.png"/><Relationship Id="rId4" Type="http://schemas.openxmlformats.org/officeDocument/2006/relationships/tags" Target="../tags/tag25.xml"/><Relationship Id="rId9" Type="http://schemas.openxmlformats.org/officeDocument/2006/relationships/image" Target="../media/image63.png"/></Relationships>
</file>

<file path=ppt/slides/_rels/slide9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oleObject" Target="../embeddings/oleObject20.bin"/><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oleObject" Target="../embeddings/oleObject21.bin"/><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vmlDrawing" Target="../drawings/vmlDrawing21.vml"/><Relationship Id="rId4" Type="http://schemas.openxmlformats.org/officeDocument/2006/relationships/oleObject" Target="../embeddings/oleObject22.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vmlDrawing" Target="../drawings/vmlDrawing22.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8.bin"/><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32.bin"/><Relationship Id="rId2" Type="http://schemas.openxmlformats.org/officeDocument/2006/relationships/tags" Target="../tags/tag33.xml"/><Relationship Id="rId1" Type="http://schemas.openxmlformats.org/officeDocument/2006/relationships/vmlDrawing" Target="../drawings/vmlDrawing24.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903677"/>
            <a:ext cx="9144000" cy="1994392"/>
          </a:xfrm>
        </p:spPr>
        <p:txBody>
          <a:bodyPr/>
          <a:lstStyle/>
          <a:p>
            <a:pPr algn="ctr"/>
            <a:r>
              <a:rPr sz="4800" smtClean="0"/>
              <a:t>Satisfiability Modulo Theories</a:t>
            </a:r>
            <a:br>
              <a:rPr sz="4800" smtClean="0"/>
            </a:br>
            <a:r>
              <a:rPr sz="4800" smtClean="0"/>
              <a:t>solvers in </a:t>
            </a:r>
            <a:br>
              <a:rPr sz="4800" smtClean="0"/>
            </a:br>
            <a:r>
              <a:rPr sz="4800" smtClean="0"/>
              <a:t>Program Analysis and Verification </a:t>
            </a:r>
            <a:endParaRPr lang="en-US" sz="4800" dirty="0"/>
          </a:p>
        </p:txBody>
      </p:sp>
      <p:sp>
        <p:nvSpPr>
          <p:cNvPr id="3" name="Subtitle 2"/>
          <p:cNvSpPr>
            <a:spLocks noGrp="1"/>
          </p:cNvSpPr>
          <p:nvPr>
            <p:ph type="subTitle" idx="1"/>
          </p:nvPr>
        </p:nvSpPr>
        <p:spPr>
          <a:xfrm>
            <a:off x="848185" y="4581652"/>
            <a:ext cx="7692761" cy="941796"/>
          </a:xfrm>
        </p:spPr>
        <p:txBody>
          <a:bodyPr/>
          <a:lstStyle/>
          <a:p>
            <a:r>
              <a:rPr smtClean="0"/>
              <a:t>Leonardo de Moura and Nikolaj Bj</a:t>
            </a:r>
            <a:r>
              <a:rPr lang="en-US" dirty="0" smtClean="0"/>
              <a:t>ø</a:t>
            </a:r>
            <a:r>
              <a:rPr smtClean="0"/>
              <a:t>rner</a:t>
            </a:r>
            <a:endParaRPr lang="en-US" dirty="0" smtClean="0"/>
          </a:p>
          <a:p>
            <a:r>
              <a:rPr lang="en-US" dirty="0" smtClean="0"/>
              <a:t>Microsoft Research</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More applications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81000" y="1950720"/>
            <a:ext cx="8382000" cy="4265783"/>
          </a:xfrm>
        </p:spPr>
        <p:txBody>
          <a:bodyPr/>
          <a:lstStyle/>
          <a:p>
            <a:pPr>
              <a:lnSpc>
                <a:spcPct val="90000"/>
              </a:lnSpc>
            </a:pPr>
            <a:r>
              <a:rPr lang="en-US" dirty="0" smtClean="0"/>
              <a:t>Bounded model-checking of model programs</a:t>
            </a:r>
          </a:p>
          <a:p>
            <a:pPr>
              <a:lnSpc>
                <a:spcPct val="90000"/>
              </a:lnSpc>
            </a:pPr>
            <a:r>
              <a:rPr lang="en-US" dirty="0" smtClean="0"/>
              <a:t>Termination</a:t>
            </a:r>
          </a:p>
          <a:p>
            <a:pPr>
              <a:lnSpc>
                <a:spcPct val="90000"/>
              </a:lnSpc>
            </a:pPr>
            <a:r>
              <a:rPr lang="en-US" dirty="0" smtClean="0"/>
              <a:t>Security protocols, F#</a:t>
            </a:r>
          </a:p>
          <a:p>
            <a:pPr>
              <a:lnSpc>
                <a:spcPct val="90000"/>
              </a:lnSpc>
            </a:pPr>
            <a:r>
              <a:rPr lang="en-US" dirty="0" smtClean="0"/>
              <a:t>Business application modeling</a:t>
            </a:r>
          </a:p>
          <a:p>
            <a:pPr>
              <a:lnSpc>
                <a:spcPct val="90000"/>
              </a:lnSpc>
            </a:pPr>
            <a:r>
              <a:rPr lang="en-US" dirty="0" smtClean="0"/>
              <a:t>Cryptography</a:t>
            </a:r>
          </a:p>
          <a:p>
            <a:pPr>
              <a:lnSpc>
                <a:spcPct val="90000"/>
              </a:lnSpc>
            </a:pPr>
            <a:r>
              <a:rPr lang="en-US" dirty="0" smtClean="0"/>
              <a:t>Model Based Testing (SQL-Server)</a:t>
            </a:r>
          </a:p>
          <a:p>
            <a:pPr>
              <a:lnSpc>
                <a:spcPct val="90000"/>
              </a:lnSpc>
            </a:pPr>
            <a:r>
              <a:rPr lang="en-US" dirty="0" smtClean="0"/>
              <a:t>Verifying garbage collectors </a:t>
            </a:r>
          </a:p>
        </p:txBody>
      </p:sp>
      <p:pic>
        <p:nvPicPr>
          <p:cNvPr id="5" name="Picture 4" descr="margus.jpg"/>
          <p:cNvPicPr>
            <a:picLocks noChangeAspect="1"/>
          </p:cNvPicPr>
          <p:nvPr/>
        </p:nvPicPr>
        <p:blipFill>
          <a:blip r:embed="rId3"/>
          <a:stretch>
            <a:fillRect/>
          </a:stretch>
        </p:blipFill>
        <p:spPr>
          <a:xfrm>
            <a:off x="7326667" y="1794275"/>
            <a:ext cx="636603" cy="641696"/>
          </a:xfrm>
          <a:prstGeom prst="rect">
            <a:avLst/>
          </a:prstGeom>
        </p:spPr>
      </p:pic>
      <p:pic>
        <p:nvPicPr>
          <p:cNvPr id="6" name="Picture 5" descr="bycook.jpg"/>
          <p:cNvPicPr>
            <a:picLocks noChangeAspect="1"/>
          </p:cNvPicPr>
          <p:nvPr/>
        </p:nvPicPr>
        <p:blipFill>
          <a:blip r:embed="rId4"/>
          <a:stretch>
            <a:fillRect/>
          </a:stretch>
        </p:blipFill>
        <p:spPr>
          <a:xfrm>
            <a:off x="3012190" y="2771280"/>
            <a:ext cx="601120" cy="601120"/>
          </a:xfrm>
          <a:prstGeom prst="rect">
            <a:avLst/>
          </a:prstGeom>
        </p:spPr>
      </p:pic>
      <p:pic>
        <p:nvPicPr>
          <p:cNvPr id="8" name="Picture 7" descr="fournet.jpg"/>
          <p:cNvPicPr>
            <a:picLocks noChangeAspect="1"/>
          </p:cNvPicPr>
          <p:nvPr/>
        </p:nvPicPr>
        <p:blipFill>
          <a:blip r:embed="rId5"/>
          <a:stretch>
            <a:fillRect/>
          </a:stretch>
        </p:blipFill>
        <p:spPr>
          <a:xfrm>
            <a:off x="4751447" y="3243710"/>
            <a:ext cx="553466" cy="632022"/>
          </a:xfrm>
          <a:prstGeom prst="rect">
            <a:avLst/>
          </a:prstGeom>
        </p:spPr>
      </p:pic>
      <p:pic>
        <p:nvPicPr>
          <p:cNvPr id="9" name="Picture 8" descr="ethanjackson.png"/>
          <p:cNvPicPr>
            <a:picLocks noChangeAspect="1"/>
          </p:cNvPicPr>
          <p:nvPr/>
        </p:nvPicPr>
        <p:blipFill>
          <a:blip r:embed="rId6"/>
          <a:stretch>
            <a:fillRect/>
          </a:stretch>
        </p:blipFill>
        <p:spPr>
          <a:xfrm>
            <a:off x="6377823" y="3748922"/>
            <a:ext cx="823235" cy="891839"/>
          </a:xfrm>
          <a:prstGeom prst="rect">
            <a:avLst/>
          </a:prstGeom>
        </p:spPr>
      </p:pic>
      <p:pic>
        <p:nvPicPr>
          <p:cNvPr id="11" name="Picture 10" descr="andy-gordon.jpg"/>
          <p:cNvPicPr>
            <a:picLocks noChangeAspect="1"/>
          </p:cNvPicPr>
          <p:nvPr/>
        </p:nvPicPr>
        <p:blipFill>
          <a:blip r:embed="rId7" cstate="print"/>
          <a:stretch>
            <a:fillRect/>
          </a:stretch>
        </p:blipFill>
        <p:spPr>
          <a:xfrm>
            <a:off x="5575937" y="3249218"/>
            <a:ext cx="468542" cy="624723"/>
          </a:xfrm>
          <a:prstGeom prst="rect">
            <a:avLst/>
          </a:prstGeom>
        </p:spPr>
      </p:pic>
      <p:pic>
        <p:nvPicPr>
          <p:cNvPr id="20482" name="Picture 2"/>
          <p:cNvPicPr>
            <a:picLocks noChangeAspect="1" noChangeArrowheads="1"/>
          </p:cNvPicPr>
          <p:nvPr/>
        </p:nvPicPr>
        <p:blipFill>
          <a:blip r:embed="rId8" cstate="print"/>
          <a:srcRect/>
          <a:stretch>
            <a:fillRect/>
          </a:stretch>
        </p:blipFill>
        <p:spPr bwMode="auto">
          <a:xfrm>
            <a:off x="3486987" y="4597957"/>
            <a:ext cx="599473" cy="601653"/>
          </a:xfrm>
          <a:prstGeom prst="rect">
            <a:avLst/>
          </a:prstGeom>
          <a:noFill/>
          <a:ln w="9525">
            <a:noFill/>
            <a:miter lim="800000"/>
            <a:headEnd/>
            <a:tailEnd/>
          </a:ln>
          <a:effectLst/>
        </p:spPr>
      </p:pic>
      <p:pic>
        <p:nvPicPr>
          <p:cNvPr id="10" name="Picture 9" descr="hawblitz.jpg"/>
          <p:cNvPicPr>
            <a:picLocks noChangeAspect="1"/>
          </p:cNvPicPr>
          <p:nvPr/>
        </p:nvPicPr>
        <p:blipFill>
          <a:blip r:embed="rId9"/>
          <a:stretch>
            <a:fillRect/>
          </a:stretch>
        </p:blipFill>
        <p:spPr>
          <a:xfrm>
            <a:off x="5977356" y="5677318"/>
            <a:ext cx="718162" cy="712595"/>
          </a:xfrm>
          <a:prstGeom prst="rect">
            <a:avLst/>
          </a:prstGeom>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609398"/>
          </a:xfrm>
        </p:spPr>
        <p:txBody>
          <a:bodyPr/>
          <a:lstStyle/>
          <a:p>
            <a:r>
              <a:rPr sz="4400" b="1" smtClean="0"/>
              <a:t>Abstract Interpretation</a:t>
            </a: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Programs as transition systems</a:t>
            </a:r>
            <a:endParaRPr lang="en-US" dirty="0"/>
          </a:p>
        </p:txBody>
      </p:sp>
      <p:sp>
        <p:nvSpPr>
          <p:cNvPr id="3" name="Content Placeholder 2"/>
          <p:cNvSpPr>
            <a:spLocks noGrp="1"/>
          </p:cNvSpPr>
          <p:nvPr>
            <p:ph idx="1"/>
          </p:nvPr>
        </p:nvSpPr>
        <p:spPr>
          <a:xfrm>
            <a:off x="381000" y="1412875"/>
            <a:ext cx="8382000" cy="4773614"/>
          </a:xfrm>
        </p:spPr>
        <p:txBody>
          <a:bodyPr/>
          <a:lstStyle/>
          <a:p>
            <a:r>
              <a:rPr lang="en-US" dirty="0" smtClean="0"/>
              <a:t>Transition system:</a:t>
            </a:r>
          </a:p>
          <a:p>
            <a:pPr>
              <a:buNone/>
            </a:pPr>
            <a:r>
              <a:rPr lang="en-US" dirty="0" smtClean="0">
                <a:sym typeface="Symbol"/>
              </a:rPr>
              <a:t>		</a:t>
            </a:r>
          </a:p>
          <a:p>
            <a:pPr>
              <a:lnSpc>
                <a:spcPct val="100000"/>
              </a:lnSpc>
              <a:buNone/>
            </a:pPr>
            <a:r>
              <a:rPr lang="en-US" i="1" dirty="0" smtClean="0">
                <a:sym typeface="Symbol"/>
              </a:rPr>
              <a:t>		L 			</a:t>
            </a:r>
            <a:r>
              <a:rPr lang="en-US" dirty="0" smtClean="0">
                <a:sym typeface="Symbol"/>
              </a:rPr>
              <a:t>	locations,</a:t>
            </a:r>
            <a:br>
              <a:rPr lang="en-US" dirty="0" smtClean="0">
                <a:sym typeface="Symbol"/>
              </a:rPr>
            </a:br>
            <a:r>
              <a:rPr lang="en-US" dirty="0" smtClean="0">
                <a:sym typeface="Symbol"/>
              </a:rPr>
              <a:t>	</a:t>
            </a:r>
            <a:r>
              <a:rPr lang="en-US" i="1" dirty="0" smtClean="0">
                <a:sym typeface="Symbol"/>
              </a:rPr>
              <a:t>V 			</a:t>
            </a:r>
            <a:r>
              <a:rPr lang="en-US" dirty="0" smtClean="0">
                <a:sym typeface="Symbol"/>
              </a:rPr>
              <a:t>	variables,</a:t>
            </a:r>
            <a:br>
              <a:rPr lang="en-US" dirty="0" smtClean="0">
                <a:sym typeface="Symbol"/>
              </a:rPr>
            </a:br>
            <a:r>
              <a:rPr lang="en-US" dirty="0" smtClean="0">
                <a:sym typeface="Symbol"/>
              </a:rPr>
              <a:t>	</a:t>
            </a:r>
            <a:r>
              <a:rPr lang="en-US" i="1" dirty="0" smtClean="0">
                <a:sym typeface="Symbol"/>
              </a:rPr>
              <a:t>S = [V  Val] 		</a:t>
            </a:r>
            <a:r>
              <a:rPr lang="en-US" dirty="0" smtClean="0">
                <a:sym typeface="Symbol"/>
              </a:rPr>
              <a:t>states,</a:t>
            </a:r>
            <a:br>
              <a:rPr lang="en-US" dirty="0" smtClean="0">
                <a:sym typeface="Symbol"/>
              </a:rPr>
            </a:br>
            <a:r>
              <a:rPr lang="en-US" dirty="0" smtClean="0">
                <a:sym typeface="Symbol"/>
              </a:rPr>
              <a:t>	</a:t>
            </a:r>
            <a:r>
              <a:rPr lang="en-US" i="1" dirty="0" smtClean="0">
                <a:sym typeface="Symbol"/>
              </a:rPr>
              <a:t>R  L  S  S  L 	</a:t>
            </a:r>
            <a:r>
              <a:rPr lang="en-US" dirty="0" smtClean="0">
                <a:sym typeface="Symbol"/>
              </a:rPr>
              <a:t>transitions,</a:t>
            </a:r>
            <a:br>
              <a:rPr lang="en-US" dirty="0" smtClean="0">
                <a:sym typeface="Symbol"/>
              </a:rPr>
            </a:br>
            <a:r>
              <a:rPr lang="en-US" dirty="0" smtClean="0">
                <a:sym typeface="Symbol"/>
              </a:rPr>
              <a:t>	</a:t>
            </a:r>
            <a:r>
              <a:rPr lang="en-US" i="1" dirty="0" smtClean="0">
                <a:sym typeface="Symbol"/>
              </a:rPr>
              <a:t>  S 			</a:t>
            </a:r>
            <a:r>
              <a:rPr lang="en-US" dirty="0" smtClean="0">
                <a:sym typeface="Symbol"/>
              </a:rPr>
              <a:t>initial states</a:t>
            </a:r>
            <a:endParaRPr lang="en-US" i="1" dirty="0" smtClean="0">
              <a:sym typeface="Symbol"/>
            </a:endParaRPr>
          </a:p>
          <a:p>
            <a:pPr>
              <a:lnSpc>
                <a:spcPct val="100000"/>
              </a:lnSpc>
              <a:buNone/>
            </a:pPr>
            <a:r>
              <a:rPr lang="en-US" i="1" dirty="0" smtClean="0">
                <a:sym typeface="Symbol"/>
              </a:rPr>
              <a:t>		 </a:t>
            </a:r>
            <a:r>
              <a:rPr lang="en-US" b="1" dirty="0" err="1" smtClean="0"/>
              <a:t>ℓ</a:t>
            </a:r>
            <a:r>
              <a:rPr lang="en-US" i="1" baseline="-25000" dirty="0" err="1" smtClean="0">
                <a:sym typeface="Symbol"/>
              </a:rPr>
              <a:t>init</a:t>
            </a:r>
            <a:r>
              <a:rPr lang="en-US" i="1" dirty="0" smtClean="0">
                <a:sym typeface="Symbol"/>
              </a:rPr>
              <a:t>  L 			</a:t>
            </a:r>
            <a:r>
              <a:rPr lang="en-US" dirty="0" smtClean="0">
                <a:sym typeface="Symbol"/>
              </a:rPr>
              <a:t>initial location</a:t>
            </a:r>
            <a:br>
              <a:rPr lang="en-US" dirty="0" smtClean="0">
                <a:sym typeface="Symbol"/>
              </a:rPr>
            </a:br>
            <a:r>
              <a:rPr lang="en-US" dirty="0" smtClean="0">
                <a:sym typeface="Symbol"/>
              </a:rPr>
              <a:t></a:t>
            </a: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71436" y="2106211"/>
            <a:ext cx="8382000" cy="4007251"/>
          </a:xfrm>
        </p:spPr>
        <p:txBody>
          <a:bodyPr/>
          <a:lstStyle/>
          <a:p>
            <a:r>
              <a:rPr lang="en-US" sz="2800" dirty="0" smtClean="0">
                <a:sym typeface="Symbol"/>
              </a:rPr>
              <a:t>Concrete reachable states:  	CR: </a:t>
            </a:r>
            <a:r>
              <a:rPr lang="en-US" sz="2800" i="1" dirty="0" smtClean="0">
                <a:sym typeface="Symbol"/>
              </a:rPr>
              <a:t>L  (S)</a:t>
            </a:r>
            <a:r>
              <a:rPr lang="en-US" sz="2800" dirty="0" smtClean="0">
                <a:sym typeface="Symbol"/>
              </a:rPr>
              <a:t>	</a:t>
            </a:r>
          </a:p>
          <a:p>
            <a:endParaRPr lang="en-US" sz="2800" dirty="0" smtClean="0">
              <a:sym typeface="Symbol"/>
            </a:endParaRPr>
          </a:p>
          <a:p>
            <a:r>
              <a:rPr lang="en-US" sz="2800" dirty="0" smtClean="0">
                <a:sym typeface="Symbol"/>
              </a:rPr>
              <a:t>Abstract reachable states:		AR: </a:t>
            </a:r>
            <a:r>
              <a:rPr lang="en-US" sz="2800" i="1" dirty="0" smtClean="0">
                <a:sym typeface="Symbol"/>
              </a:rPr>
              <a:t>L  A		</a:t>
            </a:r>
          </a:p>
          <a:p>
            <a:endParaRPr lang="en-US" sz="2800" dirty="0" smtClean="0">
              <a:sym typeface="Symbol"/>
            </a:endParaRPr>
          </a:p>
          <a:p>
            <a:r>
              <a:rPr lang="en-US" sz="2800" dirty="0" smtClean="0">
                <a:sym typeface="Symbol"/>
              </a:rPr>
              <a:t>Connections:</a:t>
            </a:r>
          </a:p>
          <a:p>
            <a:pPr>
              <a:buNone/>
            </a:pPr>
            <a:r>
              <a:rPr lang="en-US" sz="2800" dirty="0" smtClean="0">
                <a:sym typeface="Symbol"/>
              </a:rPr>
              <a:t>		</a:t>
            </a:r>
            <a:r>
              <a:rPr lang="en-US" sz="2800" dirty="0" smtClean="0"/>
              <a:t>⊔</a:t>
            </a:r>
            <a:r>
              <a:rPr lang="en-US" sz="2800" dirty="0" smtClean="0">
                <a:sym typeface="Symbol"/>
              </a:rPr>
              <a:t> : </a:t>
            </a:r>
            <a:r>
              <a:rPr lang="en-US" sz="2800" i="1" dirty="0" smtClean="0">
                <a:sym typeface="Symbol"/>
              </a:rPr>
              <a:t>A  A  A </a:t>
            </a:r>
          </a:p>
          <a:p>
            <a:pPr>
              <a:buNone/>
            </a:pPr>
            <a:r>
              <a:rPr lang="en-US" sz="2800" dirty="0" smtClean="0">
                <a:sym typeface="Symbol"/>
              </a:rPr>
              <a:t>		  : </a:t>
            </a:r>
            <a:r>
              <a:rPr lang="en-US" sz="2800" i="1" dirty="0" smtClean="0">
                <a:sym typeface="Symbol"/>
              </a:rPr>
              <a:t>A  (S) </a:t>
            </a:r>
            <a:br>
              <a:rPr lang="en-US" sz="2800" i="1" dirty="0" smtClean="0">
                <a:sym typeface="Symbol"/>
              </a:rPr>
            </a:br>
            <a:r>
              <a:rPr lang="en-US" sz="2800" i="1" dirty="0" smtClean="0">
                <a:sym typeface="Symbol"/>
              </a:rPr>
              <a:t>	</a:t>
            </a:r>
            <a:r>
              <a:rPr lang="en-US" sz="2800" dirty="0" smtClean="0">
                <a:sym typeface="Symbol"/>
              </a:rPr>
              <a:t> : </a:t>
            </a:r>
            <a:r>
              <a:rPr lang="en-US" sz="2800" i="1" dirty="0" smtClean="0">
                <a:sym typeface="Symbol"/>
              </a:rPr>
              <a:t>S  A  	</a:t>
            </a:r>
            <a:r>
              <a:rPr lang="en-US" sz="2800" dirty="0" smtClean="0">
                <a:sym typeface="Symbol"/>
              </a:rPr>
              <a:t> </a:t>
            </a:r>
            <a:br>
              <a:rPr lang="en-US" sz="2800" dirty="0" smtClean="0">
                <a:sym typeface="Symbol"/>
              </a:rPr>
            </a:br>
            <a:r>
              <a:rPr lang="en-US" sz="2800" dirty="0" smtClean="0">
                <a:sym typeface="Symbol"/>
              </a:rPr>
              <a:t>	 : </a:t>
            </a:r>
            <a:r>
              <a:rPr lang="en-US" sz="2800" i="1" dirty="0" smtClean="0">
                <a:sym typeface="Symbol"/>
              </a:rPr>
              <a:t>(S)  A 	where </a:t>
            </a:r>
            <a:r>
              <a:rPr lang="en-US" sz="2800" dirty="0" smtClean="0">
                <a:sym typeface="Symbol"/>
              </a:rPr>
              <a:t>(S) </a:t>
            </a:r>
            <a:r>
              <a:rPr lang="en-US" sz="2800" i="1" dirty="0" smtClean="0">
                <a:sym typeface="Symbol"/>
              </a:rPr>
              <a:t>= </a:t>
            </a:r>
            <a:r>
              <a:rPr lang="en-US" sz="2800" dirty="0" smtClean="0"/>
              <a:t>⊔ {</a:t>
            </a:r>
            <a:r>
              <a:rPr lang="en-US" sz="2800" dirty="0" smtClean="0">
                <a:sym typeface="Symbol"/>
              </a:rPr>
              <a:t>(s) | s  S }</a:t>
            </a:r>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21193" y="1361748"/>
            <a:ext cx="8382000" cy="5512278"/>
          </a:xfrm>
        </p:spPr>
        <p:txBody>
          <a:bodyPr/>
          <a:lstStyle/>
          <a:p>
            <a:r>
              <a:rPr lang="en-US" dirty="0" smtClean="0">
                <a:sym typeface="Symbol"/>
              </a:rPr>
              <a:t>Concrete reachable states:</a:t>
            </a:r>
            <a:br>
              <a:rPr lang="en-US" dirty="0" smtClean="0">
                <a:sym typeface="Symbol"/>
              </a:rPr>
            </a:br>
            <a:r>
              <a:rPr lang="en-US" dirty="0" smtClean="0">
                <a:sym typeface="Symbol"/>
              </a:rPr>
              <a:t/>
            </a:r>
            <a:br>
              <a:rPr lang="en-US" dirty="0" smtClean="0">
                <a:sym typeface="Symbol"/>
              </a:rPr>
            </a:br>
            <a:r>
              <a:rPr lang="en-US" dirty="0" smtClean="0">
                <a:sym typeface="Symbol"/>
              </a:rPr>
              <a:t>CR </a:t>
            </a:r>
            <a:r>
              <a:rPr lang="en-US" b="1" dirty="0" smtClean="0"/>
              <a:t>ℓ</a:t>
            </a:r>
            <a:r>
              <a:rPr lang="en-US" i="1" dirty="0" smtClean="0">
                <a:sym typeface="Symbol"/>
              </a:rPr>
              <a:t> x</a:t>
            </a:r>
            <a:r>
              <a:rPr lang="en-US" dirty="0" smtClean="0">
                <a:sym typeface="Symbol"/>
              </a:rPr>
              <a:t> 	 </a:t>
            </a:r>
            <a:r>
              <a:rPr lang="en-US" i="1" dirty="0" smtClean="0">
                <a:sym typeface="Symbol"/>
              </a:rPr>
              <a:t> x</a:t>
            </a:r>
            <a:r>
              <a:rPr lang="en-US" dirty="0" smtClean="0">
                <a:sym typeface="Symbol"/>
              </a:rPr>
              <a:t>  </a:t>
            </a:r>
            <a:r>
              <a:rPr lang="en-US" b="1" dirty="0" smtClean="0"/>
              <a:t>ℓ</a:t>
            </a:r>
            <a:r>
              <a:rPr lang="en-US" i="1" dirty="0" smtClean="0">
                <a:sym typeface="Symbol"/>
              </a:rPr>
              <a:t> =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CR </a:t>
            </a:r>
            <a:r>
              <a:rPr lang="en-US" b="1" dirty="0" smtClean="0"/>
              <a:t>ℓ</a:t>
            </a:r>
            <a:r>
              <a:rPr lang="en-US" i="1" dirty="0" smtClean="0">
                <a:sym typeface="Symbol"/>
              </a:rPr>
              <a:t> x</a:t>
            </a:r>
            <a:r>
              <a:rPr lang="en-US" dirty="0" smtClean="0">
                <a:sym typeface="Symbol"/>
              </a:rPr>
              <a:t> 	 CR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i="1" dirty="0" smtClean="0">
                <a:sym typeface="Symbol"/>
              </a:rPr>
              <a:t> </a:t>
            </a:r>
            <a:r>
              <a:rPr lang="en-US" dirty="0" smtClean="0">
                <a:sym typeface="Symbol"/>
              </a:rPr>
              <a:t>	</a:t>
            </a:r>
          </a:p>
          <a:p>
            <a:pPr>
              <a:buNone/>
            </a:pPr>
            <a:endParaRPr lang="en-US" dirty="0" smtClean="0">
              <a:sym typeface="Symbol"/>
            </a:endParaRPr>
          </a:p>
          <a:p>
            <a:r>
              <a:rPr lang="en-US" dirty="0" smtClean="0">
                <a:sym typeface="Symbol"/>
              </a:rPr>
              <a:t>Abstract reachable states:</a:t>
            </a:r>
            <a:br>
              <a:rPr lang="en-US" dirty="0" smtClean="0">
                <a:sym typeface="Symbol"/>
              </a:rPr>
            </a:br>
            <a:r>
              <a:rPr lang="en-US" dirty="0" smtClean="0">
                <a:sym typeface="Symbol"/>
              </a:rPr>
              <a:t>	</a:t>
            </a: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t>
            </a:r>
            <a:r>
              <a:rPr lang="en-US" i="1" dirty="0" smtClean="0">
                <a:sym typeface="Symbol"/>
              </a:rPr>
              <a:t>(x)</a:t>
            </a:r>
            <a:r>
              <a:rPr lang="en-US" dirty="0" smtClean="0">
                <a:sym typeface="Symbol"/>
              </a:rPr>
              <a:t>)   </a:t>
            </a:r>
            <a:r>
              <a:rPr lang="en-US" b="1" dirty="0" smtClean="0"/>
              <a:t>ℓ </a:t>
            </a:r>
            <a:r>
              <a:rPr lang="en-US" i="1" dirty="0" smtClean="0">
                <a:sym typeface="Symbol"/>
              </a:rPr>
              <a:t>=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((AR </a:t>
            </a:r>
            <a:r>
              <a:rPr lang="en-US" b="1" dirty="0" smtClean="0"/>
              <a:t>ℓ</a:t>
            </a:r>
            <a:r>
              <a:rPr lang="en-US" i="1" baseline="-25000" dirty="0" smtClean="0">
                <a:sym typeface="Symbol"/>
              </a:rPr>
              <a:t>0 </a:t>
            </a:r>
            <a:r>
              <a:rPr lang="en-US" i="1" dirty="0" smtClean="0">
                <a:sym typeface="Symbol"/>
              </a:rPr>
              <a:t>x</a:t>
            </a:r>
            <a:r>
              <a:rPr lang="en-US" i="1" baseline="-25000" dirty="0" smtClean="0">
                <a:sym typeface="Symbol"/>
              </a:rPr>
              <a:t>0</a:t>
            </a:r>
            <a:r>
              <a:rPr lang="en-US" dirty="0" smtClean="0">
                <a:sym typeface="Symbol"/>
              </a:rPr>
              <a:t>)</a:t>
            </a:r>
            <a:r>
              <a:rPr lang="en-US" i="1" baseline="-25000" dirty="0" smtClean="0">
                <a:sym typeface="Symbol"/>
              </a:rPr>
              <a:t>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dirty="0" smtClean="0">
                <a:sym typeface="Symbol"/>
              </a:rPr>
              <a:t>)</a:t>
            </a:r>
          </a:p>
          <a:p>
            <a:pPr>
              <a:buNone/>
            </a:pPr>
            <a:r>
              <a:rPr lang="en-US" dirty="0" smtClean="0">
                <a:sym typeface="Symbol"/>
              </a:rPr>
              <a:t/>
            </a:r>
            <a:br>
              <a:rPr lang="en-US" dirty="0" smtClean="0">
                <a:sym typeface="Symbol"/>
              </a:rPr>
            </a:br>
            <a:r>
              <a:rPr lang="en-US" sz="2400" dirty="0" smtClean="0">
                <a:sym typeface="Symbol"/>
              </a:rPr>
              <a:t>Why? fewer (finite) abstract states</a:t>
            </a:r>
            <a:endParaRPr lang="en-US" dirty="0" smtClean="0">
              <a:sym typeface="Symbol"/>
            </a:endParaRPr>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Abstraction using SMT</a:t>
            </a:r>
            <a:endParaRPr lang="en-US" dirty="0"/>
          </a:p>
        </p:txBody>
      </p:sp>
      <p:sp>
        <p:nvSpPr>
          <p:cNvPr id="3" name="Content Placeholder 2"/>
          <p:cNvSpPr>
            <a:spLocks noGrp="1"/>
          </p:cNvSpPr>
          <p:nvPr>
            <p:ph idx="1"/>
          </p:nvPr>
        </p:nvSpPr>
        <p:spPr>
          <a:xfrm>
            <a:off x="421193" y="1653149"/>
            <a:ext cx="8382000" cy="4888327"/>
          </a:xfrm>
        </p:spPr>
        <p:txBody>
          <a:bodyPr/>
          <a:lstStyle/>
          <a:p>
            <a:pPr>
              <a:buNone/>
            </a:pPr>
            <a:r>
              <a:rPr lang="en-US" sz="2800" dirty="0" smtClean="0">
                <a:sym typeface="Symbol"/>
              </a:rPr>
              <a:t>Abstract reachable states:</a:t>
            </a:r>
            <a:br>
              <a:rPr lang="en-US" sz="2800" dirty="0" smtClean="0">
                <a:sym typeface="Symbol"/>
              </a:rPr>
            </a:br>
            <a:r>
              <a:rPr lang="en-US" sz="2800" dirty="0" smtClean="0">
                <a:sym typeface="Symbol"/>
              </a:rPr>
              <a:t>	</a:t>
            </a:r>
          </a:p>
          <a:p>
            <a:pPr>
              <a:buNone/>
            </a:pPr>
            <a:r>
              <a:rPr lang="en-US" sz="2800" dirty="0" smtClean="0">
                <a:sym typeface="Symbol"/>
              </a:rPr>
              <a:t>	AR </a:t>
            </a:r>
            <a:r>
              <a:rPr lang="en-US" sz="2800" b="1" dirty="0" err="1" smtClean="0"/>
              <a:t>ℓ</a:t>
            </a:r>
            <a:r>
              <a:rPr lang="en-US" sz="2800" i="1" baseline="-25000" dirty="0" err="1" smtClean="0">
                <a:sym typeface="Symbol"/>
              </a:rPr>
              <a:t>init</a:t>
            </a:r>
            <a:r>
              <a:rPr lang="en-US" sz="2800" dirty="0" smtClean="0">
                <a:sym typeface="Symbol"/>
              </a:rPr>
              <a:t> 	 () </a:t>
            </a:r>
            <a:endParaRPr lang="en-US" sz="2800" i="1" baseline="-25000" dirty="0" smtClean="0">
              <a:sym typeface="Symbol"/>
            </a:endParaRPr>
          </a:p>
          <a:p>
            <a:pPr>
              <a:buNone/>
            </a:pPr>
            <a:endParaRPr lang="en-US" sz="2800" dirty="0" smtClean="0">
              <a:sym typeface="Symbol"/>
            </a:endParaRPr>
          </a:p>
          <a:p>
            <a:pPr>
              <a:buNone/>
            </a:pPr>
            <a:r>
              <a:rPr lang="en-US" sz="2800" dirty="0" smtClean="0">
                <a:sym typeface="Symbol"/>
              </a:rPr>
              <a:t>Find interpretation </a:t>
            </a:r>
            <a:r>
              <a:rPr lang="en-US" sz="2800" i="1" dirty="0" smtClean="0">
                <a:sym typeface="Symbol"/>
              </a:rPr>
              <a:t>M:</a:t>
            </a:r>
            <a:br>
              <a:rPr lang="en-US" sz="2800" i="1" dirty="0" smtClean="0">
                <a:sym typeface="Symbol"/>
              </a:rPr>
            </a:br>
            <a:r>
              <a:rPr lang="en-US" sz="2800" i="1" dirty="0" smtClean="0">
                <a:sym typeface="Symbol"/>
              </a:rPr>
              <a:t/>
            </a:r>
            <a:br>
              <a:rPr lang="en-US" sz="2800" i="1" dirty="0" smtClean="0">
                <a:sym typeface="Symbol"/>
              </a:rPr>
            </a:br>
            <a:r>
              <a:rPr lang="en-US" sz="2800" i="1" dirty="0" smtClean="0">
                <a:sym typeface="Symbol"/>
              </a:rPr>
              <a:t>M </a:t>
            </a:r>
            <a:r>
              <a:rPr lang="en-US" sz="2800" dirty="0" smtClean="0"/>
              <a:t>⊨ </a:t>
            </a:r>
            <a:r>
              <a:rPr lang="en-US" sz="2800" dirty="0" smtClean="0">
                <a:sym typeface="Symbol"/>
              </a:rPr>
              <a:t>(AR </a:t>
            </a:r>
            <a:r>
              <a:rPr lang="en-US" sz="2800" b="1" dirty="0" smtClean="0"/>
              <a:t>ℓ</a:t>
            </a:r>
            <a:r>
              <a:rPr lang="en-US" sz="2800" i="1" baseline="-25000" dirty="0" smtClean="0">
                <a:sym typeface="Symbol"/>
              </a:rPr>
              <a:t>0 </a:t>
            </a:r>
            <a:r>
              <a:rPr lang="en-US" sz="2800" i="1" dirty="0" smtClean="0">
                <a:sym typeface="Symbol"/>
              </a:rPr>
              <a:t>x</a:t>
            </a:r>
            <a:r>
              <a:rPr lang="en-US" sz="2800" i="1" baseline="-25000" dirty="0" smtClean="0">
                <a:sym typeface="Symbol"/>
              </a:rPr>
              <a:t>0</a:t>
            </a:r>
            <a:r>
              <a:rPr lang="en-US" sz="2800" dirty="0" smtClean="0">
                <a:sym typeface="Symbol"/>
              </a:rPr>
              <a:t>)</a:t>
            </a:r>
            <a:r>
              <a:rPr lang="en-US" sz="2800" i="1" baseline="-25000" dirty="0" smtClean="0">
                <a:sym typeface="Symbol"/>
              </a:rPr>
              <a:t> </a:t>
            </a:r>
            <a:r>
              <a:rPr lang="en-US" sz="2800" dirty="0" smtClean="0">
                <a:sym typeface="Symbol"/>
              </a:rPr>
              <a:t> R </a:t>
            </a:r>
            <a:r>
              <a:rPr lang="en-US" sz="2800" b="1" dirty="0" smtClean="0"/>
              <a:t>ℓ</a:t>
            </a:r>
            <a:r>
              <a:rPr lang="en-US" sz="2800" i="1" baseline="-25000" dirty="0" smtClean="0">
                <a:sym typeface="Symbol"/>
              </a:rPr>
              <a:t>0</a:t>
            </a:r>
            <a:r>
              <a:rPr lang="en-US" sz="2800" i="1" dirty="0" smtClean="0">
                <a:sym typeface="Symbol"/>
              </a:rPr>
              <a:t> x</a:t>
            </a:r>
            <a:r>
              <a:rPr lang="en-US" sz="2800" i="1" baseline="-25000" dirty="0" smtClean="0">
                <a:sym typeface="Symbol"/>
              </a:rPr>
              <a:t>0</a:t>
            </a:r>
            <a:r>
              <a:rPr lang="en-US" sz="2800" i="1" dirty="0" smtClean="0">
                <a:sym typeface="Symbol"/>
              </a:rPr>
              <a:t> x </a:t>
            </a:r>
            <a:r>
              <a:rPr lang="en-US" sz="2800" b="1" dirty="0" smtClean="0"/>
              <a:t>ℓ</a:t>
            </a:r>
            <a:r>
              <a:rPr lang="en-US" sz="2800" i="1" dirty="0" smtClean="0">
                <a:sym typeface="Symbol"/>
              </a:rPr>
              <a:t> </a:t>
            </a:r>
            <a:r>
              <a:rPr lang="en-US" sz="2800" dirty="0" smtClean="0">
                <a:sym typeface="Symbol"/>
              </a:rPr>
              <a:t> (AR </a:t>
            </a:r>
            <a:r>
              <a:rPr lang="en-US" sz="2800" b="1" dirty="0" smtClean="0"/>
              <a:t>ℓ</a:t>
            </a:r>
            <a:r>
              <a:rPr lang="en-US" sz="2800" i="1" baseline="-25000" dirty="0" smtClean="0">
                <a:sym typeface="Symbol"/>
              </a:rPr>
              <a:t> </a:t>
            </a:r>
            <a:r>
              <a:rPr lang="en-US" sz="2800" i="1" dirty="0" smtClean="0">
                <a:sym typeface="Symbol"/>
              </a:rPr>
              <a:t>x</a:t>
            </a:r>
            <a:r>
              <a:rPr lang="en-US" sz="2800" dirty="0" smtClean="0">
                <a:sym typeface="Symbol"/>
              </a:rPr>
              <a:t>)</a:t>
            </a:r>
            <a:r>
              <a:rPr lang="en-US" sz="2800" i="1" baseline="-25000" dirty="0" smtClean="0">
                <a:sym typeface="Symbol"/>
              </a:rPr>
              <a:t> </a:t>
            </a:r>
            <a:r>
              <a:rPr lang="en-US" sz="2800" dirty="0" smtClean="0">
                <a:sym typeface="Symbol"/>
              </a:rPr>
              <a:t/>
            </a:r>
            <a:br>
              <a:rPr lang="en-US" sz="2800" dirty="0" smtClean="0">
                <a:sym typeface="Symbol"/>
              </a:rPr>
            </a:br>
            <a:endParaRPr lang="en-US" sz="2800" dirty="0" smtClean="0">
              <a:sym typeface="Symbol"/>
            </a:endParaRPr>
          </a:p>
          <a:p>
            <a:pPr>
              <a:buNone/>
            </a:pPr>
            <a:r>
              <a:rPr lang="en-US" sz="2800" dirty="0" smtClean="0">
                <a:sym typeface="Symbol"/>
              </a:rPr>
              <a:t>Then:</a:t>
            </a:r>
          </a:p>
          <a:p>
            <a:pPr>
              <a:buNone/>
            </a:pPr>
            <a:r>
              <a:rPr lang="en-US" sz="2800" dirty="0" smtClean="0">
                <a:sym typeface="Symbol"/>
              </a:rPr>
              <a:t>	 	</a:t>
            </a:r>
          </a:p>
          <a:p>
            <a:pPr>
              <a:buNone/>
            </a:pPr>
            <a:r>
              <a:rPr lang="en-US" sz="2800" dirty="0" smtClean="0">
                <a:sym typeface="Symbol"/>
              </a:rPr>
              <a:t>	AR </a:t>
            </a:r>
            <a:r>
              <a:rPr lang="en-US" sz="2800" b="1" dirty="0" smtClean="0"/>
              <a:t>ℓ</a:t>
            </a:r>
            <a:r>
              <a:rPr lang="en-US" sz="2800" dirty="0" smtClean="0">
                <a:sym typeface="Symbol"/>
              </a:rPr>
              <a:t> 	 AR </a:t>
            </a:r>
            <a:r>
              <a:rPr lang="en-US" sz="2800" b="1" dirty="0" smtClean="0"/>
              <a:t>ℓ</a:t>
            </a:r>
            <a:r>
              <a:rPr lang="en-US" sz="2800" dirty="0" smtClean="0">
                <a:sym typeface="Symbol"/>
              </a:rPr>
              <a:t> </a:t>
            </a:r>
            <a:r>
              <a:rPr lang="en-US" sz="2800" dirty="0" smtClean="0"/>
              <a:t>⊔ </a:t>
            </a:r>
            <a:r>
              <a:rPr lang="en-US" sz="2800" dirty="0" smtClean="0">
                <a:sym typeface="Symbol"/>
              </a:rPr>
              <a:t>(</a:t>
            </a:r>
            <a:r>
              <a:rPr lang="en-US" sz="2800" i="1" dirty="0" err="1" smtClean="0">
                <a:sym typeface="Symbol"/>
              </a:rPr>
              <a:t>x</a:t>
            </a:r>
            <a:r>
              <a:rPr lang="en-US" sz="2800" i="1" baseline="30000" dirty="0" err="1" smtClean="0">
                <a:sym typeface="Symbol"/>
              </a:rPr>
              <a:t>M</a:t>
            </a:r>
            <a:r>
              <a:rPr lang="en-US" sz="2400" dirty="0" smtClean="0">
                <a:sym typeface="Symbol"/>
              </a:rPr>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z="4800" smtClean="0"/>
              <a:t>Abstraction: Linear congruences</a:t>
            </a:r>
            <a:br>
              <a:rPr sz="4800" smtClean="0"/>
            </a:br>
            <a:r>
              <a:rPr sz="4800" smtClean="0"/>
              <a:t>			</a:t>
            </a:r>
            <a:endParaRPr lang="en-US" sz="4800" dirty="0"/>
          </a:p>
        </p:txBody>
      </p:sp>
      <p:sp>
        <p:nvSpPr>
          <p:cNvPr id="3" name="Content Placeholder 2"/>
          <p:cNvSpPr>
            <a:spLocks noGrp="1"/>
          </p:cNvSpPr>
          <p:nvPr>
            <p:ph idx="1"/>
          </p:nvPr>
        </p:nvSpPr>
        <p:spPr>
          <a:xfrm>
            <a:off x="370951" y="2317227"/>
            <a:ext cx="8382000" cy="3063916"/>
          </a:xfrm>
        </p:spPr>
        <p:txBody>
          <a:bodyPr/>
          <a:lstStyle/>
          <a:p>
            <a:r>
              <a:rPr lang="en-US" dirty="0" smtClean="0">
                <a:sym typeface="Symbol"/>
              </a:rPr>
              <a:t>States are linear </a:t>
            </a:r>
            <a:r>
              <a:rPr lang="en-US" dirty="0" err="1" smtClean="0">
                <a:sym typeface="Symbol"/>
              </a:rPr>
              <a:t>congruences</a:t>
            </a:r>
            <a:r>
              <a:rPr lang="en-US" dirty="0" smtClean="0">
                <a:sym typeface="Symbol"/>
              </a:rPr>
              <a:t>:</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dirty="0" smtClean="0">
                <a:sym typeface="Symbol"/>
              </a:rPr>
              <a:t> </a:t>
            </a:r>
          </a:p>
          <a:p>
            <a:pPr>
              <a:buNone/>
            </a:pPr>
            <a:endParaRPr lang="en-US" dirty="0" smtClean="0">
              <a:sym typeface="Symbol"/>
            </a:endParaRPr>
          </a:p>
          <a:p>
            <a:pPr lvl="2"/>
            <a:r>
              <a:rPr lang="en-US" i="1" dirty="0" smtClean="0">
                <a:sym typeface="Symbol"/>
              </a:rPr>
              <a:t>V </a:t>
            </a:r>
            <a:r>
              <a:rPr lang="en-US" dirty="0" smtClean="0">
                <a:sym typeface="Symbol"/>
              </a:rPr>
              <a:t>is set of program variables</a:t>
            </a:r>
            <a:r>
              <a:rPr lang="en-US" i="1" dirty="0" smtClean="0">
                <a:sym typeface="Symbol"/>
              </a:rPr>
              <a:t>.</a:t>
            </a:r>
          </a:p>
          <a:p>
            <a:pPr lvl="2"/>
            <a:r>
              <a:rPr lang="en-US" b="1" dirty="0" smtClean="0">
                <a:sym typeface="Symbol"/>
              </a:rPr>
              <a:t>A </a:t>
            </a:r>
            <a:r>
              <a:rPr lang="en-US" dirty="0" smtClean="0">
                <a:sym typeface="Symbol"/>
              </a:rPr>
              <a:t>matrix, </a:t>
            </a:r>
            <a:r>
              <a:rPr lang="en-US" b="1" dirty="0" smtClean="0">
                <a:sym typeface="Symbol"/>
              </a:rPr>
              <a:t>b </a:t>
            </a:r>
            <a:r>
              <a:rPr lang="en-US" dirty="0" smtClean="0">
                <a:sym typeface="Symbol"/>
              </a:rPr>
              <a:t>vector of coefficients [0.. 2</a:t>
            </a:r>
            <a:r>
              <a:rPr lang="en-US" baseline="30000" dirty="0" smtClean="0">
                <a:sym typeface="Symbol"/>
              </a:rPr>
              <a:t>m</a:t>
            </a:r>
            <a:r>
              <a:rPr lang="en-US" dirty="0" smtClean="0">
                <a:sym typeface="Symbol"/>
              </a:rPr>
              <a:t>-1]</a:t>
            </a:r>
          </a:p>
          <a:p>
            <a:pPr>
              <a:buNone/>
            </a:pPr>
            <a:endParaRPr lang="en-US" baseline="30000" dirty="0" smtClean="0">
              <a:sym typeface="Symbol"/>
            </a:endParaRPr>
          </a:p>
        </p:txBody>
      </p:sp>
      <p:sp>
        <p:nvSpPr>
          <p:cNvPr id="8" name="TextBox 7"/>
          <p:cNvSpPr txBox="1"/>
          <p:nvPr/>
        </p:nvSpPr>
        <p:spPr>
          <a:xfrm>
            <a:off x="5305528" y="5767752"/>
            <a:ext cx="3506875" cy="646331"/>
          </a:xfrm>
          <a:prstGeom prst="rect">
            <a:avLst/>
          </a:prstGeom>
          <a:noFill/>
        </p:spPr>
        <p:txBody>
          <a:bodyPr wrap="square" rtlCol="0">
            <a:spAutoFit/>
          </a:bodyPr>
          <a:lstStyle/>
          <a:p>
            <a:r>
              <a:rPr lang="en-US" dirty="0" smtClean="0">
                <a:solidFill>
                  <a:schemeClr val="bg1"/>
                </a:solidFill>
              </a:rPr>
              <a:t>King &amp; </a:t>
            </a:r>
            <a:r>
              <a:rPr lang="en-US" dirty="0" err="1" smtClean="0">
                <a:solidFill>
                  <a:schemeClr val="bg1"/>
                </a:solidFill>
              </a:rPr>
              <a:t>Søndergård</a:t>
            </a:r>
            <a:r>
              <a:rPr lang="en-US" dirty="0" smtClean="0">
                <a:solidFill>
                  <a:schemeClr val="bg1"/>
                </a:solidFill>
              </a:rPr>
              <a:t>, CAV 08</a:t>
            </a:r>
          </a:p>
          <a:p>
            <a:r>
              <a:rPr lang="en-US" dirty="0" err="1" smtClean="0">
                <a:solidFill>
                  <a:schemeClr val="bg1"/>
                </a:solidFill>
              </a:rPr>
              <a:t>Seidl</a:t>
            </a:r>
            <a:r>
              <a:rPr lang="en-US" dirty="0" smtClean="0">
                <a:solidFill>
                  <a:schemeClr val="bg1"/>
                </a:solidFill>
              </a:rPr>
              <a:t>&amp; </a:t>
            </a:r>
            <a:r>
              <a:rPr lang="en-US" dirty="0" err="1" smtClean="0">
                <a:solidFill>
                  <a:schemeClr val="bg1"/>
                </a:solidFill>
              </a:rPr>
              <a:t>Olm</a:t>
            </a:r>
            <a:r>
              <a:rPr lang="en-US" dirty="0" smtClean="0">
                <a:solidFill>
                  <a:schemeClr val="bg1"/>
                </a:solidFill>
              </a:rPr>
              <a:t>, SAS 06</a:t>
            </a:r>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a:t>
            </a:r>
            <a:endParaRPr lang="en-US" dirty="0"/>
          </a:p>
        </p:txBody>
      </p:sp>
      <p:sp>
        <p:nvSpPr>
          <p:cNvPr id="3" name="Content Placeholder 2"/>
          <p:cNvSpPr>
            <a:spLocks noGrp="1"/>
          </p:cNvSpPr>
          <p:nvPr>
            <p:ph idx="1"/>
          </p:nvPr>
        </p:nvSpPr>
        <p:spPr>
          <a:xfrm>
            <a:off x="381000" y="1412875"/>
            <a:ext cx="8382000" cy="3757952"/>
          </a:xfrm>
        </p:spPr>
        <p:txBody>
          <a:bodyPr/>
          <a:lstStyle/>
          <a:p>
            <a:endParaRPr lang="en-US" dirty="0" smtClean="0"/>
          </a:p>
          <a:p>
            <a:endParaRPr lang="en-US" dirty="0" smtClean="0"/>
          </a:p>
          <a:p>
            <a:pPr>
              <a:buNone/>
            </a:pPr>
            <a:endParaRPr lang="en-US" dirty="0" smtClean="0"/>
          </a:p>
          <a:p>
            <a:pPr>
              <a:buNone/>
            </a:pPr>
            <a:endParaRPr lang="en-US" dirty="0" smtClean="0"/>
          </a:p>
          <a:p>
            <a:r>
              <a:rPr lang="en-US" dirty="0" smtClean="0"/>
              <a:t>When at </a:t>
            </a:r>
            <a:r>
              <a:rPr lang="en-US" sz="3600" b="1" dirty="0" smtClean="0"/>
              <a:t>ℓ</a:t>
            </a:r>
            <a:r>
              <a:rPr lang="en-US" sz="3600" baseline="-25000" dirty="0" smtClean="0"/>
              <a:t>2</a:t>
            </a:r>
            <a:r>
              <a:rPr lang="en-US" sz="3600" dirty="0" smtClean="0">
                <a:sym typeface="Symbol"/>
              </a:rPr>
              <a:t> :</a:t>
            </a:r>
          </a:p>
          <a:p>
            <a:pPr lvl="1"/>
            <a:r>
              <a:rPr lang="en-US" i="1" dirty="0" smtClean="0">
                <a:sym typeface="Symbol"/>
              </a:rPr>
              <a:t>y </a:t>
            </a:r>
            <a:r>
              <a:rPr lang="en-US" dirty="0" smtClean="0">
                <a:sym typeface="Symbol"/>
              </a:rPr>
              <a:t>is 0.</a:t>
            </a:r>
            <a:endParaRPr lang="en-US" i="1" dirty="0" smtClean="0">
              <a:sym typeface="Symbol"/>
            </a:endParaRPr>
          </a:p>
          <a:p>
            <a:pPr lvl="1"/>
            <a:r>
              <a:rPr lang="en-US" i="1" dirty="0" smtClean="0">
                <a:sym typeface="Symbol"/>
              </a:rPr>
              <a:t>c</a:t>
            </a:r>
            <a:r>
              <a:rPr lang="en-US" dirty="0" smtClean="0">
                <a:sym typeface="Symbol"/>
              </a:rPr>
              <a:t> contains number of bits in </a:t>
            </a:r>
            <a:r>
              <a:rPr lang="en-US" i="1" dirty="0" smtClean="0">
                <a:sym typeface="Symbol"/>
              </a:rPr>
              <a:t>x.</a:t>
            </a:r>
            <a:endParaRPr lang="en-US" dirty="0" smtClean="0"/>
          </a:p>
        </p:txBody>
      </p:sp>
      <p:sp>
        <p:nvSpPr>
          <p:cNvPr id="4" name="TextBox 3"/>
          <p:cNvSpPr txBox="1"/>
          <p:nvPr/>
        </p:nvSpPr>
        <p:spPr>
          <a:xfrm>
            <a:off x="622996" y="1647929"/>
            <a:ext cx="7506119" cy="1384995"/>
          </a:xfrm>
          <a:prstGeom prst="rect">
            <a:avLst/>
          </a:prstGeom>
          <a:noFill/>
          <a:ln>
            <a:solidFill>
              <a:schemeClr val="bg1"/>
            </a:solidFill>
          </a:ln>
        </p:spPr>
        <p:txBody>
          <a:bodyPr wrap="square" rtlCol="0">
            <a:spAutoFit/>
          </a:bodyPr>
          <a:lstStyle/>
          <a:p>
            <a:r>
              <a:rPr lang="en-US" sz="2800" b="1" dirty="0" smtClean="0">
                <a:solidFill>
                  <a:schemeClr val="bg1"/>
                </a:solidFill>
              </a:rPr>
              <a:t>ℓ</a:t>
            </a:r>
            <a:r>
              <a:rPr lang="en-US" sz="2800" baseline="-25000" dirty="0" smtClean="0">
                <a:solidFill>
                  <a:schemeClr val="bg1"/>
                </a:solidFill>
              </a:rPr>
              <a:t>0</a:t>
            </a:r>
            <a:r>
              <a:rPr lang="en-US" sz="2800" dirty="0" smtClean="0">
                <a:solidFill>
                  <a:schemeClr val="bg1"/>
                </a:solidFill>
              </a:rPr>
              <a:t>: y </a:t>
            </a:r>
            <a:r>
              <a:rPr lang="en-US" sz="2800" dirty="0" smtClean="0">
                <a:solidFill>
                  <a:schemeClr val="bg1"/>
                </a:solidFill>
                <a:sym typeface="Symbol"/>
              </a:rPr>
              <a:t>x; c 0; </a:t>
            </a:r>
            <a:br>
              <a:rPr lang="en-US" sz="2800" dirty="0" smtClean="0">
                <a:solidFill>
                  <a:schemeClr val="bg1"/>
                </a:solidFill>
                <a:sym typeface="Symbol"/>
              </a:rPr>
            </a:br>
            <a:r>
              <a:rPr lang="en-US" sz="2800" b="1" dirty="0" smtClean="0">
                <a:solidFill>
                  <a:schemeClr val="bg1"/>
                </a:solidFill>
              </a:rPr>
              <a:t>ℓ</a:t>
            </a:r>
            <a:r>
              <a:rPr lang="en-US" sz="2800" baseline="-25000" dirty="0" smtClean="0">
                <a:solidFill>
                  <a:schemeClr val="bg1"/>
                </a:solidFill>
              </a:rPr>
              <a:t>1</a:t>
            </a:r>
            <a:r>
              <a:rPr lang="en-US" sz="2800" dirty="0" smtClean="0">
                <a:solidFill>
                  <a:schemeClr val="bg1"/>
                </a:solidFill>
              </a:rPr>
              <a:t>: </a:t>
            </a:r>
            <a:r>
              <a:rPr lang="en-US" sz="2800" b="1" dirty="0" smtClean="0">
                <a:solidFill>
                  <a:schemeClr val="bg1"/>
                </a:solidFill>
                <a:sym typeface="Symbol"/>
              </a:rPr>
              <a:t>while</a:t>
            </a:r>
            <a:r>
              <a:rPr lang="en-US" sz="2800" dirty="0" smtClean="0">
                <a:solidFill>
                  <a:schemeClr val="bg1"/>
                </a:solidFill>
                <a:sym typeface="Symbol"/>
              </a:rPr>
              <a:t> y != 0 </a:t>
            </a:r>
            <a:r>
              <a:rPr lang="en-US" sz="2800" b="1" dirty="0" smtClean="0">
                <a:solidFill>
                  <a:schemeClr val="bg1"/>
                </a:solidFill>
                <a:sym typeface="Symbol"/>
              </a:rPr>
              <a:t>do</a:t>
            </a:r>
            <a:r>
              <a:rPr lang="en-US" sz="2800" dirty="0" smtClean="0">
                <a:solidFill>
                  <a:schemeClr val="bg1"/>
                </a:solidFill>
                <a:sym typeface="Symbol"/>
              </a:rPr>
              <a:t> [ y y&amp;(y-1); c  c+1 ]</a:t>
            </a:r>
          </a:p>
          <a:p>
            <a:r>
              <a:rPr lang="en-US" sz="2800" b="1" dirty="0" smtClean="0">
                <a:solidFill>
                  <a:schemeClr val="bg1"/>
                </a:solidFill>
              </a:rPr>
              <a:t>ℓ</a:t>
            </a:r>
            <a:r>
              <a:rPr lang="en-US" sz="2800" baseline="-25000" dirty="0" smtClean="0">
                <a:solidFill>
                  <a:schemeClr val="bg1"/>
                </a:solidFill>
              </a:rPr>
              <a:t>2</a:t>
            </a:r>
            <a:r>
              <a:rPr lang="en-US" sz="2800" dirty="0" smtClean="0">
                <a:solidFill>
                  <a:schemeClr val="bg1"/>
                </a:solidFill>
                <a:sym typeface="Symbol"/>
              </a:rPr>
              <a:t>:</a:t>
            </a:r>
          </a:p>
        </p:txBody>
      </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6868034"/>
          </a:xfrm>
        </p:spPr>
        <p:txBody>
          <a:bodyPr/>
          <a:lstStyle/>
          <a:p>
            <a:r>
              <a:rPr lang="en-US" dirty="0" smtClean="0">
                <a:sym typeface="Symbol"/>
              </a:rPr>
              <a:t>States are linear </a:t>
            </a:r>
            <a:r>
              <a:rPr lang="en-US" dirty="0" err="1" smtClean="0">
                <a:sym typeface="Symbol"/>
              </a:rPr>
              <a:t>congruences</a:t>
            </a:r>
            <a:r>
              <a:rPr lang="en-US" dirty="0" smtClean="0">
                <a:sym typeface="Symbol"/>
              </a:rPr>
              <a:t>:</a:t>
            </a:r>
          </a:p>
          <a:p>
            <a:endParaRPr lang="en-US" baseline="30000" dirty="0" smtClean="0">
              <a:sym typeface="Symbol"/>
            </a:endParaRPr>
          </a:p>
          <a:p>
            <a:endParaRPr lang="en-US" baseline="30000" dirty="0" smtClean="0">
              <a:sym typeface="Symbol"/>
            </a:endParaRPr>
          </a:p>
          <a:p>
            <a:pPr>
              <a:buNone/>
            </a:pPr>
            <a:r>
              <a:rPr lang="en-US" baseline="30000" dirty="0" smtClean="0">
                <a:sym typeface="Symbol"/>
              </a:rPr>
              <a:t> </a:t>
            </a:r>
          </a:p>
          <a:p>
            <a:endParaRPr lang="en-US" baseline="30000" dirty="0" smtClean="0">
              <a:sym typeface="Symbol"/>
            </a:endParaRPr>
          </a:p>
          <a:p>
            <a:endParaRPr lang="en-US" baseline="30000" dirty="0" smtClean="0">
              <a:sym typeface="Symbol"/>
            </a:endParaRPr>
          </a:p>
          <a:p>
            <a:endParaRPr lang="en-US" baseline="30000" dirty="0" smtClean="0">
              <a:sym typeface="Symbol"/>
            </a:endParaRPr>
          </a:p>
          <a:p>
            <a:pPr>
              <a:buNone/>
            </a:pPr>
            <a:r>
              <a:rPr lang="en-US" dirty="0" smtClean="0">
                <a:sym typeface="Symbol"/>
              </a:rPr>
              <a:t>As Bit-vector constraints (</a:t>
            </a:r>
            <a:r>
              <a:rPr lang="en-US" dirty="0" err="1" smtClean="0">
                <a:sym typeface="Symbol"/>
              </a:rPr>
              <a:t>SMTish</a:t>
            </a:r>
            <a:r>
              <a:rPr lang="en-US" dirty="0" smtClean="0">
                <a:sym typeface="Symbol"/>
              </a:rPr>
              <a:t> syntax):</a:t>
            </a:r>
            <a:endParaRPr lang="en-US" baseline="30000" dirty="0" smtClean="0">
              <a:sym typeface="Symbol"/>
            </a:endParaRPr>
          </a:p>
          <a:p>
            <a:pPr>
              <a:buNone/>
            </a:pPr>
            <a:r>
              <a:rPr lang="en-US" dirty="0" smtClean="0">
                <a:sym typeface="Symbol"/>
              </a:rPr>
              <a:t>   </a:t>
            </a:r>
            <a:r>
              <a:rPr lang="en-US" sz="2800" dirty="0" smtClean="0">
                <a:sym typeface="Symbol"/>
              </a:rPr>
              <a:t>(and </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dirty="0" err="1" smtClean="0">
                <a:sym typeface="Symbol"/>
              </a:rPr>
              <a:t>bvmul</a:t>
            </a:r>
            <a:r>
              <a:rPr lang="en-US" sz="2800" dirty="0" smtClean="0">
                <a:sym typeface="Symbol"/>
              </a:rPr>
              <a:t> 010 </a:t>
            </a:r>
            <a:r>
              <a:rPr lang="en-US" sz="2800" i="1" dirty="0" smtClean="0">
                <a:sym typeface="Symbol"/>
              </a:rPr>
              <a:t>x</a:t>
            </a:r>
            <a:r>
              <a:rPr lang="en-US" sz="2800" i="1" baseline="-25000" dirty="0" smtClean="0">
                <a:sym typeface="Symbol"/>
              </a:rPr>
              <a:t>0</a:t>
            </a:r>
            <a:r>
              <a:rPr lang="en-US" sz="2800" dirty="0" smtClean="0">
                <a:sym typeface="Symbol"/>
              </a:rPr>
              <a:t>) (</a:t>
            </a:r>
            <a:r>
              <a:rPr lang="en-US" sz="2800" dirty="0" err="1" smtClean="0">
                <a:sym typeface="Symbol"/>
              </a:rPr>
              <a:t>bvmul</a:t>
            </a:r>
            <a:r>
              <a:rPr lang="en-US" sz="2800" dirty="0" smtClean="0">
                <a:sym typeface="Symbol"/>
              </a:rPr>
              <a:t> 011 </a:t>
            </a:r>
            <a:r>
              <a:rPr lang="en-US" sz="2800" i="1" dirty="0" smtClean="0">
                <a:sym typeface="Symbol"/>
              </a:rPr>
              <a:t>x</a:t>
            </a:r>
            <a:r>
              <a:rPr lang="en-US" sz="2800" i="1" baseline="-25000" dirty="0" smtClean="0">
                <a:sym typeface="Symbol"/>
              </a:rPr>
              <a:t>1</a:t>
            </a:r>
            <a:r>
              <a:rPr lang="en-US" sz="2800" dirty="0" smtClean="0">
                <a:sym typeface="Symbol"/>
              </a:rPr>
              <a:t>)) 001)</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i="1" dirty="0" smtClean="0">
                <a:sym typeface="Symbol"/>
              </a:rPr>
              <a:t>x</a:t>
            </a:r>
            <a:r>
              <a:rPr lang="en-US" sz="2800" i="1" baseline="-25000" dirty="0" smtClean="0">
                <a:sym typeface="Symbol"/>
              </a:rPr>
              <a:t>0</a:t>
            </a:r>
            <a:r>
              <a:rPr lang="en-US" sz="2800" dirty="0" smtClean="0">
                <a:sym typeface="Symbol"/>
              </a:rPr>
              <a:t> </a:t>
            </a:r>
            <a:r>
              <a:rPr lang="en-US" sz="2800" i="1" dirty="0" smtClean="0">
                <a:sym typeface="Symbol"/>
              </a:rPr>
              <a:t>x</a:t>
            </a:r>
            <a:r>
              <a:rPr lang="en-US" sz="2800" i="1" baseline="-25000" dirty="0" smtClean="0">
                <a:sym typeface="Symbol"/>
              </a:rPr>
              <a:t>1</a:t>
            </a:r>
            <a:r>
              <a:rPr lang="en-US" sz="2800" dirty="0" smtClean="0">
                <a:sym typeface="Symbol"/>
              </a:rPr>
              <a:t>) 011)</a:t>
            </a:r>
            <a:br>
              <a:rPr lang="en-US" sz="2800" dirty="0" smtClean="0">
                <a:sym typeface="Symbol"/>
              </a:rPr>
            </a:br>
            <a:r>
              <a:rPr lang="en-US" sz="2800" dirty="0" smtClean="0">
                <a:sym typeface="Symbol"/>
              </a:rPr>
              <a:t>) </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endParaRPr lang="en-US" b="1" i="1" baseline="30000" dirty="0" smtClean="0">
              <a:sym typeface="Symbol"/>
            </a:endParaRPr>
          </a:p>
          <a:p>
            <a:pPr>
              <a:buNone/>
            </a:pPr>
            <a:r>
              <a:rPr lang="en-US" sz="3600" i="1" dirty="0" smtClean="0">
                <a:sym typeface="Symbol"/>
              </a:rPr>
              <a:t/>
            </a:r>
            <a:br>
              <a:rPr lang="en-US" sz="3600" i="1" dirty="0" smtClean="0">
                <a:sym typeface="Symbol"/>
              </a:rPr>
            </a:br>
            <a:endParaRPr lang="en-US" baseline="30000" dirty="0" smtClean="0">
              <a:sym typeface="Symbol"/>
            </a:endParaRPr>
          </a:p>
          <a:p>
            <a:endParaRPr lang="en-US" baseline="30000" dirty="0" smtClean="0">
              <a:sym typeface="Symbol"/>
            </a:endParaRPr>
          </a:p>
        </p:txBody>
      </p:sp>
      <p:graphicFrame>
        <p:nvGraphicFramePr>
          <p:cNvPr id="6" name="Object 5"/>
          <p:cNvGraphicFramePr>
            <a:graphicFrameLocks noChangeAspect="1"/>
          </p:cNvGraphicFramePr>
          <p:nvPr/>
        </p:nvGraphicFramePr>
        <p:xfrm>
          <a:off x="923925" y="1976438"/>
          <a:ext cx="5129213" cy="1168400"/>
        </p:xfrm>
        <a:graphic>
          <a:graphicData uri="http://schemas.openxmlformats.org/presentationml/2006/ole">
            <p:oleObj spid="_x0000_s182274" name="Equation" r:id="rId3" imgW="1981080" imgH="495000" progId="">
              <p:embed/>
            </p:oleObj>
          </a:graphicData>
        </a:graphic>
      </p:graphicFrame>
      <p:graphicFrame>
        <p:nvGraphicFramePr>
          <p:cNvPr id="180227" name="Object 3"/>
          <p:cNvGraphicFramePr>
            <a:graphicFrameLocks noChangeAspect="1"/>
          </p:cNvGraphicFramePr>
          <p:nvPr/>
        </p:nvGraphicFramePr>
        <p:xfrm>
          <a:off x="990600" y="3408363"/>
          <a:ext cx="6015038" cy="590550"/>
        </p:xfrm>
        <a:graphic>
          <a:graphicData uri="http://schemas.openxmlformats.org/presentationml/2006/ole">
            <p:oleObj spid="_x0000_s182275" name="Equation" r:id="rId4" imgW="2628720" imgH="241200" progId="">
              <p:embed/>
            </p:oleObj>
          </a:graphicData>
        </a:graphic>
      </p:graphicFrame>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Bit-vector decision procedures</a:t>
            </a:r>
            <a:endParaRPr lang="en-US" dirty="0"/>
          </a:p>
        </p:txBody>
      </p:sp>
      <p:sp>
        <p:nvSpPr>
          <p:cNvPr id="3" name="Content Placeholder 2"/>
          <p:cNvSpPr>
            <a:spLocks noGrp="1"/>
          </p:cNvSpPr>
          <p:nvPr>
            <p:ph idx="1"/>
          </p:nvPr>
        </p:nvSpPr>
        <p:spPr>
          <a:xfrm>
            <a:off x="381000" y="1412875"/>
            <a:ext cx="8382000" cy="914096"/>
          </a:xfrm>
        </p:spPr>
        <p:txBody>
          <a:bodyPr/>
          <a:lstStyle/>
          <a:p>
            <a:r>
              <a:rPr lang="en-US" dirty="0" smtClean="0"/>
              <a:t>Add slides describing encoding of bit-vectors in Z3</a:t>
            </a:r>
            <a:endParaRPr lang="en-US" dirty="0"/>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5187574"/>
          </a:xfrm>
        </p:spPr>
        <p:txBody>
          <a:bodyPr/>
          <a:lstStyle/>
          <a:p>
            <a:endParaRPr lang="en-US" sz="3600" dirty="0" smtClean="0">
              <a:sym typeface="Symbol"/>
            </a:endParaRPr>
          </a:p>
          <a:p>
            <a:r>
              <a:rPr lang="en-US" sz="3600" i="1" dirty="0" smtClean="0">
                <a:sym typeface="Symbol"/>
              </a:rPr>
              <a:t>	</a:t>
            </a:r>
          </a:p>
          <a:p>
            <a:endParaRPr lang="en-US" b="1" dirty="0" smtClean="0">
              <a:sym typeface="Symbol"/>
            </a:endParaRPr>
          </a:p>
          <a:p>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 </a:t>
            </a:r>
            <a:r>
              <a:rPr lang="en-US" sz="3600" b="1" dirty="0" smtClean="0">
                <a:sym typeface="Symbol"/>
              </a:rPr>
              <a:t>) </a:t>
            </a:r>
            <a:r>
              <a:rPr lang="en-US" sz="3600" dirty="0" smtClean="0"/>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b="1" dirty="0" smtClean="0">
                <a:sym typeface="Symbol"/>
              </a:rPr>
              <a:t>)</a:t>
            </a:r>
            <a:endParaRPr lang="en-US" baseline="30000" dirty="0" smtClean="0">
              <a:sym typeface="Symbol"/>
            </a:endParaRPr>
          </a:p>
          <a:p>
            <a:endParaRPr lang="en-US" baseline="30000" dirty="0" smtClean="0">
              <a:sym typeface="Symbol"/>
            </a:endParaRPr>
          </a:p>
          <a:p>
            <a:pPr lvl="1"/>
            <a:r>
              <a:rPr lang="en-US" dirty="0" smtClean="0">
                <a:sym typeface="Symbol"/>
              </a:rPr>
              <a:t>Combine:</a:t>
            </a:r>
          </a:p>
          <a:p>
            <a:pPr lvl="1"/>
            <a:endParaRPr lang="en-US" dirty="0" smtClean="0">
              <a:sym typeface="Symbol"/>
            </a:endParaRPr>
          </a:p>
          <a:p>
            <a:pPr lvl="1"/>
            <a:endParaRPr lang="en-US" dirty="0" smtClean="0">
              <a:sym typeface="Symbol"/>
            </a:endParaRPr>
          </a:p>
          <a:p>
            <a:pPr lvl="1"/>
            <a:r>
              <a:rPr lang="en-US" dirty="0" smtClean="0">
                <a:sym typeface="Symbol"/>
              </a:rPr>
              <a:t>Triangulate</a:t>
            </a:r>
          </a:p>
          <a:p>
            <a:pPr lvl="1"/>
            <a:r>
              <a:rPr lang="en-US" dirty="0" smtClean="0">
                <a:sym typeface="Symbol"/>
              </a:rPr>
              <a:t>Project on </a:t>
            </a:r>
            <a:r>
              <a:rPr lang="en-US" i="1" dirty="0" smtClean="0">
                <a:sym typeface="Symbol"/>
              </a:rPr>
              <a:t>x</a:t>
            </a:r>
            <a:endParaRPr lang="en-US" b="1" baseline="30000" dirty="0" smtClean="0">
              <a:sym typeface="Symbol"/>
            </a:endParaRPr>
          </a:p>
        </p:txBody>
      </p:sp>
      <p:graphicFrame>
        <p:nvGraphicFramePr>
          <p:cNvPr id="5" name="Object 4"/>
          <p:cNvGraphicFramePr>
            <a:graphicFrameLocks noChangeAspect="1"/>
          </p:cNvGraphicFramePr>
          <p:nvPr/>
        </p:nvGraphicFramePr>
        <p:xfrm>
          <a:off x="3486847" y="3658087"/>
          <a:ext cx="4466884" cy="1858457"/>
        </p:xfrm>
        <a:graphic>
          <a:graphicData uri="http://schemas.openxmlformats.org/presentationml/2006/ole">
            <p:oleObj spid="_x0000_s181251" name="Equation" r:id="rId3" imgW="2171520" imgH="1155600" progId="">
              <p:embed/>
            </p:oleObj>
          </a:graphicData>
        </a:graphic>
      </p:graphicFrame>
      <p:sp>
        <p:nvSpPr>
          <p:cNvPr id="7" name="TextBox 6"/>
          <p:cNvSpPr txBox="1"/>
          <p:nvPr/>
        </p:nvSpPr>
        <p:spPr>
          <a:xfrm>
            <a:off x="6903218" y="1808705"/>
            <a:ext cx="1858944" cy="369332"/>
          </a:xfrm>
          <a:prstGeom prst="rect">
            <a:avLst/>
          </a:prstGeom>
          <a:noFill/>
        </p:spPr>
        <p:txBody>
          <a:bodyPr wrap="square" rtlCol="0">
            <a:spAutoFit/>
          </a:bodyPr>
          <a:lstStyle/>
          <a:p>
            <a:r>
              <a:rPr lang="en-US" dirty="0" smtClean="0">
                <a:solidFill>
                  <a:schemeClr val="bg1"/>
                </a:solidFill>
              </a:rPr>
              <a:t>Extra slide</a:t>
            </a:r>
          </a:p>
        </p:txBody>
      </p:sp>
      <p:graphicFrame>
        <p:nvGraphicFramePr>
          <p:cNvPr id="8" name="Object 7"/>
          <p:cNvGraphicFramePr>
            <a:graphicFrameLocks noChangeAspect="1"/>
          </p:cNvGraphicFramePr>
          <p:nvPr/>
        </p:nvGraphicFramePr>
        <p:xfrm>
          <a:off x="730947" y="1647931"/>
          <a:ext cx="4212842" cy="1135464"/>
        </p:xfrm>
        <a:graphic>
          <a:graphicData uri="http://schemas.openxmlformats.org/presentationml/2006/ole">
            <p:oleObj spid="_x0000_s181252" name="Equation" r:id="rId4" imgW="2095200" imgH="469800" progId="">
              <p:embed/>
            </p:oleObj>
          </a:graphicData>
        </a:graphic>
      </p:graphicFrame>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0235" y="2816522"/>
            <a:ext cx="7043208" cy="1384995"/>
          </a:xfrm>
        </p:spPr>
        <p:txBody>
          <a:bodyPr/>
          <a:lstStyle/>
          <a:p>
            <a:r>
              <a:rPr smtClean="0"/>
              <a:t>Applications</a:t>
            </a:r>
            <a:endParaRPr lang="en-US" dirty="0"/>
          </a:p>
        </p:txBody>
      </p:sp>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7341" y="2321209"/>
            <a:ext cx="7510409" cy="1828193"/>
          </a:xfrm>
        </p:spPr>
        <p:txBody>
          <a:bodyPr/>
          <a:lstStyle/>
          <a:p>
            <a:r>
              <a:rPr sz="4400" b="1" smtClean="0"/>
              <a:t>Bounded Model Checking of </a:t>
            </a:r>
          </a:p>
          <a:p>
            <a:r>
              <a:rPr sz="4400" b="1" smtClean="0"/>
              <a:t>Model Programs</a:t>
            </a:r>
            <a:endParaRPr lang="en-US" sz="4400" b="1" dirty="0"/>
          </a:p>
        </p:txBody>
      </p:sp>
      <p:pic>
        <p:nvPicPr>
          <p:cNvPr id="5" name="Picture 4" descr="margus.jpg"/>
          <p:cNvPicPr>
            <a:picLocks noChangeAspect="1"/>
          </p:cNvPicPr>
          <p:nvPr/>
        </p:nvPicPr>
        <p:blipFill>
          <a:blip r:embed="rId2"/>
          <a:stretch>
            <a:fillRect/>
          </a:stretch>
        </p:blipFill>
        <p:spPr>
          <a:xfrm>
            <a:off x="7471689" y="5121230"/>
            <a:ext cx="636603" cy="641696"/>
          </a:xfrm>
          <a:prstGeom prst="rect">
            <a:avLst/>
          </a:prstGeom>
        </p:spPr>
      </p:pic>
      <p:sp>
        <p:nvSpPr>
          <p:cNvPr id="6" name="TextBox 5"/>
          <p:cNvSpPr txBox="1"/>
          <p:nvPr/>
        </p:nvSpPr>
        <p:spPr>
          <a:xfrm>
            <a:off x="6871212" y="5845026"/>
            <a:ext cx="1704377" cy="369332"/>
          </a:xfrm>
          <a:prstGeom prst="rect">
            <a:avLst/>
          </a:prstGeom>
          <a:noFill/>
        </p:spPr>
        <p:txBody>
          <a:bodyPr wrap="none" rtlCol="0">
            <a:spAutoFit/>
          </a:bodyPr>
          <a:lstStyle/>
          <a:p>
            <a:r>
              <a:rPr lang="en-US" dirty="0" smtClean="0">
                <a:solidFill>
                  <a:schemeClr val="bg1"/>
                </a:solidFill>
              </a:rPr>
              <a:t>Margus Veanes</a:t>
            </a:r>
          </a:p>
        </p:txBody>
      </p:sp>
      <p:sp>
        <p:nvSpPr>
          <p:cNvPr id="7" name="TextBox 6"/>
          <p:cNvSpPr txBox="1"/>
          <p:nvPr/>
        </p:nvSpPr>
        <p:spPr>
          <a:xfrm>
            <a:off x="7415683" y="6350559"/>
            <a:ext cx="1154483" cy="369332"/>
          </a:xfrm>
          <a:prstGeom prst="rect">
            <a:avLst/>
          </a:prstGeom>
          <a:noFill/>
        </p:spPr>
        <p:txBody>
          <a:bodyPr wrap="non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P</a:t>
            </a:r>
            <a:r>
              <a:rPr lang="en-US" dirty="0" err="1" smtClean="0"/>
              <a:t>rotocols</a:t>
            </a:r>
            <a:endParaRPr lang="en-US" dirty="0"/>
          </a:p>
        </p:txBody>
      </p:sp>
      <p:sp>
        <p:nvSpPr>
          <p:cNvPr id="19" name="Content Placeholder 18"/>
          <p:cNvSpPr>
            <a:spLocks noGrp="1"/>
          </p:cNvSpPr>
          <p:nvPr>
            <p:ph sz="half" idx="2"/>
          </p:nvPr>
        </p:nvSpPr>
        <p:spPr>
          <a:xfrm>
            <a:off x="302232" y="1781422"/>
            <a:ext cx="4114800" cy="4552015"/>
          </a:xfrm>
        </p:spPr>
        <p:txBody>
          <a:bodyPr/>
          <a:lstStyle/>
          <a:p>
            <a:pPr marL="384954" lvl="0" indent="-384954">
              <a:buNone/>
              <a:defRPr/>
            </a:pPr>
            <a:r>
              <a:rPr lang="en-US" sz="2000" b="1" dirty="0" smtClean="0"/>
              <a:t>Documentation</a:t>
            </a:r>
          </a:p>
          <a:p>
            <a:pPr marL="384954" lvl="0" indent="-384954">
              <a:defRPr/>
            </a:pPr>
            <a:r>
              <a:rPr lang="en-US" sz="2000" dirty="0" smtClean="0"/>
              <a:t>In close sync with regulatory agencies in US and EU</a:t>
            </a:r>
          </a:p>
          <a:p>
            <a:pPr marL="384954" lvl="0" indent="-384954">
              <a:defRPr/>
            </a:pPr>
            <a:r>
              <a:rPr lang="en-US" sz="2000" b="1" dirty="0" smtClean="0"/>
              <a:t>200+</a:t>
            </a:r>
            <a:r>
              <a:rPr lang="en-US" sz="2000" dirty="0" smtClean="0"/>
              <a:t> protocols in </a:t>
            </a:r>
            <a:r>
              <a:rPr lang="en-US" sz="2000" i="1" dirty="0" smtClean="0"/>
              <a:t>Windows</a:t>
            </a:r>
            <a:r>
              <a:rPr lang="en-US" sz="2000" dirty="0" smtClean="0"/>
              <a:t> alone </a:t>
            </a:r>
          </a:p>
          <a:p>
            <a:pPr marL="739481" lvl="1" indent="-362465">
              <a:defRPr/>
            </a:pPr>
            <a:r>
              <a:rPr lang="en-US" sz="1800" dirty="0" smtClean="0"/>
              <a:t>~ </a:t>
            </a:r>
            <a:r>
              <a:rPr lang="en-US" sz="1800" b="1" dirty="0" smtClean="0"/>
              <a:t>20</a:t>
            </a:r>
            <a:r>
              <a:rPr lang="en-US" sz="500" b="1" dirty="0" smtClean="0"/>
              <a:t> </a:t>
            </a:r>
            <a:r>
              <a:rPr lang="en-US" sz="1800" b="1" dirty="0" smtClean="0"/>
              <a:t>000 pages </a:t>
            </a:r>
            <a:r>
              <a:rPr lang="en-US" sz="1800" dirty="0" smtClean="0"/>
              <a:t>of documentation</a:t>
            </a:r>
          </a:p>
          <a:p>
            <a:pPr marL="739481" lvl="1" indent="-362465">
              <a:defRPr/>
            </a:pPr>
            <a:r>
              <a:rPr lang="en-US" sz="1800" dirty="0" smtClean="0"/>
              <a:t>Scope is extending (</a:t>
            </a:r>
            <a:r>
              <a:rPr lang="en-US" sz="1800" i="1" dirty="0" smtClean="0"/>
              <a:t>Office</a:t>
            </a:r>
            <a:r>
              <a:rPr lang="en-US" sz="1800" dirty="0" smtClean="0"/>
              <a:t>, </a:t>
            </a:r>
            <a:r>
              <a:rPr lang="en-US" sz="1800" i="1" dirty="0" smtClean="0"/>
              <a:t>..</a:t>
            </a:r>
            <a:r>
              <a:rPr lang="en-US" sz="1800" dirty="0" smtClean="0"/>
              <a:t>)</a:t>
            </a:r>
          </a:p>
          <a:p>
            <a:pPr marL="414057" indent="-362465">
              <a:buNone/>
              <a:defRPr/>
            </a:pPr>
            <a:r>
              <a:rPr lang="en-US" sz="2200" b="1" dirty="0" smtClean="0"/>
              <a:t>Test</a:t>
            </a:r>
          </a:p>
          <a:p>
            <a:pPr marL="384954" lvl="0" indent="-384954">
              <a:defRPr/>
            </a:pPr>
            <a:r>
              <a:rPr lang="en-US" sz="2000" dirty="0" smtClean="0"/>
              <a:t>“Clean room” approach </a:t>
            </a:r>
          </a:p>
          <a:p>
            <a:pPr marL="739481" lvl="1" indent="-362465">
              <a:defRPr/>
            </a:pPr>
            <a:r>
              <a:rPr lang="en-US" sz="1800" dirty="0" smtClean="0"/>
              <a:t>External vendors do test suite development</a:t>
            </a:r>
          </a:p>
          <a:p>
            <a:pPr marL="739481" lvl="1" indent="-362465">
              <a:defRPr/>
            </a:pPr>
            <a:r>
              <a:rPr lang="en-US" sz="1800" dirty="0" smtClean="0"/>
              <a:t>Effort est.: </a:t>
            </a:r>
            <a:r>
              <a:rPr lang="en-US" sz="1800" b="1" dirty="0" smtClean="0"/>
              <a:t>200 man-years</a:t>
            </a:r>
          </a:p>
          <a:p>
            <a:r>
              <a:rPr lang="en-US" sz="2000" dirty="0" smtClean="0"/>
              <a:t>Sweet spot for model-based testing and verification.</a:t>
            </a:r>
            <a:endParaRPr lang="en-US" sz="2000" dirty="0"/>
          </a:p>
        </p:txBody>
      </p:sp>
      <p:graphicFrame>
        <p:nvGraphicFramePr>
          <p:cNvPr id="3" name="Chart 2"/>
          <p:cNvGraphicFramePr/>
          <p:nvPr/>
        </p:nvGraphicFramePr>
        <p:xfrm>
          <a:off x="4167536" y="1981200"/>
          <a:ext cx="6783474"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 name="Striped Right Arrow 6"/>
          <p:cNvSpPr/>
          <p:nvPr/>
        </p:nvSpPr>
        <p:spPr>
          <a:xfrm>
            <a:off x="4395298" y="4912806"/>
            <a:ext cx="1981200" cy="6096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Behavioral modeling</a:t>
            </a:r>
            <a:endParaRPr lang="en-US" sz="1200">
              <a:solidFill>
                <a:schemeClr val="bg2"/>
              </a:solidFill>
            </a:endParaRPr>
          </a:p>
        </p:txBody>
      </p:sp>
      <p:sp>
        <p:nvSpPr>
          <p:cNvPr id="10" name="Striped Right Arrow 9"/>
          <p:cNvSpPr/>
          <p:nvPr/>
        </p:nvSpPr>
        <p:spPr>
          <a:xfrm>
            <a:off x="4385249" y="4167554"/>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Scenarios (slicing)</a:t>
            </a:r>
            <a:endParaRPr lang="en-US" sz="1200">
              <a:solidFill>
                <a:schemeClr val="bg2"/>
              </a:solidFill>
            </a:endParaRPr>
          </a:p>
        </p:txBody>
      </p:sp>
      <p:sp>
        <p:nvSpPr>
          <p:cNvPr id="11" name="Striped Right Arrow 10"/>
          <p:cNvSpPr/>
          <p:nvPr/>
        </p:nvSpPr>
        <p:spPr>
          <a:xfrm>
            <a:off x="4405347" y="5602793"/>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Scenarios (slicing)</a:t>
            </a:r>
            <a:endParaRPr lang="en-US" sz="1200" dirty="0">
              <a:solidFill>
                <a:schemeClr val="bg2"/>
              </a:solidFill>
            </a:endParaRPr>
          </a:p>
        </p:txBody>
      </p:sp>
      <p:sp>
        <p:nvSpPr>
          <p:cNvPr id="12" name="Striped Right Arrow 11"/>
          <p:cNvSpPr/>
          <p:nvPr/>
        </p:nvSpPr>
        <p:spPr>
          <a:xfrm>
            <a:off x="4355105" y="3242268"/>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Adapter for testing</a:t>
            </a:r>
            <a:endParaRPr lang="en-US" sz="1200" dirty="0">
              <a:solidFill>
                <a:schemeClr val="bg2"/>
              </a:solidFill>
            </a:endParaRPr>
          </a:p>
        </p:txBody>
      </p:sp>
      <p:sp>
        <p:nvSpPr>
          <p:cNvPr id="14" name="TextBox 13"/>
          <p:cNvSpPr txBox="1"/>
          <p:nvPr/>
        </p:nvSpPr>
        <p:spPr>
          <a:xfrm>
            <a:off x="6960977" y="2434213"/>
            <a:ext cx="1295400" cy="369332"/>
          </a:xfrm>
          <a:prstGeom prst="rect">
            <a:avLst/>
          </a:prstGeom>
          <a:noFill/>
        </p:spPr>
        <p:txBody>
          <a:bodyPr wrap="square" rtlCol="0">
            <a:spAutoFit/>
          </a:bodyPr>
          <a:lstStyle/>
          <a:p>
            <a:r>
              <a:rPr lang="en-US" dirty="0" smtClean="0"/>
              <a:t>% pages</a:t>
            </a:r>
            <a:endParaRPr lang="en-US" dirty="0"/>
          </a:p>
        </p:txBody>
      </p:sp>
      <p:sp>
        <p:nvSpPr>
          <p:cNvPr id="20" name="TextBox 19"/>
          <p:cNvSpPr txBox="1"/>
          <p:nvPr/>
        </p:nvSpPr>
        <p:spPr>
          <a:xfrm>
            <a:off x="4993241" y="1561673"/>
            <a:ext cx="3957109" cy="707886"/>
          </a:xfrm>
          <a:prstGeom prst="rect">
            <a:avLst/>
          </a:prstGeom>
          <a:noFill/>
        </p:spPr>
        <p:txBody>
          <a:bodyPr wrap="none" rtlCol="0">
            <a:spAutoFit/>
          </a:bodyPr>
          <a:lstStyle/>
          <a:p>
            <a:r>
              <a:rPr lang="en-US" sz="2000" b="1" dirty="0" smtClean="0">
                <a:solidFill>
                  <a:schemeClr val="bg1"/>
                </a:solidFill>
              </a:rPr>
              <a:t>Sample protocol document for </a:t>
            </a:r>
          </a:p>
          <a:p>
            <a:r>
              <a:rPr lang="en-US" sz="2000" b="1" dirty="0" smtClean="0">
                <a:solidFill>
                  <a:schemeClr val="bg1"/>
                </a:solidFill>
              </a:rPr>
              <a:t>SMB2 (a network file protocol)</a:t>
            </a:r>
          </a:p>
        </p:txBody>
      </p:sp>
      <p:pic>
        <p:nvPicPr>
          <p:cNvPr id="350210" name="Picture 2"/>
          <p:cNvPicPr>
            <a:picLocks noChangeAspect="1" noChangeArrowheads="1"/>
          </p:cNvPicPr>
          <p:nvPr/>
        </p:nvPicPr>
        <p:blipFill>
          <a:blip r:embed="rId4"/>
          <a:srcRect t="15548" r="24157" b="56517"/>
          <a:stretch>
            <a:fillRect/>
          </a:stretch>
        </p:blipFill>
        <p:spPr bwMode="auto">
          <a:xfrm>
            <a:off x="4664467" y="0"/>
            <a:ext cx="4479533" cy="131996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ftr" sz="quarter" idx="4294967295"/>
          </p:nvPr>
        </p:nvSpPr>
        <p:spPr>
          <a:xfrm>
            <a:off x="1752600" y="6248400"/>
            <a:ext cx="5791200" cy="457200"/>
          </a:xfrm>
          <a:prstGeom prst="rect">
            <a:avLst/>
          </a:prstGeom>
          <a:noFill/>
        </p:spPr>
        <p:txBody>
          <a:bodyPr/>
          <a:lstStyle/>
          <a:p>
            <a:r>
              <a:rPr lang="en-US" altLang="en-US" smtClean="0"/>
              <a:t>FORTE 2008, Tokyo</a:t>
            </a:r>
          </a:p>
        </p:txBody>
      </p:sp>
      <p:sp>
        <p:nvSpPr>
          <p:cNvPr id="18434" name="Date Placeholder 3"/>
          <p:cNvSpPr txBox="1">
            <a:spLocks noGrp="1"/>
          </p:cNvSpPr>
          <p:nvPr/>
        </p:nvSpPr>
        <p:spPr bwMode="auto">
          <a:xfrm>
            <a:off x="457200" y="6243638"/>
            <a:ext cx="1219200" cy="457200"/>
          </a:xfrm>
          <a:prstGeom prst="rect">
            <a:avLst/>
          </a:prstGeom>
          <a:noFill/>
          <a:ln w="9525">
            <a:noFill/>
            <a:miter lim="800000"/>
            <a:headEnd/>
            <a:tailEnd/>
          </a:ln>
        </p:spPr>
        <p:txBody>
          <a:bodyPr anchor="b"/>
          <a:lstStyle/>
          <a:p>
            <a:endParaRPr lang="en-US" altLang="en-US" sz="1200">
              <a:latin typeface="Garamond" pitchFamily="18" charset="0"/>
            </a:endParaRPr>
          </a:p>
        </p:txBody>
      </p:sp>
      <p:sp>
        <p:nvSpPr>
          <p:cNvPr id="18435" name="Footer Placeholder 4"/>
          <p:cNvSpPr txBox="1">
            <a:spLocks noGrp="1"/>
          </p:cNvSpPr>
          <p:nvPr/>
        </p:nvSpPr>
        <p:spPr bwMode="auto">
          <a:xfrm>
            <a:off x="1752600" y="6248400"/>
            <a:ext cx="5791200" cy="457200"/>
          </a:xfrm>
          <a:prstGeom prst="rect">
            <a:avLst/>
          </a:prstGeom>
          <a:noFill/>
          <a:ln w="9525">
            <a:noFill/>
            <a:miter lim="800000"/>
            <a:headEnd/>
            <a:tailEnd/>
          </a:ln>
        </p:spPr>
        <p:txBody>
          <a:bodyPr anchor="b"/>
          <a:lstStyle/>
          <a:p>
            <a:pPr algn="ctr"/>
            <a:endParaRPr lang="en-US" altLang="en-US" sz="1200">
              <a:latin typeface="Garamond" pitchFamily="18" charset="0"/>
            </a:endParaRPr>
          </a:p>
        </p:txBody>
      </p:sp>
      <p:sp>
        <p:nvSpPr>
          <p:cNvPr id="6" name="Slide Number Placeholder 5"/>
          <p:cNvSpPr txBox="1">
            <a:spLocks noGrp="1"/>
          </p:cNvSpPr>
          <p:nvPr/>
        </p:nvSpPr>
        <p:spPr bwMode="auto">
          <a:xfrm>
            <a:off x="7620000" y="6243638"/>
            <a:ext cx="1066800" cy="457200"/>
          </a:xfrm>
          <a:prstGeom prst="rect">
            <a:avLst/>
          </a:prstGeom>
          <a:noFill/>
          <a:ln>
            <a:miter lim="800000"/>
            <a:headEnd/>
            <a:tailEnd/>
          </a:ln>
        </p:spPr>
        <p:txBody>
          <a:bodyPr anchor="b"/>
          <a:lstStyle/>
          <a:p>
            <a:pPr algn="r">
              <a:defRPr/>
            </a:pPr>
            <a:fld id="{CF3688E7-0FF6-4DC8-8626-E2390E5AEE3B}" type="slidenum">
              <a:rPr lang="en-US" altLang="en-US" sz="1200">
                <a:latin typeface="+mn-lt"/>
              </a:rPr>
              <a:pPr algn="r">
                <a:defRPr/>
              </a:pPr>
              <a:t>112</a:t>
            </a:fld>
            <a:endParaRPr lang="en-US" altLang="en-US" sz="1200">
              <a:latin typeface="+mn-lt"/>
            </a:endParaRPr>
          </a:p>
        </p:txBody>
      </p:sp>
      <p:sp>
        <p:nvSpPr>
          <p:cNvPr id="18437" name="Rectangle 2"/>
          <p:cNvSpPr>
            <a:spLocks noGrp="1" noChangeArrowheads="1"/>
          </p:cNvSpPr>
          <p:nvPr>
            <p:ph type="title" idx="4294967295"/>
          </p:nvPr>
        </p:nvSpPr>
        <p:spPr>
          <a:xfrm>
            <a:off x="360903" y="139752"/>
            <a:ext cx="8382000" cy="750205"/>
          </a:xfrm>
        </p:spPr>
        <p:txBody>
          <a:bodyPr/>
          <a:lstStyle/>
          <a:p>
            <a:pPr eaLnBrk="1" hangingPunct="1"/>
            <a:r>
              <a:rPr lang="en-US" dirty="0" smtClean="0"/>
              <a:t>Symbolic </a:t>
            </a:r>
            <a:r>
              <a:rPr lang="en-US" dirty="0" err="1" smtClean="0"/>
              <a:t>Reachability</a:t>
            </a:r>
            <a:endParaRPr lang="en-US" dirty="0" smtClean="0"/>
          </a:p>
        </p:txBody>
      </p:sp>
      <p:pic>
        <p:nvPicPr>
          <p:cNvPr id="18438" name="Picture 2"/>
          <p:cNvPicPr>
            <a:picLocks noChangeAspect="1" noChangeArrowheads="1"/>
          </p:cNvPicPr>
          <p:nvPr/>
        </p:nvPicPr>
        <p:blipFill>
          <a:blip r:embed="rId2"/>
          <a:srcRect/>
          <a:stretch>
            <a:fillRect/>
          </a:stretch>
        </p:blipFill>
        <p:spPr bwMode="auto">
          <a:xfrm>
            <a:off x="672450" y="885279"/>
            <a:ext cx="7528729" cy="5972721"/>
          </a:xfrm>
          <a:prstGeom prst="rect">
            <a:avLst/>
          </a:prstGeom>
          <a:noFill/>
          <a:ln w="9525">
            <a:noFill/>
            <a:miter lim="800000"/>
            <a:headEnd/>
            <a:tailEnd/>
          </a:ln>
        </p:spPr>
      </p:pic>
      <p:sp>
        <p:nvSpPr>
          <p:cNvPr id="9" name="Date Placeholder 8"/>
          <p:cNvSpPr>
            <a:spLocks noGrp="1"/>
          </p:cNvSpPr>
          <p:nvPr>
            <p:ph type="dt" sz="half" idx="4294967295"/>
          </p:nvPr>
        </p:nvSpPr>
        <p:spPr>
          <a:xfrm>
            <a:off x="457200" y="6243638"/>
            <a:ext cx="1219200" cy="457200"/>
          </a:xfrm>
          <a:prstGeom prst="rect">
            <a:avLst/>
          </a:prstGeom>
        </p:spPr>
        <p:txBody>
          <a:bodyPr/>
          <a:lstStyle/>
          <a:p>
            <a:pPr>
              <a:defRPr/>
            </a:pPr>
            <a:r>
              <a:rPr lang="en-US" smtClean="0"/>
              <a:t>June 2008</a:t>
            </a:r>
            <a:endParaRPr lang="en-US" altLang="en-US"/>
          </a:p>
        </p:txBody>
      </p:sp>
      <p:pic>
        <p:nvPicPr>
          <p:cNvPr id="11" name="Picture 10" descr="z3.png"/>
          <p:cNvPicPr>
            <a:picLocks noChangeAspect="1"/>
          </p:cNvPicPr>
          <p:nvPr/>
        </p:nvPicPr>
        <p:blipFill>
          <a:blip r:embed="rId3"/>
          <a:stretch>
            <a:fillRect/>
          </a:stretch>
        </p:blipFill>
        <p:spPr>
          <a:xfrm>
            <a:off x="6245114" y="3201350"/>
            <a:ext cx="909312" cy="787846"/>
          </a:xfrm>
          <a:prstGeom prst="rect">
            <a:avLst/>
          </a:prstGeom>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Bounded-reachability formula </a:t>
            </a:r>
            <a:endParaRPr lang="en-US" dirty="0"/>
          </a:p>
        </p:txBody>
      </p:sp>
      <p:sp>
        <p:nvSpPr>
          <p:cNvPr id="3" name="Content Placeholder 2"/>
          <p:cNvSpPr>
            <a:spLocks noGrp="1"/>
          </p:cNvSpPr>
          <p:nvPr>
            <p:ph idx="1"/>
          </p:nvPr>
        </p:nvSpPr>
        <p:spPr>
          <a:xfrm>
            <a:off x="457200" y="1600201"/>
            <a:ext cx="7924800" cy="990600"/>
          </a:xfrm>
        </p:spPr>
        <p:txBody>
          <a:bodyPr/>
          <a:lstStyle/>
          <a:p>
            <a:r>
              <a:rPr lang="en-US" dirty="0" smtClean="0"/>
              <a:t>Given a model program </a:t>
            </a:r>
            <a:r>
              <a:rPr lang="en-US" i="1" dirty="0" smtClean="0"/>
              <a:t>P</a:t>
            </a:r>
            <a:r>
              <a:rPr lang="en-US" dirty="0" smtClean="0"/>
              <a:t> step bound </a:t>
            </a:r>
            <a:r>
              <a:rPr lang="en-US" i="1" dirty="0" smtClean="0"/>
              <a:t>k</a:t>
            </a:r>
            <a:r>
              <a:rPr lang="en-US" dirty="0" smtClean="0"/>
              <a:t> and reachability condition </a:t>
            </a:r>
            <a:r>
              <a:rPr lang="el-GR" i="1" dirty="0" smtClean="0"/>
              <a:t>φ</a:t>
            </a:r>
            <a:r>
              <a:rPr lang="en-US" i="1" dirty="0" smtClean="0"/>
              <a:t> </a:t>
            </a:r>
            <a:endParaRPr lang="en-US" i="1" dirty="0"/>
          </a:p>
        </p:txBody>
      </p:sp>
      <p:sp>
        <p:nvSpPr>
          <p:cNvPr id="6" name="Slide Number Placeholder 5"/>
          <p:cNvSpPr>
            <a:spLocks noGrp="1"/>
          </p:cNvSpPr>
          <p:nvPr>
            <p:ph type="sldNum" sz="quarter" idx="4294967295"/>
          </p:nvPr>
        </p:nvSpPr>
        <p:spPr>
          <a:xfrm>
            <a:off x="7620000" y="6243638"/>
            <a:ext cx="1066800" cy="457200"/>
          </a:xfrm>
          <a:prstGeom prst="rect">
            <a:avLst/>
          </a:prstGeom>
        </p:spPr>
        <p:txBody>
          <a:bodyPr/>
          <a:lstStyle/>
          <a:p>
            <a:pPr>
              <a:defRPr/>
            </a:pPr>
            <a:fld id="{35E9B13B-9899-46BB-8C04-DA76EBB1B4D7}" type="slidenum">
              <a:rPr lang="en-US" altLang="en-US" smtClean="0"/>
              <a:pPr>
                <a:defRPr/>
              </a:pPr>
              <a:t>113</a:t>
            </a:fld>
            <a:endParaRPr lang="en-US" altLang="en-US"/>
          </a:p>
        </p:txBody>
      </p:sp>
      <p:pic>
        <p:nvPicPr>
          <p:cNvPr id="3075" name="Picture 3"/>
          <p:cNvPicPr>
            <a:picLocks noChangeAspect="1" noChangeArrowheads="1"/>
          </p:cNvPicPr>
          <p:nvPr/>
        </p:nvPicPr>
        <p:blipFill>
          <a:blip r:embed="rId2"/>
          <a:srcRect/>
          <a:stretch>
            <a:fillRect/>
          </a:stretch>
        </p:blipFill>
        <p:spPr bwMode="auto">
          <a:xfrm>
            <a:off x="579455" y="3235569"/>
            <a:ext cx="8083884" cy="2533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5"/>
          <p:cNvSpPr>
            <a:spLocks noGrp="1" noChangeArrowheads="1"/>
          </p:cNvSpPr>
          <p:nvPr>
            <p:ph type="ftr" sz="quarter" idx="4294967295"/>
          </p:nvPr>
        </p:nvSpPr>
        <p:spPr>
          <a:xfrm>
            <a:off x="1752600" y="6248400"/>
            <a:ext cx="5791200" cy="457200"/>
          </a:xfrm>
          <a:prstGeom prst="rect">
            <a:avLst/>
          </a:prstGeom>
          <a:noFill/>
        </p:spPr>
        <p:txBody>
          <a:bodyPr/>
          <a:lstStyle/>
          <a:p>
            <a:r>
              <a:rPr lang="en-US" altLang="en-US" smtClean="0"/>
              <a:t>FORTE 2008, Tokyo</a:t>
            </a:r>
          </a:p>
        </p:txBody>
      </p:sp>
      <p:sp>
        <p:nvSpPr>
          <p:cNvPr id="5" name="Rectangle 6"/>
          <p:cNvSpPr>
            <a:spLocks noGrp="1" noChangeArrowheads="1"/>
          </p:cNvSpPr>
          <p:nvPr>
            <p:ph type="sldNum" sz="quarter" idx="4294967295"/>
          </p:nvPr>
        </p:nvSpPr>
        <p:spPr>
          <a:xfrm>
            <a:off x="7620000" y="6243638"/>
            <a:ext cx="1066800" cy="457200"/>
          </a:xfrm>
          <a:prstGeom prst="rect">
            <a:avLst/>
          </a:prstGeom>
        </p:spPr>
        <p:txBody>
          <a:bodyPr/>
          <a:lstStyle/>
          <a:p>
            <a:pPr>
              <a:defRPr/>
            </a:pPr>
            <a:fld id="{9EF452CC-8047-4B6B-B7DF-1259E9DEFB8D}" type="slidenum">
              <a:rPr lang="en-US" altLang="en-US"/>
              <a:pPr>
                <a:defRPr/>
              </a:pPr>
              <a:t>114</a:t>
            </a:fld>
            <a:endParaRPr lang="en-US" altLang="en-US"/>
          </a:p>
        </p:txBody>
      </p:sp>
      <p:sp>
        <p:nvSpPr>
          <p:cNvPr id="32771" name="Rectangle 2"/>
          <p:cNvSpPr>
            <a:spLocks noGrp="1" noChangeArrowheads="1"/>
          </p:cNvSpPr>
          <p:nvPr>
            <p:ph type="title"/>
          </p:nvPr>
        </p:nvSpPr>
        <p:spPr/>
        <p:txBody>
          <a:bodyPr/>
          <a:lstStyle/>
          <a:p>
            <a:r>
              <a:rPr lang="en-US" sz="3800" smtClean="0"/>
              <a:t>Array model programs and quantifier elimination</a:t>
            </a:r>
          </a:p>
        </p:txBody>
      </p:sp>
      <p:sp>
        <p:nvSpPr>
          <p:cNvPr id="32772" name="Rectangle 3"/>
          <p:cNvSpPr>
            <a:spLocks noGrp="1" noChangeArrowheads="1"/>
          </p:cNvSpPr>
          <p:nvPr>
            <p:ph type="body" idx="1"/>
          </p:nvPr>
        </p:nvSpPr>
        <p:spPr>
          <a:xfrm>
            <a:off x="391048" y="1724374"/>
            <a:ext cx="8382000" cy="2210862"/>
          </a:xfrm>
        </p:spPr>
        <p:txBody>
          <a:bodyPr/>
          <a:lstStyle/>
          <a:p>
            <a:r>
              <a:rPr lang="en-US" i="1" dirty="0" smtClean="0"/>
              <a:t>Array model programs</a:t>
            </a:r>
            <a:r>
              <a:rPr lang="en-US" dirty="0" smtClean="0"/>
              <a:t> use only maps with integer domain sort.</a:t>
            </a:r>
          </a:p>
          <a:p>
            <a:r>
              <a:rPr lang="en-US" dirty="0" smtClean="0"/>
              <a:t>For </a:t>
            </a:r>
            <a:r>
              <a:rPr lang="en-US" dirty="0" err="1" smtClean="0"/>
              <a:t>normalizable</a:t>
            </a:r>
            <a:r>
              <a:rPr lang="en-US" dirty="0" smtClean="0"/>
              <a:t> comprehensions universal quantifiers can be eliminated using a decision procedure for the </a:t>
            </a:r>
            <a:r>
              <a:rPr lang="en-US" i="1" dirty="0" smtClean="0"/>
              <a:t>array property fragment</a:t>
            </a:r>
            <a:r>
              <a:rPr lang="en-US" dirty="0" smtClean="0"/>
              <a:t> [Bradley 06]</a:t>
            </a:r>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5"/>
          <p:cNvSpPr>
            <a:spLocks noGrp="1" noChangeArrowheads="1"/>
          </p:cNvSpPr>
          <p:nvPr>
            <p:ph type="ftr" sz="quarter" idx="4294967295"/>
          </p:nvPr>
        </p:nvSpPr>
        <p:spPr>
          <a:xfrm>
            <a:off x="1752600" y="6248400"/>
            <a:ext cx="5791200" cy="457200"/>
          </a:xfrm>
          <a:prstGeom prst="rect">
            <a:avLst/>
          </a:prstGeom>
          <a:noFill/>
        </p:spPr>
        <p:txBody>
          <a:bodyPr/>
          <a:lstStyle/>
          <a:p>
            <a:r>
              <a:rPr lang="en-US" altLang="en-US" smtClean="0"/>
              <a:t>FORTE 2008, Tokyo</a:t>
            </a:r>
          </a:p>
        </p:txBody>
      </p:sp>
      <p:sp>
        <p:nvSpPr>
          <p:cNvPr id="5" name="Rectangle 6"/>
          <p:cNvSpPr>
            <a:spLocks noGrp="1" noChangeArrowheads="1"/>
          </p:cNvSpPr>
          <p:nvPr>
            <p:ph type="sldNum" sz="quarter" idx="4294967295"/>
          </p:nvPr>
        </p:nvSpPr>
        <p:spPr>
          <a:xfrm>
            <a:off x="7620000" y="6243638"/>
            <a:ext cx="1066800" cy="457200"/>
          </a:xfrm>
          <a:prstGeom prst="rect">
            <a:avLst/>
          </a:prstGeom>
        </p:spPr>
        <p:txBody>
          <a:bodyPr/>
          <a:lstStyle/>
          <a:p>
            <a:pPr>
              <a:defRPr/>
            </a:pPr>
            <a:fld id="{31A61FE9-702B-497E-95E7-5E268EEDEB8C}" type="slidenum">
              <a:rPr lang="en-US" altLang="en-US"/>
              <a:pPr>
                <a:defRPr/>
              </a:pPr>
              <a:t>115</a:t>
            </a:fld>
            <a:endParaRPr lang="en-US" altLang="en-US"/>
          </a:p>
        </p:txBody>
      </p:sp>
      <p:sp>
        <p:nvSpPr>
          <p:cNvPr id="33795" name="Rectangle 2"/>
          <p:cNvSpPr>
            <a:spLocks noGrp="1" noChangeArrowheads="1"/>
          </p:cNvSpPr>
          <p:nvPr>
            <p:ph type="title"/>
          </p:nvPr>
        </p:nvSpPr>
        <p:spPr/>
        <p:txBody>
          <a:bodyPr/>
          <a:lstStyle/>
          <a:p>
            <a:r>
              <a:rPr lang="en-US" sz="3800" smtClean="0"/>
              <a:t>Implementation using the SMT solver Z3</a:t>
            </a:r>
          </a:p>
        </p:txBody>
      </p:sp>
      <p:sp>
        <p:nvSpPr>
          <p:cNvPr id="33796" name="Rectangle 3"/>
          <p:cNvSpPr>
            <a:spLocks noGrp="1" noChangeArrowheads="1"/>
          </p:cNvSpPr>
          <p:nvPr>
            <p:ph type="body" idx="1"/>
          </p:nvPr>
        </p:nvSpPr>
        <p:spPr/>
        <p:txBody>
          <a:bodyPr/>
          <a:lstStyle/>
          <a:p>
            <a:r>
              <a:rPr lang="en-US" smtClean="0"/>
              <a:t>Set comprehensions are introduced through skolem constant definitions using support for quantifiers in Z3</a:t>
            </a:r>
          </a:p>
          <a:p>
            <a:r>
              <a:rPr lang="en-US" smtClean="0"/>
              <a:t>Elimination of quantifiers is partial.</a:t>
            </a:r>
          </a:p>
          <a:p>
            <a:r>
              <a:rPr lang="en-US" smtClean="0"/>
              <a:t>Model is refined if a spurious model is found by Z3.</a:t>
            </a:r>
          </a:p>
          <a:p>
            <a:pPr lvl="1"/>
            <a:r>
              <a:rPr lang="en-US" smtClean="0"/>
              <a:t>A spurious model may be generated by Z3 if an incomplete heuristic is used during quantifier elimination.</a:t>
            </a:r>
          </a:p>
        </p:txBody>
      </p:sp>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352" y="194268"/>
            <a:ext cx="8229600" cy="1139825"/>
          </a:xfrm>
        </p:spPr>
        <p:txBody>
          <a:bodyPr/>
          <a:lstStyle/>
          <a:p>
            <a:r>
              <a:rPr lang="en-US" dirty="0" smtClean="0"/>
              <a:t>A different example: </a:t>
            </a:r>
            <a:br>
              <a:rPr lang="en-US" dirty="0" smtClean="0"/>
            </a:br>
            <a:r>
              <a:rPr lang="en-US" sz="2800" i="1" dirty="0" smtClean="0"/>
              <a:t>Adaptive Planning with Finite Horizon </a:t>
            </a:r>
            <a:r>
              <a:rPr lang="en-US" sz="2800" i="1" dirty="0" err="1" smtClean="0"/>
              <a:t>Lookahead</a:t>
            </a:r>
            <a:endParaRPr lang="en-US" i="1" dirty="0"/>
          </a:p>
        </p:txBody>
      </p:sp>
      <p:sp>
        <p:nvSpPr>
          <p:cNvPr id="3" name="Content Placeholder 2"/>
          <p:cNvSpPr>
            <a:spLocks noGrp="1"/>
          </p:cNvSpPr>
          <p:nvPr>
            <p:ph idx="1"/>
          </p:nvPr>
        </p:nvSpPr>
        <p:spPr>
          <a:xfrm>
            <a:off x="135652" y="1457849"/>
            <a:ext cx="4724400" cy="581966"/>
          </a:xfrm>
        </p:spPr>
        <p:txBody>
          <a:bodyPr/>
          <a:lstStyle/>
          <a:p>
            <a:pPr>
              <a:buNone/>
            </a:pPr>
            <a:r>
              <a:rPr lang="en-US" sz="2400" dirty="0" smtClean="0"/>
              <a:t>Model program:</a:t>
            </a:r>
            <a:br>
              <a:rPr lang="en-US" sz="2400" dirty="0" smtClean="0"/>
            </a:br>
            <a:endParaRPr lang="en-US" sz="2400" dirty="0" smtClean="0"/>
          </a:p>
          <a:p>
            <a:endParaRPr lang="en-US" sz="2400" dirty="0"/>
          </a:p>
        </p:txBody>
      </p:sp>
      <p:sp>
        <p:nvSpPr>
          <p:cNvPr id="5" name="Footer Placeholder 4"/>
          <p:cNvSpPr>
            <a:spLocks noGrp="1"/>
          </p:cNvSpPr>
          <p:nvPr>
            <p:ph type="ftr" sz="quarter" idx="4294967295"/>
          </p:nvPr>
        </p:nvSpPr>
        <p:spPr>
          <a:xfrm>
            <a:off x="1752600" y="6248400"/>
            <a:ext cx="5791200" cy="457200"/>
          </a:xfrm>
          <a:prstGeom prst="rect">
            <a:avLst/>
          </a:prstGeom>
        </p:spPr>
        <p:txBody>
          <a:bodyPr/>
          <a:lstStyle/>
          <a:p>
            <a:pPr>
              <a:defRPr/>
            </a:pPr>
            <a:r>
              <a:rPr lang="en-US" altLang="en-US" dirty="0" smtClean="0"/>
              <a:t>FORTE 2008, Tokyo</a:t>
            </a:r>
            <a:endParaRPr lang="en-US" altLang="en-US" dirty="0"/>
          </a:p>
        </p:txBody>
      </p:sp>
      <p:sp>
        <p:nvSpPr>
          <p:cNvPr id="6" name="Slide Number Placeholder 5"/>
          <p:cNvSpPr>
            <a:spLocks noGrp="1"/>
          </p:cNvSpPr>
          <p:nvPr>
            <p:ph type="sldNum" sz="quarter" idx="4294967295"/>
          </p:nvPr>
        </p:nvSpPr>
        <p:spPr>
          <a:xfrm>
            <a:off x="7620000" y="5067981"/>
            <a:ext cx="1066800" cy="457200"/>
          </a:xfrm>
          <a:prstGeom prst="rect">
            <a:avLst/>
          </a:prstGeom>
        </p:spPr>
        <p:txBody>
          <a:bodyPr/>
          <a:lstStyle/>
          <a:p>
            <a:pPr>
              <a:defRPr/>
            </a:pPr>
            <a:fld id="{35E9B13B-9899-46BB-8C04-DA76EBB1B4D7}" type="slidenum">
              <a:rPr lang="en-US" altLang="en-US" smtClean="0"/>
              <a:pPr>
                <a:defRPr/>
              </a:pPr>
              <a:t>116</a:t>
            </a:fld>
            <a:endParaRPr lang="en-US" altLang="en-US"/>
          </a:p>
        </p:txBody>
      </p:sp>
      <p:pic>
        <p:nvPicPr>
          <p:cNvPr id="4099" name="Picture 3" descr="C:\Users\margus\Documents\TechFest08\RobotPictures\robotZZZ.jpg"/>
          <p:cNvPicPr>
            <a:picLocks noChangeAspect="1" noChangeArrowheads="1"/>
          </p:cNvPicPr>
          <p:nvPr/>
        </p:nvPicPr>
        <p:blipFill>
          <a:blip r:embed="rId3"/>
          <a:srcRect/>
          <a:stretch>
            <a:fillRect/>
          </a:stretch>
        </p:blipFill>
        <p:spPr bwMode="auto">
          <a:xfrm>
            <a:off x="7763764" y="3167743"/>
            <a:ext cx="1380236" cy="2514600"/>
          </a:xfrm>
          <a:prstGeom prst="rect">
            <a:avLst/>
          </a:prstGeom>
          <a:noFill/>
        </p:spPr>
      </p:pic>
      <p:pic>
        <p:nvPicPr>
          <p:cNvPr id="4101" name="Picture 5" descr="C:\Users\margus\Desktop\Tokyo08\grid.jpg"/>
          <p:cNvPicPr>
            <a:picLocks noChangeAspect="1" noChangeArrowheads="1"/>
          </p:cNvPicPr>
          <p:nvPr/>
        </p:nvPicPr>
        <p:blipFill>
          <a:blip r:embed="rId4"/>
          <a:srcRect/>
          <a:stretch>
            <a:fillRect/>
          </a:stretch>
        </p:blipFill>
        <p:spPr bwMode="auto">
          <a:xfrm>
            <a:off x="5858764" y="1262743"/>
            <a:ext cx="1828800" cy="2363466"/>
          </a:xfrm>
          <a:prstGeom prst="rect">
            <a:avLst/>
          </a:prstGeom>
          <a:noFill/>
        </p:spPr>
      </p:pic>
      <p:sp>
        <p:nvSpPr>
          <p:cNvPr id="15" name="Line Callout 1 14"/>
          <p:cNvSpPr/>
          <p:nvPr/>
        </p:nvSpPr>
        <p:spPr>
          <a:xfrm flipH="1">
            <a:off x="5782564" y="4005943"/>
            <a:ext cx="685800" cy="304800"/>
          </a:xfrm>
          <a:prstGeom prst="borderCallout1">
            <a:avLst>
              <a:gd name="adj1" fmla="val 3365"/>
              <a:gd name="adj2" fmla="val 49787"/>
              <a:gd name="adj3" fmla="val -149807"/>
              <a:gd name="adj4" fmla="val 76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Start</a:t>
            </a:r>
            <a:endParaRPr lang="en-US" dirty="0"/>
          </a:p>
        </p:txBody>
      </p:sp>
      <p:sp>
        <p:nvSpPr>
          <p:cNvPr id="16" name="Line Callout 1 15"/>
          <p:cNvSpPr/>
          <p:nvPr/>
        </p:nvSpPr>
        <p:spPr>
          <a:xfrm flipH="1">
            <a:off x="7992364" y="1567543"/>
            <a:ext cx="838200" cy="304800"/>
          </a:xfrm>
          <a:prstGeom prst="borderCallout1">
            <a:avLst>
              <a:gd name="adj1" fmla="val -481"/>
              <a:gd name="adj2" fmla="val 99359"/>
              <a:gd name="adj3" fmla="val -72885"/>
              <a:gd name="adj4" fmla="val 143954"/>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Finish</a:t>
            </a:r>
            <a:endParaRPr lang="en-US" dirty="0"/>
          </a:p>
        </p:txBody>
      </p:sp>
      <p:sp>
        <p:nvSpPr>
          <p:cNvPr id="17" name="Line Callout 1 16"/>
          <p:cNvSpPr/>
          <p:nvPr/>
        </p:nvSpPr>
        <p:spPr>
          <a:xfrm flipH="1">
            <a:off x="8068564" y="2634343"/>
            <a:ext cx="609600" cy="304800"/>
          </a:xfrm>
          <a:prstGeom prst="borderCallout1">
            <a:avLst>
              <a:gd name="adj1" fmla="val 49519"/>
              <a:gd name="adj2" fmla="val 102778"/>
              <a:gd name="adj3" fmla="val 34808"/>
              <a:gd name="adj4" fmla="val 353978"/>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Plan</a:t>
            </a:r>
            <a:endParaRPr lang="en-US" sz="1600" dirty="0"/>
          </a:p>
        </p:txBody>
      </p:sp>
      <p:cxnSp>
        <p:nvCxnSpPr>
          <p:cNvPr id="19" name="Straight Connector 18"/>
          <p:cNvCxnSpPr/>
          <p:nvPr/>
        </p:nvCxnSpPr>
        <p:spPr>
          <a:xfrm>
            <a:off x="6011164" y="3548743"/>
            <a:ext cx="1828800" cy="53340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5"/>
          <a:srcRect l="10526" t="19093" r="33717" b="16943"/>
          <a:stretch>
            <a:fillRect/>
          </a:stretch>
        </p:blipFill>
        <p:spPr bwMode="auto">
          <a:xfrm>
            <a:off x="0" y="1842183"/>
            <a:ext cx="4762919" cy="5015817"/>
          </a:xfrm>
          <a:prstGeom prst="rect">
            <a:avLst/>
          </a:prstGeom>
          <a:noFill/>
          <a:ln w="9525">
            <a:noFill/>
            <a:miter lim="800000"/>
            <a:headEnd/>
            <a:tailEnd/>
          </a:ln>
          <a:effectLst/>
        </p:spPr>
      </p:pic>
      <p:pic>
        <p:nvPicPr>
          <p:cNvPr id="18" name="Picture 2"/>
          <p:cNvPicPr>
            <a:picLocks noChangeAspect="1" noChangeArrowheads="1"/>
          </p:cNvPicPr>
          <p:nvPr/>
        </p:nvPicPr>
        <p:blipFill>
          <a:blip r:embed="rId6"/>
          <a:srcRect t="18924" r="47535" b="22409"/>
          <a:stretch>
            <a:fillRect/>
          </a:stretch>
        </p:blipFill>
        <p:spPr bwMode="auto">
          <a:xfrm>
            <a:off x="4997382" y="4743542"/>
            <a:ext cx="2167093" cy="19386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218795"/>
          </a:xfrm>
        </p:spPr>
        <p:txBody>
          <a:bodyPr/>
          <a:lstStyle/>
          <a:p>
            <a:r>
              <a:rPr sz="4400" b="1" smtClean="0"/>
              <a:t>Verifying Garbage Collectors</a:t>
            </a:r>
            <a:endParaRPr lang="en-US" sz="4400" b="1" dirty="0"/>
          </a:p>
        </p:txBody>
      </p:sp>
      <p:pic>
        <p:nvPicPr>
          <p:cNvPr id="5" name="Picture 4" descr="hawblitz.jpg"/>
          <p:cNvPicPr>
            <a:picLocks noChangeAspect="1"/>
          </p:cNvPicPr>
          <p:nvPr/>
        </p:nvPicPr>
        <p:blipFill>
          <a:blip r:embed="rId2"/>
          <a:stretch>
            <a:fillRect/>
          </a:stretch>
        </p:blipFill>
        <p:spPr>
          <a:xfrm>
            <a:off x="6710886" y="2733151"/>
            <a:ext cx="718162" cy="712595"/>
          </a:xfrm>
          <a:prstGeom prst="rect">
            <a:avLst/>
          </a:prstGeom>
        </p:spPr>
      </p:pic>
      <p:sp>
        <p:nvSpPr>
          <p:cNvPr id="6" name="TextBox 5"/>
          <p:cNvSpPr txBox="1"/>
          <p:nvPr/>
        </p:nvSpPr>
        <p:spPr>
          <a:xfrm>
            <a:off x="6089301" y="3617407"/>
            <a:ext cx="1797287" cy="369332"/>
          </a:xfrm>
          <a:prstGeom prst="rect">
            <a:avLst/>
          </a:prstGeom>
          <a:noFill/>
        </p:spPr>
        <p:txBody>
          <a:bodyPr wrap="none" rtlCol="0">
            <a:spAutoFit/>
          </a:bodyPr>
          <a:lstStyle/>
          <a:p>
            <a:r>
              <a:rPr lang="en-US" dirty="0" smtClean="0">
                <a:solidFill>
                  <a:schemeClr val="bg1"/>
                </a:solidFill>
              </a:rPr>
              <a:t>Chris Hawblitzel</a:t>
            </a:r>
          </a:p>
        </p:txBody>
      </p:sp>
      <p:sp>
        <p:nvSpPr>
          <p:cNvPr id="7" name="Rectangle 6"/>
          <p:cNvSpPr/>
          <p:nvPr/>
        </p:nvSpPr>
        <p:spPr>
          <a:xfrm>
            <a:off x="361742" y="5029425"/>
            <a:ext cx="8209502" cy="923330"/>
          </a:xfrm>
          <a:prstGeom prst="rect">
            <a:avLst/>
          </a:prstGeom>
        </p:spPr>
        <p:txBody>
          <a:bodyPr wrap="square">
            <a:spAutoFit/>
          </a:bodyPr>
          <a:lstStyle/>
          <a:p>
            <a:r>
              <a:rPr lang="en-US" u="sng" dirty="0" smtClean="0">
                <a:hlinkClick r:id="rId3"/>
              </a:rPr>
              <a:t>http://www.codeplex.com/singularity/SourceControl/DirectoryView.aspx?SourcePath=%24%2fsingularity%2fbase%2fKernel%2fBartok%2fVerifiedGCs&amp;changeSetId=14518</a:t>
            </a:r>
            <a:endParaRPr lang="en-US" dirty="0" smtClean="0"/>
          </a:p>
        </p:txBody>
      </p:sp>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Context</a:t>
            </a:r>
            <a:endParaRPr lang="en-US" dirty="0"/>
          </a:p>
        </p:txBody>
      </p:sp>
      <p:sp>
        <p:nvSpPr>
          <p:cNvPr id="3" name="Content Placeholder 2"/>
          <p:cNvSpPr>
            <a:spLocks noGrp="1"/>
          </p:cNvSpPr>
          <p:nvPr>
            <p:ph sz="half" idx="1"/>
          </p:nvPr>
        </p:nvSpPr>
        <p:spPr>
          <a:xfrm>
            <a:off x="4468420" y="1649782"/>
            <a:ext cx="4114800" cy="1461939"/>
          </a:xfrm>
        </p:spPr>
        <p:txBody>
          <a:bodyPr/>
          <a:lstStyle/>
          <a:p>
            <a:pPr>
              <a:buNone/>
            </a:pPr>
            <a:r>
              <a:rPr lang="en-US" sz="2000" b="1" dirty="0" smtClean="0"/>
              <a:t>Garbage Collectors</a:t>
            </a:r>
          </a:p>
          <a:p>
            <a:r>
              <a:rPr lang="en-US" sz="1400" dirty="0" err="1" smtClean="0"/>
              <a:t>Mark&amp;Sweep</a:t>
            </a:r>
            <a:endParaRPr lang="en-US" sz="1400" dirty="0" smtClean="0"/>
          </a:p>
          <a:p>
            <a:r>
              <a:rPr lang="en-US" sz="1400" dirty="0" smtClean="0"/>
              <a:t>Copying GC </a:t>
            </a:r>
          </a:p>
          <a:p>
            <a:r>
              <a:rPr lang="en-US" sz="1400" dirty="0" smtClean="0"/>
              <a:t>Verify small garbage collectors</a:t>
            </a:r>
          </a:p>
          <a:p>
            <a:pPr lvl="1"/>
            <a:r>
              <a:rPr lang="en-US" sz="1400" dirty="0" smtClean="0"/>
              <a:t>more automated than interactive </a:t>
            </a:r>
            <a:r>
              <a:rPr lang="en-US" sz="1400" dirty="0" err="1" smtClean="0"/>
              <a:t>provers</a:t>
            </a:r>
            <a:endParaRPr lang="en-US" sz="1400" dirty="0" smtClean="0"/>
          </a:p>
          <a:p>
            <a:pPr lvl="1"/>
            <a:r>
              <a:rPr lang="en-US" sz="1400" dirty="0" smtClean="0"/>
              <a:t>borrow ideas from type systems for regions</a:t>
            </a:r>
          </a:p>
        </p:txBody>
      </p:sp>
      <p:sp>
        <p:nvSpPr>
          <p:cNvPr id="5" name="Content Placeholder 4"/>
          <p:cNvSpPr>
            <a:spLocks noGrp="1"/>
          </p:cNvSpPr>
          <p:nvPr>
            <p:ph sz="half" idx="2"/>
          </p:nvPr>
        </p:nvSpPr>
        <p:spPr>
          <a:xfrm>
            <a:off x="468086" y="1682859"/>
            <a:ext cx="4114800" cy="4949047"/>
          </a:xfrm>
        </p:spPr>
        <p:txBody>
          <a:bodyPr/>
          <a:lstStyle/>
          <a:p>
            <a:pPr>
              <a:buNone/>
            </a:pPr>
            <a:r>
              <a:rPr lang="en-US" sz="2000" b="1" dirty="0" smtClean="0"/>
              <a:t>Singularity</a:t>
            </a:r>
          </a:p>
          <a:p>
            <a:r>
              <a:rPr lang="en-US" sz="1600" dirty="0" smtClean="0"/>
              <a:t>Safe micro-kernel </a:t>
            </a:r>
          </a:p>
          <a:p>
            <a:pPr lvl="1"/>
            <a:r>
              <a:rPr lang="en-US" sz="1200" dirty="0" smtClean="0"/>
              <a:t>95% written in C#</a:t>
            </a:r>
          </a:p>
          <a:p>
            <a:pPr lvl="1"/>
            <a:r>
              <a:rPr lang="en-US" sz="1200" dirty="0" smtClean="0"/>
              <a:t>all services and drivers in processes</a:t>
            </a:r>
          </a:p>
          <a:p>
            <a:r>
              <a:rPr lang="en-US" sz="1600" dirty="0" smtClean="0"/>
              <a:t>Software isolated processes (SIPs)</a:t>
            </a:r>
          </a:p>
          <a:p>
            <a:pPr lvl="1"/>
            <a:r>
              <a:rPr lang="en-US" sz="1200" dirty="0" smtClean="0"/>
              <a:t>all user code is verifiably safe</a:t>
            </a:r>
          </a:p>
          <a:p>
            <a:pPr lvl="1"/>
            <a:r>
              <a:rPr lang="en-US" sz="1200" dirty="0" smtClean="0"/>
              <a:t>some unsafe code in trusted runtime</a:t>
            </a:r>
          </a:p>
          <a:p>
            <a:pPr lvl="1"/>
            <a:r>
              <a:rPr lang="en-US" sz="1200" dirty="0" smtClean="0"/>
              <a:t>processes and kernel sealed at execution</a:t>
            </a:r>
          </a:p>
          <a:p>
            <a:r>
              <a:rPr lang="en-US" sz="1600" dirty="0" smtClean="0"/>
              <a:t>Communication via channels</a:t>
            </a:r>
          </a:p>
          <a:p>
            <a:pPr lvl="1"/>
            <a:r>
              <a:rPr lang="en-US" sz="1200" dirty="0" smtClean="0"/>
              <a:t>channel behavior is specified and checked</a:t>
            </a:r>
          </a:p>
          <a:p>
            <a:pPr lvl="1"/>
            <a:r>
              <a:rPr lang="en-US" sz="1200" dirty="0" smtClean="0"/>
              <a:t>fast and efficient communication</a:t>
            </a:r>
          </a:p>
          <a:p>
            <a:r>
              <a:rPr lang="en-US" sz="1600" dirty="0" smtClean="0"/>
              <a:t>Working research prototype</a:t>
            </a:r>
          </a:p>
          <a:p>
            <a:pPr lvl="1"/>
            <a:r>
              <a:rPr lang="en-US" sz="1200" dirty="0" smtClean="0"/>
              <a:t>not Windows replacement</a:t>
            </a:r>
          </a:p>
          <a:p>
            <a:pPr lvl="1"/>
            <a:r>
              <a:rPr lang="en-US" sz="1200" dirty="0" smtClean="0"/>
              <a:t>shared source download</a:t>
            </a:r>
          </a:p>
          <a:p>
            <a:pPr>
              <a:buNone/>
            </a:pPr>
            <a:r>
              <a:rPr lang="en-US" sz="2000" b="1" dirty="0" smtClean="0"/>
              <a:t>Bartok</a:t>
            </a:r>
          </a:p>
          <a:p>
            <a:r>
              <a:rPr lang="en-US" sz="1600" dirty="0" smtClean="0"/>
              <a:t>MSIL </a:t>
            </a:r>
            <a:r>
              <a:rPr lang="en-US" sz="1600" dirty="0" smtClean="0">
                <a:sym typeface="Symbol"/>
              </a:rPr>
              <a:t></a:t>
            </a:r>
            <a:r>
              <a:rPr lang="en-US" sz="1600" dirty="0" smtClean="0"/>
              <a:t> X86 Compiler</a:t>
            </a:r>
            <a:endParaRPr lang="en-US" sz="2000" b="1" dirty="0" smtClean="0"/>
          </a:p>
          <a:p>
            <a:pPr>
              <a:buNone/>
            </a:pPr>
            <a:r>
              <a:rPr lang="en-US" sz="2000" b="1" dirty="0" err="1" smtClean="0"/>
              <a:t>BoogiePL</a:t>
            </a:r>
            <a:endParaRPr lang="en-US" sz="2000" b="1" dirty="0" smtClean="0"/>
          </a:p>
          <a:p>
            <a:r>
              <a:rPr lang="en-US" sz="1600" dirty="0" smtClean="0"/>
              <a:t>Procedural low-level language</a:t>
            </a:r>
          </a:p>
          <a:p>
            <a:r>
              <a:rPr lang="en-US" sz="1600" dirty="0" smtClean="0"/>
              <a:t>Contracts</a:t>
            </a:r>
          </a:p>
          <a:p>
            <a:r>
              <a:rPr lang="en-US" sz="1600" dirty="0" smtClean="0"/>
              <a:t>Verification condition generator</a:t>
            </a:r>
          </a:p>
        </p:txBody>
      </p:sp>
      <p:pic>
        <p:nvPicPr>
          <p:cNvPr id="249857" name="Picture 1"/>
          <p:cNvPicPr>
            <a:picLocks noChangeAspect="1" noChangeArrowheads="1"/>
          </p:cNvPicPr>
          <p:nvPr/>
        </p:nvPicPr>
        <p:blipFill>
          <a:blip r:embed="rId2"/>
          <a:srcRect l="25220" t="42851" r="39225" b="9874"/>
          <a:stretch>
            <a:fillRect/>
          </a:stretch>
        </p:blipFill>
        <p:spPr bwMode="auto">
          <a:xfrm>
            <a:off x="4530226" y="3742991"/>
            <a:ext cx="2815119" cy="299442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514600" y="3733800"/>
            <a:ext cx="6400800" cy="2895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 name="Title 1"/>
          <p:cNvSpPr>
            <a:spLocks noGrp="1"/>
          </p:cNvSpPr>
          <p:nvPr>
            <p:ph type="title"/>
          </p:nvPr>
        </p:nvSpPr>
        <p:spPr/>
        <p:txBody>
          <a:bodyPr/>
          <a:lstStyle/>
          <a:p>
            <a:r>
              <a:rPr lang="en-US" dirty="0" smtClean="0"/>
              <a:t>Goal: safely run </a:t>
            </a:r>
            <a:r>
              <a:rPr lang="en-US" dirty="0" err="1" smtClean="0"/>
              <a:t>untrusted</a:t>
            </a:r>
            <a:r>
              <a:rPr lang="en-US" dirty="0" smtClean="0"/>
              <a:t> code</a:t>
            </a:r>
            <a:endParaRPr lang="en-US" dirty="0"/>
          </a:p>
        </p:txBody>
      </p:sp>
      <p:sp>
        <p:nvSpPr>
          <p:cNvPr id="9" name="Down Arrow 8"/>
          <p:cNvSpPr/>
          <p:nvPr/>
        </p:nvSpPr>
        <p:spPr>
          <a:xfrm>
            <a:off x="3200400" y="3505200"/>
            <a:ext cx="457200" cy="2286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Rectangle 27"/>
          <p:cNvSpPr/>
          <p:nvPr/>
        </p:nvSpPr>
        <p:spPr>
          <a:xfrm>
            <a:off x="3048000" y="5791200"/>
            <a:ext cx="54864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safety verifier</a:t>
            </a:r>
            <a:endParaRPr lang="en-US" sz="2400" dirty="0">
              <a:solidFill>
                <a:schemeClr val="bg1"/>
              </a:solidFill>
            </a:endParaRPr>
          </a:p>
        </p:txBody>
      </p:sp>
      <p:sp>
        <p:nvSpPr>
          <p:cNvPr id="33" name="Left Brace 32"/>
          <p:cNvSpPr/>
          <p:nvPr/>
        </p:nvSpPr>
        <p:spPr>
          <a:xfrm>
            <a:off x="1752600" y="3810000"/>
            <a:ext cx="685800" cy="28194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34" name="TextBox 33"/>
          <p:cNvSpPr txBox="1"/>
          <p:nvPr/>
        </p:nvSpPr>
        <p:spPr>
          <a:xfrm>
            <a:off x="228600" y="4572000"/>
            <a:ext cx="2057400" cy="1323439"/>
          </a:xfrm>
          <a:prstGeom prst="rect">
            <a:avLst/>
          </a:prstGeom>
          <a:noFill/>
        </p:spPr>
        <p:txBody>
          <a:bodyPr wrap="square" rtlCol="0">
            <a:spAutoFit/>
          </a:bodyPr>
          <a:lstStyle/>
          <a:p>
            <a:r>
              <a:rPr lang="en-US" sz="2000" dirty="0" smtClean="0">
                <a:solidFill>
                  <a:schemeClr val="bg1"/>
                </a:solidFill>
              </a:rPr>
              <a:t>trusted computing</a:t>
            </a:r>
          </a:p>
          <a:p>
            <a:r>
              <a:rPr lang="en-US" sz="2000" dirty="0" smtClean="0">
                <a:solidFill>
                  <a:schemeClr val="bg1"/>
                </a:solidFill>
              </a:rPr>
              <a:t>base</a:t>
            </a:r>
          </a:p>
          <a:p>
            <a:r>
              <a:rPr lang="en-US" sz="2000" i="1" dirty="0" smtClean="0">
                <a:solidFill>
                  <a:schemeClr val="bg1"/>
                </a:solidFill>
              </a:rPr>
              <a:t>(minimize this!)</a:t>
            </a:r>
            <a:endParaRPr lang="en-US" sz="2000" i="1" dirty="0">
              <a:solidFill>
                <a:schemeClr val="bg1"/>
              </a:solidFill>
            </a:endParaRPr>
          </a:p>
        </p:txBody>
      </p:sp>
      <p:sp>
        <p:nvSpPr>
          <p:cNvPr id="18" name="Rounded Rectangle 17"/>
          <p:cNvSpPr/>
          <p:nvPr/>
        </p:nvSpPr>
        <p:spPr>
          <a:xfrm>
            <a:off x="2514600" y="28956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typed x86</a:t>
            </a:r>
            <a:endParaRPr lang="en-US" sz="2400" dirty="0">
              <a:solidFill>
                <a:schemeClr val="bg1"/>
              </a:solidFill>
            </a:endParaRPr>
          </a:p>
        </p:txBody>
      </p:sp>
      <p:sp>
        <p:nvSpPr>
          <p:cNvPr id="19" name="Left Brace 18"/>
          <p:cNvSpPr/>
          <p:nvPr/>
        </p:nvSpPr>
        <p:spPr>
          <a:xfrm>
            <a:off x="1752600" y="1600200"/>
            <a:ext cx="685800" cy="2209800"/>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20" name="TextBox 19"/>
          <p:cNvSpPr txBox="1"/>
          <p:nvPr/>
        </p:nvSpPr>
        <p:spPr>
          <a:xfrm>
            <a:off x="228600" y="2133600"/>
            <a:ext cx="2057400" cy="707886"/>
          </a:xfrm>
          <a:prstGeom prst="rect">
            <a:avLst/>
          </a:prstGeom>
          <a:noFill/>
        </p:spPr>
        <p:txBody>
          <a:bodyPr wrap="square" rtlCol="0">
            <a:spAutoFit/>
          </a:bodyPr>
          <a:lstStyle/>
          <a:p>
            <a:r>
              <a:rPr lang="en-US" sz="2000" dirty="0" err="1" smtClean="0">
                <a:solidFill>
                  <a:schemeClr val="bg1"/>
                </a:solidFill>
              </a:rPr>
              <a:t>untrusted</a:t>
            </a:r>
            <a:endParaRPr lang="en-US" sz="2000" dirty="0" smtClean="0">
              <a:solidFill>
                <a:schemeClr val="bg1"/>
              </a:solidFill>
            </a:endParaRPr>
          </a:p>
          <a:p>
            <a:r>
              <a:rPr lang="en-US" sz="2000" dirty="0" smtClean="0">
                <a:solidFill>
                  <a:schemeClr val="bg1"/>
                </a:solidFill>
              </a:rPr>
              <a:t>code</a:t>
            </a:r>
            <a:endParaRPr lang="en-US" sz="2000" dirty="0">
              <a:solidFill>
                <a:schemeClr val="bg1"/>
              </a:solidFill>
            </a:endParaRPr>
          </a:p>
        </p:txBody>
      </p:sp>
      <p:sp>
        <p:nvSpPr>
          <p:cNvPr id="21" name="Rectangle 20"/>
          <p:cNvSpPr/>
          <p:nvPr/>
        </p:nvSpPr>
        <p:spPr>
          <a:xfrm>
            <a:off x="2590800" y="2057400"/>
            <a:ext cx="2438400" cy="609600"/>
          </a:xfrm>
          <a:prstGeom prst="rect">
            <a:avLst/>
          </a:prstGeom>
          <a:ln>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           compiler</a:t>
            </a:r>
            <a:endParaRPr lang="en-US" sz="2400" dirty="0">
              <a:solidFill>
                <a:schemeClr val="bg1"/>
              </a:solidFill>
            </a:endParaRPr>
          </a:p>
        </p:txBody>
      </p:sp>
      <p:sp>
        <p:nvSpPr>
          <p:cNvPr id="22" name="Rounded Rectangle 21"/>
          <p:cNvSpPr/>
          <p:nvPr/>
        </p:nvSpPr>
        <p:spPr>
          <a:xfrm>
            <a:off x="2514600" y="12954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MSIL</a:t>
            </a:r>
            <a:endParaRPr lang="en-US" sz="2400" dirty="0">
              <a:solidFill>
                <a:schemeClr val="bg1"/>
              </a:solidFill>
            </a:endParaRPr>
          </a:p>
        </p:txBody>
      </p:sp>
      <p:sp>
        <p:nvSpPr>
          <p:cNvPr id="36" name="Down Arrow 35"/>
          <p:cNvSpPr/>
          <p:nvPr/>
        </p:nvSpPr>
        <p:spPr>
          <a:xfrm>
            <a:off x="3200400" y="1905000"/>
            <a:ext cx="457200" cy="1066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7" name="Rounded Rectangle 36"/>
          <p:cNvSpPr/>
          <p:nvPr/>
        </p:nvSpPr>
        <p:spPr>
          <a:xfrm>
            <a:off x="52578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exception</a:t>
            </a:r>
          </a:p>
          <a:p>
            <a:pPr algn="ctr"/>
            <a:r>
              <a:rPr lang="en-US" sz="2400" dirty="0" smtClean="0">
                <a:solidFill>
                  <a:schemeClr val="bg1"/>
                </a:solidFill>
              </a:rPr>
              <a:t>handling</a:t>
            </a:r>
            <a:endParaRPr lang="en-US" sz="2400" dirty="0">
              <a:solidFill>
                <a:schemeClr val="bg1"/>
              </a:solidFill>
            </a:endParaRPr>
          </a:p>
        </p:txBody>
      </p:sp>
      <p:sp>
        <p:nvSpPr>
          <p:cNvPr id="38" name="Rounded Rectangle 37"/>
          <p:cNvSpPr/>
          <p:nvPr/>
        </p:nvSpPr>
        <p:spPr>
          <a:xfrm>
            <a:off x="4343400" y="3886200"/>
            <a:ext cx="8382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a:t>
            </a:r>
            <a:endParaRPr lang="en-US" sz="2400" dirty="0">
              <a:solidFill>
                <a:schemeClr val="bg1"/>
              </a:solidFill>
            </a:endParaRPr>
          </a:p>
        </p:txBody>
      </p:sp>
      <p:sp>
        <p:nvSpPr>
          <p:cNvPr id="39" name="Rectangle 38"/>
          <p:cNvSpPr/>
          <p:nvPr/>
        </p:nvSpPr>
        <p:spPr>
          <a:xfrm>
            <a:off x="3733800" y="5105400"/>
            <a:ext cx="4038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linker, loader</a:t>
            </a:r>
            <a:endParaRPr lang="en-US" sz="2400" dirty="0">
              <a:solidFill>
                <a:schemeClr val="bg1"/>
              </a:solidFill>
            </a:endParaRPr>
          </a:p>
        </p:txBody>
      </p:sp>
      <p:sp>
        <p:nvSpPr>
          <p:cNvPr id="40" name="Down Arrow 39"/>
          <p:cNvSpPr/>
          <p:nvPr/>
        </p:nvSpPr>
        <p:spPr>
          <a:xfrm>
            <a:off x="3733800" y="3505200"/>
            <a:ext cx="457200" cy="1600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3" name="Down Arrow 42"/>
          <p:cNvSpPr/>
          <p:nvPr/>
        </p:nvSpPr>
        <p:spPr>
          <a:xfrm>
            <a:off x="45720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Down Arrow 43"/>
          <p:cNvSpPr/>
          <p:nvPr/>
        </p:nvSpPr>
        <p:spPr>
          <a:xfrm>
            <a:off x="58674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Down Arrow 44"/>
          <p:cNvSpPr/>
          <p:nvPr/>
        </p:nvSpPr>
        <p:spPr>
          <a:xfrm>
            <a:off x="7315200" y="3886200"/>
            <a:ext cx="457200" cy="1219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6" name="Down Arrow 45"/>
          <p:cNvSpPr/>
          <p:nvPr/>
        </p:nvSpPr>
        <p:spPr>
          <a:xfrm>
            <a:off x="7315200" y="2895600"/>
            <a:ext cx="457200" cy="2209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7" name="Down Arrow 46"/>
          <p:cNvSpPr/>
          <p:nvPr/>
        </p:nvSpPr>
        <p:spPr>
          <a:xfrm>
            <a:off x="8001000" y="2895600"/>
            <a:ext cx="457200" cy="28956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2" name="Rounded Rectangle 31"/>
          <p:cNvSpPr/>
          <p:nvPr/>
        </p:nvSpPr>
        <p:spPr>
          <a:xfrm>
            <a:off x="70104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garbage</a:t>
            </a:r>
          </a:p>
          <a:p>
            <a:pPr algn="ctr"/>
            <a:r>
              <a:rPr lang="en-US" sz="2400" dirty="0" smtClean="0">
                <a:solidFill>
                  <a:schemeClr val="bg1"/>
                </a:solidFill>
              </a:rPr>
              <a:t>collector</a:t>
            </a:r>
            <a:endParaRPr lang="en-US" sz="2400" dirty="0">
              <a:solidFill>
                <a:schemeClr val="bg1"/>
              </a:solidFill>
            </a:endParaRPr>
          </a:p>
        </p:txBody>
      </p:sp>
      <p:sp>
        <p:nvSpPr>
          <p:cNvPr id="24" name="TextBox 23"/>
          <p:cNvSpPr txBox="1"/>
          <p:nvPr/>
        </p:nvSpPr>
        <p:spPr>
          <a:xfrm>
            <a:off x="5092262" y="1481959"/>
            <a:ext cx="3755323" cy="369332"/>
          </a:xfrm>
          <a:prstGeom prst="rect">
            <a:avLst/>
          </a:prstGeom>
          <a:noFill/>
        </p:spPr>
        <p:txBody>
          <a:bodyPr wrap="none" rtlCol="0">
            <a:spAutoFit/>
          </a:bodyPr>
          <a:lstStyle/>
          <a:p>
            <a:r>
              <a:rPr lang="en-US" dirty="0" smtClean="0">
                <a:solidFill>
                  <a:schemeClr val="bg1"/>
                </a:solidFill>
              </a:rPr>
              <a:t>MSIL: MSFT Intermediary Language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2.22222E-6 L -3.33333E-6 -0.20556 " pathEditMode="relative" rAng="0" ptsTypes="AA">
                                      <p:cBhvr>
                                        <p:cTn id="6" dur="500" fill="hold"/>
                                        <p:tgtEl>
                                          <p:spTgt spid="32"/>
                                        </p:tgtEl>
                                        <p:attrNameLst>
                                          <p:attrName>ppt_x</p:attrName>
                                          <p:attrName>ppt_y</p:attrName>
                                        </p:attrNameLst>
                                      </p:cBhvr>
                                      <p:rCtr x="0" y="-103"/>
                                    </p:animMotion>
                                  </p:childTnLst>
                                </p:cTn>
                              </p:par>
                              <p:par>
                                <p:cTn id="7" presetID="22" presetClass="entr" presetSubtype="4"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down)">
                                      <p:cBhvr>
                                        <p:cTn id="9" dur="500"/>
                                        <p:tgtEl>
                                          <p:spTgt spid="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3644" y="2894101"/>
            <a:ext cx="8057231" cy="1218795"/>
          </a:xfrm>
        </p:spPr>
        <p:txBody>
          <a:bodyPr/>
          <a:lstStyle/>
          <a:p>
            <a:r>
              <a:rPr sz="4400" b="1" smtClean="0"/>
              <a:t>Program E</a:t>
            </a:r>
            <a:r>
              <a:rPr lang="en-US" sz="4400" b="1" dirty="0" smtClean="0"/>
              <a:t>x</a:t>
            </a:r>
            <a:r>
              <a:rPr sz="4400" b="1" smtClean="0"/>
              <a:t>ploration with Pex</a:t>
            </a:r>
            <a:endParaRPr lang="en-US" sz="4400" b="1" dirty="0"/>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57200" y="2667000"/>
            <a:ext cx="3124200" cy="3810000"/>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32" name="Rectangle 31"/>
          <p:cNvSpPr/>
          <p:nvPr/>
        </p:nvSpPr>
        <p:spPr>
          <a:xfrm>
            <a:off x="6934200" y="13716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31" name="Rectangle 30"/>
          <p:cNvSpPr/>
          <p:nvPr/>
        </p:nvSpPr>
        <p:spPr>
          <a:xfrm>
            <a:off x="50292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9" name="Rectangle 28"/>
          <p:cNvSpPr/>
          <p:nvPr/>
        </p:nvSpPr>
        <p:spPr>
          <a:xfrm>
            <a:off x="33528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fontScale="90000"/>
          </a:bodyPr>
          <a:lstStyle/>
          <a:p>
            <a:r>
              <a:rPr lang="en-US" dirty="0" smtClean="0"/>
              <a:t>Mark-sweep and copying collectors</a:t>
            </a:r>
            <a:endParaRPr lang="en-US" dirty="0"/>
          </a:p>
        </p:txBody>
      </p:sp>
      <p:cxnSp>
        <p:nvCxnSpPr>
          <p:cNvPr id="5" name="Straight Arrow Connector 4"/>
          <p:cNvCxnSpPr/>
          <p:nvPr/>
        </p:nvCxnSpPr>
        <p:spPr bwMode="auto">
          <a:xfrm flipV="1">
            <a:off x="3962400" y="1571625"/>
            <a:ext cx="1066800" cy="1047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4165" y="1437751"/>
            <a:ext cx="978153" cy="830997"/>
          </a:xfrm>
          <a:prstGeom prst="rect">
            <a:avLst/>
          </a:prstGeom>
          <a:noFill/>
          <a:ln>
            <a:noFill/>
          </a:ln>
        </p:spPr>
        <p:txBody>
          <a:bodyPr wrap="none" rtlCol="0">
            <a:spAutoFit/>
          </a:bodyPr>
          <a:lstStyle/>
          <a:p>
            <a:r>
              <a:rPr lang="en-US" sz="2400" dirty="0" smtClean="0">
                <a:solidFill>
                  <a:schemeClr val="bg1"/>
                </a:solidFill>
              </a:rPr>
              <a:t>       A</a:t>
            </a:r>
          </a:p>
          <a:p>
            <a:r>
              <a:rPr lang="en-US" sz="2400" dirty="0" smtClean="0">
                <a:solidFill>
                  <a:schemeClr val="bg1"/>
                </a:solidFill>
              </a:rPr>
              <a:t>(root)</a:t>
            </a:r>
            <a:endParaRPr lang="en-US" sz="2400" dirty="0">
              <a:solidFill>
                <a:schemeClr val="bg1"/>
              </a:solidFill>
            </a:endParaRPr>
          </a:p>
        </p:txBody>
      </p:sp>
      <p:sp>
        <p:nvSpPr>
          <p:cNvPr id="12" name="TextBox 11"/>
          <p:cNvSpPr txBox="1"/>
          <p:nvPr/>
        </p:nvSpPr>
        <p:spPr>
          <a:xfrm>
            <a:off x="4648200" y="154305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15" name="TextBox 14"/>
          <p:cNvSpPr txBox="1"/>
          <p:nvPr/>
        </p:nvSpPr>
        <p:spPr>
          <a:xfrm>
            <a:off x="6477000" y="154305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cxnSp>
        <p:nvCxnSpPr>
          <p:cNvPr id="18" name="Straight Arrow Connector 17"/>
          <p:cNvCxnSpPr/>
          <p:nvPr/>
        </p:nvCxnSpPr>
        <p:spPr>
          <a:xfrm rot="10800000">
            <a:off x="5918200" y="1571626"/>
            <a:ext cx="1320800" cy="285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4267200" y="1981198"/>
            <a:ext cx="1219200" cy="7620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06541" y="3468756"/>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a:off x="22860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p:cNvSpPr/>
          <p:nvPr/>
        </p:nvSpPr>
        <p:spPr>
          <a:xfrm>
            <a:off x="8382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8" name="Straight Connector 37"/>
          <p:cNvCxnSpPr/>
          <p:nvPr/>
        </p:nvCxnSpPr>
        <p:spPr>
          <a:xfrm rot="5400000">
            <a:off x="5084488" y="4538483"/>
            <a:ext cx="3865223" cy="133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095500" y="43815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2476500" y="46863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3" idx="1"/>
          </p:cNvCxnSpPr>
          <p:nvPr/>
        </p:nvCxnSpPr>
        <p:spPr>
          <a:xfrm>
            <a:off x="12954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362200" y="50292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Oval 48"/>
          <p:cNvSpPr/>
          <p:nvPr/>
        </p:nvSpPr>
        <p:spPr>
          <a:xfrm>
            <a:off x="914400" y="43434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1143000" y="2743200"/>
            <a:ext cx="1782860" cy="461665"/>
          </a:xfrm>
          <a:prstGeom prst="rect">
            <a:avLst/>
          </a:prstGeom>
          <a:noFill/>
          <a:ln>
            <a:noFill/>
          </a:ln>
        </p:spPr>
        <p:txBody>
          <a:bodyPr wrap="none" rtlCol="0">
            <a:spAutoFit/>
          </a:bodyPr>
          <a:lstStyle/>
          <a:p>
            <a:r>
              <a:rPr lang="en-US" sz="2400" i="1" dirty="0" smtClean="0">
                <a:solidFill>
                  <a:schemeClr val="bg1"/>
                </a:solidFill>
              </a:rPr>
              <a:t>mark-sweep</a:t>
            </a:r>
            <a:endParaRPr lang="en-US" sz="2400" i="1" dirty="0">
              <a:solidFill>
                <a:schemeClr val="bg1"/>
              </a:solidFill>
            </a:endParaRPr>
          </a:p>
        </p:txBody>
      </p:sp>
      <p:sp>
        <p:nvSpPr>
          <p:cNvPr id="60" name="TextBox 59"/>
          <p:cNvSpPr txBox="1"/>
          <p:nvPr/>
        </p:nvSpPr>
        <p:spPr>
          <a:xfrm>
            <a:off x="4648200" y="2743200"/>
            <a:ext cx="1922449" cy="461665"/>
          </a:xfrm>
          <a:prstGeom prst="rect">
            <a:avLst/>
          </a:prstGeom>
          <a:noFill/>
          <a:ln>
            <a:noFill/>
          </a:ln>
        </p:spPr>
        <p:txBody>
          <a:bodyPr wrap="none" rtlCol="0">
            <a:spAutoFit/>
          </a:bodyPr>
          <a:lstStyle/>
          <a:p>
            <a:r>
              <a:rPr lang="en-US" sz="2400" i="1" dirty="0" smtClean="0">
                <a:solidFill>
                  <a:schemeClr val="bg1"/>
                </a:solidFill>
              </a:rPr>
              <a:t>copying from</a:t>
            </a:r>
          </a:p>
        </p:txBody>
      </p:sp>
      <p:sp>
        <p:nvSpPr>
          <p:cNvPr id="61" name="TextBox 60"/>
          <p:cNvSpPr txBox="1"/>
          <p:nvPr/>
        </p:nvSpPr>
        <p:spPr>
          <a:xfrm>
            <a:off x="7162800" y="2743200"/>
            <a:ext cx="1561646" cy="461665"/>
          </a:xfrm>
          <a:prstGeom prst="rect">
            <a:avLst/>
          </a:prstGeom>
          <a:noFill/>
          <a:ln>
            <a:noFill/>
          </a:ln>
        </p:spPr>
        <p:txBody>
          <a:bodyPr wrap="none" rtlCol="0">
            <a:spAutoFit/>
          </a:bodyPr>
          <a:lstStyle/>
          <a:p>
            <a:r>
              <a:rPr lang="en-US" sz="2400" i="1" dirty="0" smtClean="0">
                <a:solidFill>
                  <a:schemeClr val="bg1"/>
                </a:solidFill>
              </a:rPr>
              <a:t>copying to</a:t>
            </a:r>
          </a:p>
        </p:txBody>
      </p:sp>
      <p:sp>
        <p:nvSpPr>
          <p:cNvPr id="65" name="TextBox 64"/>
          <p:cNvSpPr txBox="1"/>
          <p:nvPr/>
        </p:nvSpPr>
        <p:spPr>
          <a:xfrm>
            <a:off x="19050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66" name="TextBox 65"/>
          <p:cNvSpPr txBox="1"/>
          <p:nvPr/>
        </p:nvSpPr>
        <p:spPr>
          <a:xfrm>
            <a:off x="18288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67" name="TextBox 66"/>
          <p:cNvSpPr txBox="1"/>
          <p:nvPr/>
        </p:nvSpPr>
        <p:spPr>
          <a:xfrm>
            <a:off x="4572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68" name="Rectangle 67"/>
          <p:cNvSpPr/>
          <p:nvPr/>
        </p:nvSpPr>
        <p:spPr>
          <a:xfrm>
            <a:off x="6019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59436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ectangle 69"/>
          <p:cNvSpPr/>
          <p:nvPr/>
        </p:nvSpPr>
        <p:spPr>
          <a:xfrm>
            <a:off x="44958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1" name="Straight Arrow Connector 70"/>
          <p:cNvCxnSpPr/>
          <p:nvPr/>
        </p:nvCxnSpPr>
        <p:spPr>
          <a:xfrm rot="5400000">
            <a:off x="5753100" y="43815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6134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1"/>
          </p:cNvCxnSpPr>
          <p:nvPr/>
        </p:nvCxnSpPr>
        <p:spPr>
          <a:xfrm>
            <a:off x="49530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62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78" name="TextBox 77"/>
          <p:cNvSpPr txBox="1"/>
          <p:nvPr/>
        </p:nvSpPr>
        <p:spPr>
          <a:xfrm>
            <a:off x="54864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79" name="TextBox 78"/>
          <p:cNvSpPr txBox="1"/>
          <p:nvPr/>
        </p:nvSpPr>
        <p:spPr>
          <a:xfrm>
            <a:off x="41148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80" name="TextBox 79"/>
          <p:cNvSpPr txBox="1"/>
          <p:nvPr/>
        </p:nvSpPr>
        <p:spPr>
          <a:xfrm>
            <a:off x="1295400" y="1371600"/>
            <a:ext cx="1249060" cy="830997"/>
          </a:xfrm>
          <a:prstGeom prst="rect">
            <a:avLst/>
          </a:prstGeom>
          <a:noFill/>
          <a:ln>
            <a:noFill/>
          </a:ln>
        </p:spPr>
        <p:txBody>
          <a:bodyPr wrap="none" rtlCol="0">
            <a:spAutoFit/>
          </a:bodyPr>
          <a:lstStyle/>
          <a:p>
            <a:r>
              <a:rPr lang="en-US" sz="2400" i="1" dirty="0" smtClean="0">
                <a:solidFill>
                  <a:schemeClr val="bg1"/>
                </a:solidFill>
              </a:rPr>
              <a:t>abstract</a:t>
            </a:r>
          </a:p>
          <a:p>
            <a:r>
              <a:rPr lang="en-US" sz="2400" i="1" dirty="0" smtClean="0">
                <a:solidFill>
                  <a:schemeClr val="bg1"/>
                </a:solidFill>
              </a:rPr>
              <a:t>graph</a:t>
            </a:r>
            <a:endParaRPr lang="en-US" sz="2400" i="1" dirty="0">
              <a:solidFill>
                <a:schemeClr val="bg1"/>
              </a:solidFill>
            </a:endParaRPr>
          </a:p>
        </p:txBody>
      </p:sp>
      <p:sp>
        <p:nvSpPr>
          <p:cNvPr id="62" name="Rectangle 61"/>
          <p:cNvSpPr/>
          <p:nvPr/>
        </p:nvSpPr>
        <p:spPr>
          <a:xfrm>
            <a:off x="7543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TextBox 80"/>
          <p:cNvSpPr txBox="1"/>
          <p:nvPr/>
        </p:nvSpPr>
        <p:spPr>
          <a:xfrm>
            <a:off x="7086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82" name="Rectangle 81"/>
          <p:cNvSpPr/>
          <p:nvPr/>
        </p:nvSpPr>
        <p:spPr>
          <a:xfrm>
            <a:off x="7543800" y="48768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TextBox 82"/>
          <p:cNvSpPr txBox="1"/>
          <p:nvPr/>
        </p:nvSpPr>
        <p:spPr>
          <a:xfrm>
            <a:off x="7162800" y="51054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cxnSp>
        <p:nvCxnSpPr>
          <p:cNvPr id="84" name="Straight Arrow Connector 83"/>
          <p:cNvCxnSpPr/>
          <p:nvPr/>
        </p:nvCxnSpPr>
        <p:spPr>
          <a:xfrm rot="5400000">
            <a:off x="6819900" y="39243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6" name="Right Arrow 85"/>
          <p:cNvSpPr/>
          <p:nvPr/>
        </p:nvSpPr>
        <p:spPr>
          <a:xfrm>
            <a:off x="6781800" y="35052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ight Arrow 86"/>
          <p:cNvSpPr/>
          <p:nvPr/>
        </p:nvSpPr>
        <p:spPr>
          <a:xfrm>
            <a:off x="6781800" y="49530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8" name="Straight Arrow Connector 87"/>
          <p:cNvCxnSpPr/>
          <p:nvPr/>
        </p:nvCxnSpPr>
        <p:spPr>
          <a:xfrm rot="5400000">
            <a:off x="7277100" y="4305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flipH="1" flipV="1">
            <a:off x="7658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0800000">
            <a:off x="6934200" y="42672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2095500" y="43815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5400000" flipH="1" flipV="1">
            <a:off x="2476500" y="46863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58414" y="356736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47"/>
                                        </p:tgtEl>
                                        <p:attrNameLst>
                                          <p:attrName>fillcolor</p:attrName>
                                        </p:attrNameLst>
                                      </p:cBhvr>
                                      <p:to>
                                        <a:srgbClr val="B2B2B2"/>
                                      </p:to>
                                    </p:animClr>
                                    <p:set>
                                      <p:cBhvr>
                                        <p:cTn id="7" dur="500" fill="hold"/>
                                        <p:tgtEl>
                                          <p:spTgt spid="47"/>
                                        </p:tgtEl>
                                        <p:attrNameLst>
                                          <p:attrName>fill.type</p:attrName>
                                        </p:attrNameLst>
                                      </p:cBhvr>
                                      <p:to>
                                        <p:strVal val="solid"/>
                                      </p:to>
                                    </p:set>
                                    <p:set>
                                      <p:cBhvr>
                                        <p:cTn id="8" dur="500" fill="hold"/>
                                        <p:tgtEl>
                                          <p:spTgt spid="4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p:cBhvr>
                                        <p:cTn id="17" dur="500" fill="hold"/>
                                        <p:tgtEl>
                                          <p:spTgt spid="48"/>
                                        </p:tgtEl>
                                        <p:attrNameLst>
                                          <p:attrName>fillcolor</p:attrName>
                                        </p:attrNameLst>
                                      </p:cBhvr>
                                      <p:to>
                                        <a:srgbClr val="B2B2B2"/>
                                      </p:to>
                                    </p:animClr>
                                    <p:set>
                                      <p:cBhvr>
                                        <p:cTn id="18" dur="500" fill="hold"/>
                                        <p:tgtEl>
                                          <p:spTgt spid="48"/>
                                        </p:tgtEl>
                                        <p:attrNameLst>
                                          <p:attrName>fill.type</p:attrName>
                                        </p:attrNameLst>
                                      </p:cBhvr>
                                      <p:to>
                                        <p:strVal val="solid"/>
                                      </p:to>
                                    </p:set>
                                    <p:set>
                                      <p:cBhvr>
                                        <p:cTn id="19" dur="500" fill="hold"/>
                                        <p:tgtEl>
                                          <p:spTgt spid="4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wipe(down)">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p:cBhvr>
                                        <p:cTn id="28" dur="2000" fill="hold"/>
                                        <p:tgtEl>
                                          <p:spTgt spid="48"/>
                                        </p:tgtEl>
                                        <p:attrNameLst>
                                          <p:attrName>fillcolor</p:attrName>
                                        </p:attrNameLst>
                                      </p:cBhvr>
                                      <p:to>
                                        <a:schemeClr val="accent2"/>
                                      </p:to>
                                    </p:animClr>
                                    <p:set>
                                      <p:cBhvr>
                                        <p:cTn id="29" dur="2000" fill="hold"/>
                                        <p:tgtEl>
                                          <p:spTgt spid="48"/>
                                        </p:tgtEl>
                                        <p:attrNameLst>
                                          <p:attrName>fill.type</p:attrName>
                                        </p:attrNameLst>
                                      </p:cBhvr>
                                      <p:to>
                                        <p:strVal val="solid"/>
                                      </p:to>
                                    </p:set>
                                    <p:set>
                                      <p:cBhvr>
                                        <p:cTn id="30" dur="2000" fill="hold"/>
                                        <p:tgtEl>
                                          <p:spTgt spid="48"/>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p:cBhvr>
                                        <p:cTn id="34" dur="2000" fill="hold"/>
                                        <p:tgtEl>
                                          <p:spTgt spid="47"/>
                                        </p:tgtEl>
                                        <p:attrNameLst>
                                          <p:attrName>fillcolor</p:attrName>
                                        </p:attrNameLst>
                                      </p:cBhvr>
                                      <p:to>
                                        <a:schemeClr val="accent2"/>
                                      </p:to>
                                    </p:animClr>
                                    <p:set>
                                      <p:cBhvr>
                                        <p:cTn id="35" dur="2000" fill="hold"/>
                                        <p:tgtEl>
                                          <p:spTgt spid="47"/>
                                        </p:tgtEl>
                                        <p:attrNameLst>
                                          <p:attrName>fill.type</p:attrName>
                                        </p:attrNameLst>
                                      </p:cBhvr>
                                      <p:to>
                                        <p:strVal val="solid"/>
                                      </p:to>
                                    </p:set>
                                    <p:set>
                                      <p:cBhvr>
                                        <p:cTn id="36" dur="2000" fill="hold"/>
                                        <p:tgtEl>
                                          <p:spTgt spid="4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p:cBhvr>
                                        <p:cTn id="40" dur="500" fill="hold"/>
                                        <p:tgtEl>
                                          <p:spTgt spid="34"/>
                                        </p:tgtEl>
                                        <p:attrNameLst>
                                          <p:attrName>fillcolor</p:attrName>
                                        </p:attrNameLst>
                                      </p:cBhvr>
                                      <p:to>
                                        <a:srgbClr val="DCE6F2"/>
                                      </p:to>
                                    </p:animClr>
                                    <p:set>
                                      <p:cBhvr>
                                        <p:cTn id="41" dur="500" fill="hold"/>
                                        <p:tgtEl>
                                          <p:spTgt spid="34"/>
                                        </p:tgtEl>
                                        <p:attrNameLst>
                                          <p:attrName>fill.type</p:attrName>
                                        </p:attrNameLst>
                                      </p:cBhvr>
                                      <p:to>
                                        <p:strVal val="solid"/>
                                      </p:to>
                                    </p:set>
                                    <p:set>
                                      <p:cBhvr>
                                        <p:cTn id="42" dur="500" fill="hold"/>
                                        <p:tgtEl>
                                          <p:spTgt spid="34"/>
                                        </p:tgtEl>
                                        <p:attrNameLst>
                                          <p:attrName>fill.on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500"/>
                                        <p:tgtEl>
                                          <p:spTgt spid="88"/>
                                        </p:tgtEl>
                                      </p:cBhvr>
                                    </p:animEffect>
                                  </p:childTnLst>
                                </p:cTn>
                              </p:par>
                              <p:par>
                                <p:cTn id="56" presetID="10" presetClass="exit" presetSubtype="0" fill="hold" nodeType="withEffect">
                                  <p:stCondLst>
                                    <p:cond delay="0"/>
                                  </p:stCondLst>
                                  <p:childTnLst>
                                    <p:animEffect transition="out" filter="fade">
                                      <p:cBhvr>
                                        <p:cTn id="57" dur="500"/>
                                        <p:tgtEl>
                                          <p:spTgt spid="84"/>
                                        </p:tgtEl>
                                      </p:cBhvr>
                                    </p:animEffect>
                                    <p:set>
                                      <p:cBhvr>
                                        <p:cTn id="58" dur="1" fill="hold">
                                          <p:stCondLst>
                                            <p:cond delay="499"/>
                                          </p:stCondLst>
                                        </p:cTn>
                                        <p:tgtEl>
                                          <p:spTgt spid="8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xit" presetSubtype="0" fill="hold" nodeType="withEffect">
                                  <p:stCondLst>
                                    <p:cond delay="0"/>
                                  </p:stCondLst>
                                  <p:childTnLst>
                                    <p:animEffect transition="out" filter="fade">
                                      <p:cBhvr>
                                        <p:cTn id="69" dur="500"/>
                                        <p:tgtEl>
                                          <p:spTgt spid="90"/>
                                        </p:tgtEl>
                                      </p:cBhvr>
                                    </p:animEffect>
                                    <p:set>
                                      <p:cBhvr>
                                        <p:cTn id="70" dur="1" fill="hold">
                                          <p:stCondLst>
                                            <p:cond delay="499"/>
                                          </p:stCondLst>
                                        </p:cTn>
                                        <p:tgtEl>
                                          <p:spTgt spid="9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p:cBhvr>
                                        <p:cTn id="74" dur="500" fill="hold"/>
                                        <p:tgtEl>
                                          <p:spTgt spid="69"/>
                                        </p:tgtEl>
                                        <p:attrNameLst>
                                          <p:attrName>fillcolor</p:attrName>
                                        </p:attrNameLst>
                                      </p:cBhvr>
                                      <p:to>
                                        <a:srgbClr val="DCE6F2"/>
                                      </p:to>
                                    </p:animClr>
                                    <p:set>
                                      <p:cBhvr>
                                        <p:cTn id="75" dur="500" fill="hold"/>
                                        <p:tgtEl>
                                          <p:spTgt spid="69"/>
                                        </p:tgtEl>
                                        <p:attrNameLst>
                                          <p:attrName>fill.type</p:attrName>
                                        </p:attrNameLst>
                                      </p:cBhvr>
                                      <p:to>
                                        <p:strVal val="solid"/>
                                      </p:to>
                                    </p:set>
                                    <p:set>
                                      <p:cBhvr>
                                        <p:cTn id="76" dur="5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p:cBhvr>
                                        <p:cTn id="78" dur="500" fill="hold"/>
                                        <p:tgtEl>
                                          <p:spTgt spid="70"/>
                                        </p:tgtEl>
                                        <p:attrNameLst>
                                          <p:attrName>fillcolor</p:attrName>
                                        </p:attrNameLst>
                                      </p:cBhvr>
                                      <p:to>
                                        <a:srgbClr val="DCE6F2"/>
                                      </p:to>
                                    </p:animClr>
                                    <p:set>
                                      <p:cBhvr>
                                        <p:cTn id="79" dur="500" fill="hold"/>
                                        <p:tgtEl>
                                          <p:spTgt spid="70"/>
                                        </p:tgtEl>
                                        <p:attrNameLst>
                                          <p:attrName>fill.type</p:attrName>
                                        </p:attrNameLst>
                                      </p:cBhvr>
                                      <p:to>
                                        <p:strVal val="solid"/>
                                      </p:to>
                                    </p:set>
                                    <p:set>
                                      <p:cBhvr>
                                        <p:cTn id="80" dur="5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p:cBhvr>
                                        <p:cTn id="82" dur="500" fill="hold"/>
                                        <p:tgtEl>
                                          <p:spTgt spid="68"/>
                                        </p:tgtEl>
                                        <p:attrNameLst>
                                          <p:attrName>fillcolor</p:attrName>
                                        </p:attrNameLst>
                                      </p:cBhvr>
                                      <p:to>
                                        <a:srgbClr val="DCE6F2"/>
                                      </p:to>
                                    </p:animClr>
                                    <p:set>
                                      <p:cBhvr>
                                        <p:cTn id="83" dur="500" fill="hold"/>
                                        <p:tgtEl>
                                          <p:spTgt spid="68"/>
                                        </p:tgtEl>
                                        <p:attrNameLst>
                                          <p:attrName>fill.type</p:attrName>
                                        </p:attrNameLst>
                                      </p:cBhvr>
                                      <p:to>
                                        <p:strVal val="solid"/>
                                      </p:to>
                                    </p:set>
                                    <p:set>
                                      <p:cBhvr>
                                        <p:cTn id="84"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collector properties</a:t>
            </a:r>
            <a:endParaRPr lang="en-US" dirty="0"/>
          </a:p>
        </p:txBody>
      </p:sp>
      <p:sp>
        <p:nvSpPr>
          <p:cNvPr id="3" name="Content Placeholder 2"/>
          <p:cNvSpPr>
            <a:spLocks noGrp="1"/>
          </p:cNvSpPr>
          <p:nvPr>
            <p:ph idx="1"/>
          </p:nvPr>
        </p:nvSpPr>
        <p:spPr>
          <a:xfrm>
            <a:off x="381000" y="1412874"/>
            <a:ext cx="8382000" cy="5148699"/>
          </a:xfrm>
        </p:spPr>
        <p:txBody>
          <a:bodyPr>
            <a:normAutofit/>
          </a:bodyPr>
          <a:lstStyle/>
          <a:p>
            <a:r>
              <a:rPr lang="en-US" sz="3200" dirty="0" smtClean="0"/>
              <a:t>safety: </a:t>
            </a:r>
            <a:r>
              <a:rPr lang="en-US" sz="3200" dirty="0" err="1" smtClean="0"/>
              <a:t>gc</a:t>
            </a:r>
            <a:r>
              <a:rPr lang="en-US" sz="3200" dirty="0" smtClean="0"/>
              <a:t> does no harm</a:t>
            </a:r>
          </a:p>
          <a:p>
            <a:pPr lvl="1"/>
            <a:r>
              <a:rPr lang="en-US" sz="2800" dirty="0" smtClean="0"/>
              <a:t>type safety</a:t>
            </a:r>
          </a:p>
          <a:p>
            <a:pPr lvl="2"/>
            <a:r>
              <a:rPr lang="en-US" sz="2400" dirty="0" err="1" smtClean="0"/>
              <a:t>gc</a:t>
            </a:r>
            <a:r>
              <a:rPr lang="en-US" sz="2400" dirty="0" smtClean="0"/>
              <a:t> turns well-typed heap into well-typed heap</a:t>
            </a:r>
          </a:p>
          <a:p>
            <a:pPr lvl="1"/>
            <a:r>
              <a:rPr lang="en-US" sz="2800" dirty="0" smtClean="0"/>
              <a:t>graph isomorphism</a:t>
            </a:r>
          </a:p>
          <a:p>
            <a:pPr lvl="2"/>
            <a:r>
              <a:rPr lang="en-US" sz="2400" dirty="0" smtClean="0"/>
              <a:t>concrete graph represents abstract graph</a:t>
            </a:r>
          </a:p>
          <a:p>
            <a:r>
              <a:rPr lang="en-US" sz="3200" dirty="0" smtClean="0"/>
              <a:t>effectiveness</a:t>
            </a:r>
          </a:p>
          <a:p>
            <a:pPr lvl="1"/>
            <a:r>
              <a:rPr lang="en-US" sz="2800" dirty="0" smtClean="0"/>
              <a:t>after </a:t>
            </a:r>
            <a:r>
              <a:rPr lang="en-US" sz="2800" dirty="0" err="1" smtClean="0"/>
              <a:t>gc</a:t>
            </a:r>
            <a:r>
              <a:rPr lang="en-US" sz="2800" dirty="0" smtClean="0"/>
              <a:t>, unreachable objects reclaimed</a:t>
            </a:r>
          </a:p>
          <a:p>
            <a:r>
              <a:rPr lang="en-US" sz="3200" dirty="0" smtClean="0"/>
              <a:t>termination</a:t>
            </a:r>
          </a:p>
          <a:p>
            <a:r>
              <a:rPr lang="en-US" sz="3200" dirty="0" smtClean="0"/>
              <a:t>efficiency</a:t>
            </a:r>
            <a:endParaRPr lang="en-US" sz="3200" dirty="0"/>
          </a:p>
        </p:txBody>
      </p:sp>
      <p:grpSp>
        <p:nvGrpSpPr>
          <p:cNvPr id="5" name="Group 8"/>
          <p:cNvGrpSpPr/>
          <p:nvPr/>
        </p:nvGrpSpPr>
        <p:grpSpPr>
          <a:xfrm>
            <a:off x="4592096" y="1369087"/>
            <a:ext cx="4722725" cy="4505849"/>
            <a:chOff x="4572000" y="1590151"/>
            <a:chExt cx="4722725" cy="4505849"/>
          </a:xfrm>
        </p:grpSpPr>
        <p:sp>
          <p:nvSpPr>
            <p:cNvPr id="4" name="Left Brace 3"/>
            <p:cNvSpPr/>
            <p:nvPr/>
          </p:nvSpPr>
          <p:spPr>
            <a:xfrm flipH="1">
              <a:off x="4572000" y="5029200"/>
              <a:ext cx="685800" cy="10668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flipH="1">
              <a:off x="7333622" y="1590151"/>
              <a:ext cx="685800" cy="32004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flipH="1">
              <a:off x="7999325" y="2957287"/>
              <a:ext cx="1295400" cy="461665"/>
            </a:xfrm>
            <a:prstGeom prst="rect">
              <a:avLst/>
            </a:prstGeom>
            <a:noFill/>
          </p:spPr>
          <p:txBody>
            <a:bodyPr wrap="square" rtlCol="0">
              <a:spAutoFit/>
            </a:bodyPr>
            <a:lstStyle/>
            <a:p>
              <a:r>
                <a:rPr lang="en-US" sz="2400" dirty="0" smtClean="0">
                  <a:solidFill>
                    <a:srgbClr val="7030A0"/>
                  </a:solidFill>
                </a:rPr>
                <a:t>verified</a:t>
              </a:r>
              <a:endParaRPr lang="en-US" sz="2400" dirty="0">
                <a:solidFill>
                  <a:srgbClr val="7030A0"/>
                </a:solidFill>
              </a:endParaRPr>
            </a:p>
          </p:txBody>
        </p:sp>
        <p:sp>
          <p:nvSpPr>
            <p:cNvPr id="8" name="TextBox 7"/>
            <p:cNvSpPr txBox="1"/>
            <p:nvPr/>
          </p:nvSpPr>
          <p:spPr>
            <a:xfrm flipH="1">
              <a:off x="5257800" y="5188803"/>
              <a:ext cx="2218174" cy="830997"/>
            </a:xfrm>
            <a:prstGeom prst="rect">
              <a:avLst/>
            </a:prstGeom>
            <a:noFill/>
          </p:spPr>
          <p:txBody>
            <a:bodyPr wrap="square" rtlCol="0">
              <a:spAutoFit/>
            </a:bodyPr>
            <a:lstStyle/>
            <a:p>
              <a:r>
                <a:rPr lang="en-US" sz="2400" dirty="0" smtClean="0">
                  <a:solidFill>
                    <a:srgbClr val="7030A0"/>
                  </a:solidFill>
                </a:rPr>
                <a:t>not</a:t>
              </a:r>
            </a:p>
            <a:p>
              <a:r>
                <a:rPr lang="en-US" sz="2400" dirty="0" smtClean="0">
                  <a:solidFill>
                    <a:srgbClr val="7030A0"/>
                  </a:solidFill>
                </a:rPr>
                <a:t>verified</a:t>
              </a:r>
              <a:endParaRPr lang="en-US" sz="2400" dirty="0">
                <a:solidFill>
                  <a:srgbClr val="7030A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6629400" y="13716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1" name="Rectangle 30"/>
          <p:cNvSpPr/>
          <p:nvPr/>
        </p:nvSpPr>
        <p:spPr>
          <a:xfrm>
            <a:off x="47244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9" name="Rectangle 28"/>
          <p:cNvSpPr/>
          <p:nvPr/>
        </p:nvSpPr>
        <p:spPr>
          <a:xfrm>
            <a:off x="25908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1"/>
          <p:cNvSpPr>
            <a:spLocks noGrp="1"/>
          </p:cNvSpPr>
          <p:nvPr>
            <p:ph type="title"/>
          </p:nvPr>
        </p:nvSpPr>
        <p:spPr/>
        <p:txBody>
          <a:bodyPr>
            <a:normAutofit/>
          </a:bodyPr>
          <a:lstStyle/>
          <a:p>
            <a:r>
              <a:rPr lang="en-US" dirty="0" smtClean="0"/>
              <a:t>Proving safety</a:t>
            </a:r>
            <a:endParaRPr lang="en-US" dirty="0"/>
          </a:p>
        </p:txBody>
      </p:sp>
      <p:cxnSp>
        <p:nvCxnSpPr>
          <p:cNvPr id="5" name="Straight Arrow Connector 4"/>
          <p:cNvCxnSpPr/>
          <p:nvPr/>
        </p:nvCxnSpPr>
        <p:spPr bwMode="auto">
          <a:xfrm flipV="1">
            <a:off x="3200400" y="1600200"/>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1447800"/>
            <a:ext cx="771365" cy="646331"/>
          </a:xfrm>
          <a:prstGeom prst="rect">
            <a:avLst/>
          </a:prstGeom>
          <a:noFill/>
        </p:spPr>
        <p:txBody>
          <a:bodyPr wrap="none" rtlCol="0">
            <a:spAutoFit/>
          </a:bodyPr>
          <a:lstStyle/>
          <a:p>
            <a:r>
              <a:rPr lang="en-US" dirty="0" smtClean="0">
                <a:solidFill>
                  <a:schemeClr val="bg1"/>
                </a:solidFill>
              </a:rPr>
              <a:t>       A</a:t>
            </a:r>
          </a:p>
          <a:p>
            <a:r>
              <a:rPr lang="en-US" dirty="0" smtClean="0">
                <a:solidFill>
                  <a:schemeClr val="bg1"/>
                </a:solidFill>
              </a:rPr>
              <a:t>(root)</a:t>
            </a:r>
            <a:endParaRPr lang="en-US" dirty="0">
              <a:solidFill>
                <a:schemeClr val="bg1"/>
              </a:solidFill>
            </a:endParaRPr>
          </a:p>
        </p:txBody>
      </p:sp>
      <p:sp>
        <p:nvSpPr>
          <p:cNvPr id="12" name="TextBox 11"/>
          <p:cNvSpPr txBox="1"/>
          <p:nvPr/>
        </p:nvSpPr>
        <p:spPr>
          <a:xfrm>
            <a:off x="4343400" y="1543050"/>
            <a:ext cx="317716"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
        <p:nvSpPr>
          <p:cNvPr id="15" name="TextBox 14"/>
          <p:cNvSpPr txBox="1"/>
          <p:nvPr/>
        </p:nvSpPr>
        <p:spPr>
          <a:xfrm>
            <a:off x="6172200" y="1543050"/>
            <a:ext cx="32733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cxnSp>
        <p:nvCxnSpPr>
          <p:cNvPr id="18" name="Straight Arrow Connector 17"/>
          <p:cNvCxnSpPr/>
          <p:nvPr/>
        </p:nvCxnSpPr>
        <p:spPr>
          <a:xfrm rot="10800000">
            <a:off x="5613400" y="1571626"/>
            <a:ext cx="1320800" cy="2857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3505200" y="1981199"/>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28600" y="1371600"/>
            <a:ext cx="2282069" cy="646331"/>
          </a:xfrm>
          <a:prstGeom prst="rect">
            <a:avLst/>
          </a:prstGeom>
          <a:noFill/>
        </p:spPr>
        <p:txBody>
          <a:bodyPr wrap="square" rtlCol="0">
            <a:spAutoFit/>
          </a:bodyPr>
          <a:lstStyle/>
          <a:p>
            <a:r>
              <a:rPr lang="en-US" i="1" dirty="0" smtClean="0">
                <a:solidFill>
                  <a:schemeClr val="bg1"/>
                </a:solidFill>
              </a:rPr>
              <a:t>abstract</a:t>
            </a:r>
          </a:p>
          <a:p>
            <a:r>
              <a:rPr lang="en-US" i="1" dirty="0" smtClean="0">
                <a:solidFill>
                  <a:schemeClr val="bg1"/>
                </a:solidFill>
              </a:rPr>
              <a:t>graph</a:t>
            </a:r>
            <a:endParaRPr lang="en-US" i="1" dirty="0">
              <a:solidFill>
                <a:schemeClr val="bg1"/>
              </a:solidFill>
            </a:endParaRPr>
          </a:p>
        </p:txBody>
      </p:sp>
      <p:grpSp>
        <p:nvGrpSpPr>
          <p:cNvPr id="3" name="Group 91"/>
          <p:cNvGrpSpPr/>
          <p:nvPr/>
        </p:nvGrpSpPr>
        <p:grpSpPr>
          <a:xfrm>
            <a:off x="2133600" y="2590800"/>
            <a:ext cx="1371600" cy="838200"/>
            <a:chOff x="7086600" y="3429000"/>
            <a:chExt cx="1371600" cy="838200"/>
          </a:xfrm>
        </p:grpSpPr>
        <p:sp>
          <p:nvSpPr>
            <p:cNvPr id="62" name="Rectangle 61"/>
            <p:cNvSpPr/>
            <p:nvPr/>
          </p:nvSpPr>
          <p:spPr>
            <a:xfrm>
              <a:off x="7543800" y="34290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1" name="TextBox 80"/>
            <p:cNvSpPr txBox="1"/>
            <p:nvPr/>
          </p:nvSpPr>
          <p:spPr>
            <a:xfrm>
              <a:off x="7086600" y="3581400"/>
              <a:ext cx="333746" cy="369332"/>
            </a:xfrm>
            <a:prstGeom prst="rect">
              <a:avLst/>
            </a:prstGeom>
            <a:noFill/>
            <a:ln>
              <a:noFill/>
            </a:ln>
          </p:spPr>
          <p:txBody>
            <a:bodyPr wrap="none" rtlCol="0">
              <a:spAutoFit/>
            </a:bodyPr>
            <a:lstStyle/>
            <a:p>
              <a:r>
                <a:rPr lang="en-US" dirty="0" smtClean="0">
                  <a:solidFill>
                    <a:schemeClr val="bg1"/>
                  </a:solidFill>
                </a:rPr>
                <a:t>A</a:t>
              </a:r>
              <a:endParaRPr lang="en-US" dirty="0">
                <a:solidFill>
                  <a:schemeClr val="bg1"/>
                </a:solidFill>
              </a:endParaRPr>
            </a:p>
          </p:txBody>
        </p:sp>
      </p:grpSp>
      <p:grpSp>
        <p:nvGrpSpPr>
          <p:cNvPr id="4" name="Group 92"/>
          <p:cNvGrpSpPr/>
          <p:nvPr/>
        </p:nvGrpSpPr>
        <p:grpSpPr>
          <a:xfrm>
            <a:off x="4343400" y="2590800"/>
            <a:ext cx="1295400" cy="838200"/>
            <a:chOff x="7162800" y="4876800"/>
            <a:chExt cx="1295400" cy="838200"/>
          </a:xfrm>
        </p:grpSpPr>
        <p:sp>
          <p:nvSpPr>
            <p:cNvPr id="82" name="Rectangle 81"/>
            <p:cNvSpPr/>
            <p:nvPr/>
          </p:nvSpPr>
          <p:spPr>
            <a:xfrm>
              <a:off x="7543800" y="48768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3" name="TextBox 82"/>
            <p:cNvSpPr txBox="1"/>
            <p:nvPr/>
          </p:nvSpPr>
          <p:spPr>
            <a:xfrm>
              <a:off x="7162800" y="5105400"/>
              <a:ext cx="317716" cy="369332"/>
            </a:xfrm>
            <a:prstGeom prst="rect">
              <a:avLst/>
            </a:prstGeom>
            <a:noFill/>
            <a:ln>
              <a:noFill/>
            </a:ln>
          </p:spPr>
          <p:txBody>
            <a:bodyPr wrap="none" rtlCol="0">
              <a:spAutoFit/>
            </a:bodyPr>
            <a:lstStyle/>
            <a:p>
              <a:r>
                <a:rPr lang="en-US" dirty="0" smtClean="0">
                  <a:solidFill>
                    <a:schemeClr val="bg1"/>
                  </a:solidFill>
                </a:rPr>
                <a:t>B</a:t>
              </a:r>
              <a:endParaRPr lang="en-US" dirty="0">
                <a:solidFill>
                  <a:schemeClr val="bg1"/>
                </a:solidFill>
              </a:endParaRPr>
            </a:p>
          </p:txBody>
        </p:sp>
      </p:grpSp>
      <p:sp>
        <p:nvSpPr>
          <p:cNvPr id="54" name="TextBox 53"/>
          <p:cNvSpPr txBox="1"/>
          <p:nvPr/>
        </p:nvSpPr>
        <p:spPr>
          <a:xfrm>
            <a:off x="272685" y="3798278"/>
            <a:ext cx="8651088" cy="2000548"/>
          </a:xfrm>
          <a:prstGeom prst="rect">
            <a:avLst/>
          </a:prstGeom>
          <a:noFill/>
        </p:spPr>
        <p:txBody>
          <a:bodyPr wrap="square" rtlCol="0">
            <a:spAutoFit/>
          </a:bodyPr>
          <a:lstStyle/>
          <a:p>
            <a:r>
              <a:rPr lang="en-US" sz="1600" b="1" dirty="0" smtClean="0">
                <a:solidFill>
                  <a:schemeClr val="bg1"/>
                </a:solidFill>
              </a:rPr>
              <a:t>procedure </a:t>
            </a:r>
            <a:r>
              <a:rPr lang="en-US" sz="1600" b="1" dirty="0" err="1" smtClean="0">
                <a:solidFill>
                  <a:schemeClr val="bg1"/>
                </a:solidFill>
              </a:rPr>
              <a:t>GarbageCollectMs</a:t>
            </a:r>
            <a:r>
              <a:rPr lang="en-US" sz="1600" b="1" dirty="0" smtClean="0">
                <a:solidFill>
                  <a:schemeClr val="bg1"/>
                </a:solidFill>
              </a:rPr>
              <a:t>()</a:t>
            </a:r>
          </a:p>
          <a:p>
            <a:pPr lvl="0"/>
            <a:r>
              <a:rPr lang="en-US" sz="1400" b="1" dirty="0" smtClean="0">
                <a:solidFill>
                  <a:schemeClr val="bg1"/>
                </a:solidFill>
              </a:rPr>
              <a:t>  </a:t>
            </a:r>
            <a:r>
              <a:rPr lang="en-US" sz="1400" b="1" dirty="0" smtClean="0">
                <a:solidFill>
                  <a:srgbClr val="FF0000"/>
                </a:solidFill>
              </a:rPr>
              <a:t>requires </a:t>
            </a:r>
            <a:r>
              <a:rPr lang="en-US" sz="1400" b="1" dirty="0" err="1" smtClean="0">
                <a:solidFill>
                  <a:srgbClr val="FF0000"/>
                </a:solidFill>
              </a:rPr>
              <a:t>MsMutatorInv</a:t>
            </a:r>
            <a:r>
              <a:rPr lang="en-US" sz="1400" b="1" dirty="0" smtClean="0">
                <a:solidFill>
                  <a:srgbClr val="FF0000"/>
                </a:solidFill>
              </a:rPr>
              <a:t>(root, allocated, colors, </a:t>
            </a:r>
            <a:r>
              <a:rPr lang="en-US" sz="1400" b="1" dirty="0" err="1" smtClean="0">
                <a:solidFill>
                  <a:srgbClr val="FF0000"/>
                </a:solidFill>
              </a:rPr>
              <a:t>toAbs</a:t>
            </a:r>
            <a:r>
              <a:rPr lang="en-US" sz="1400" b="1" dirty="0" smtClean="0">
                <a:solidFill>
                  <a:srgbClr val="FF0000"/>
                </a:solidFill>
              </a:rPr>
              <a:t>, </a:t>
            </a:r>
            <a:r>
              <a:rPr lang="en-US" sz="1400" b="1" dirty="0" err="1" smtClean="0">
                <a:solidFill>
                  <a:srgbClr val="FF0000"/>
                </a:solidFill>
              </a:rPr>
              <a:t>absEdge</a:t>
            </a:r>
            <a:r>
              <a:rPr lang="en-US" sz="1400" b="1" dirty="0" smtClean="0">
                <a:solidFill>
                  <a:srgbClr val="FF0000"/>
                </a:solidFill>
              </a:rPr>
              <a:t>, </a:t>
            </a:r>
            <a:r>
              <a:rPr lang="en-US" sz="1400" b="1" dirty="0" err="1" smtClean="0">
                <a:solidFill>
                  <a:srgbClr val="FF0000"/>
                </a:solidFill>
              </a:rPr>
              <a:t>heapData</a:t>
            </a:r>
            <a:r>
              <a:rPr lang="en-US" sz="1400" b="1" dirty="0" smtClean="0">
                <a:solidFill>
                  <a:srgbClr val="FF0000"/>
                </a:solidFill>
              </a:rPr>
              <a:t>);</a:t>
            </a:r>
          </a:p>
          <a:p>
            <a:pPr lvl="0"/>
            <a:r>
              <a:rPr lang="en-US" sz="1400" b="1" dirty="0" smtClean="0">
                <a:solidFill>
                  <a:schemeClr val="bg1"/>
                </a:solidFill>
              </a:rPr>
              <a:t>  </a:t>
            </a:r>
            <a:r>
              <a:rPr lang="en-US" sz="1400" b="1" dirty="0" smtClean="0">
                <a:solidFill>
                  <a:schemeClr val="accent2">
                    <a:lumMod val="75000"/>
                  </a:schemeClr>
                </a:solidFill>
              </a:rPr>
              <a:t>modifies allocated, </a:t>
            </a:r>
            <a:r>
              <a:rPr lang="en-US" sz="1400" b="1" dirty="0" err="1" smtClean="0">
                <a:solidFill>
                  <a:schemeClr val="accent2">
                    <a:lumMod val="75000"/>
                  </a:schemeClr>
                </a:solidFill>
              </a:rPr>
              <a:t>heapData</a:t>
            </a:r>
            <a:r>
              <a:rPr lang="en-US" sz="1400" b="1" dirty="0" smtClean="0">
                <a:solidFill>
                  <a:schemeClr val="accent2">
                    <a:lumMod val="75000"/>
                  </a:schemeClr>
                </a:solidFill>
              </a:rPr>
              <a:t>, colors, </a:t>
            </a:r>
            <a:r>
              <a:rPr lang="en-US" sz="1400" b="1" dirty="0" err="1" smtClean="0">
                <a:solidFill>
                  <a:schemeClr val="accent2">
                    <a:lumMod val="75000"/>
                  </a:schemeClr>
                </a:solidFill>
              </a:rPr>
              <a:t>toAbs</a:t>
            </a:r>
            <a:r>
              <a:rPr lang="en-US" sz="1400" b="1" dirty="0" smtClean="0">
                <a:solidFill>
                  <a:schemeClr val="accent2">
                    <a:lumMod val="75000"/>
                  </a:schemeClr>
                </a:solidFill>
              </a:rPr>
              <a:t>;</a:t>
            </a:r>
          </a:p>
          <a:p>
            <a:pPr lvl="0"/>
            <a:r>
              <a:rPr lang="en-US" sz="1400" b="1" dirty="0" smtClean="0">
                <a:solidFill>
                  <a:schemeClr val="bg1"/>
                </a:solidFill>
              </a:rPr>
              <a:t>  </a:t>
            </a:r>
            <a:r>
              <a:rPr lang="en-US" sz="1400" b="1" dirty="0" smtClean="0">
                <a:solidFill>
                  <a:srgbClr val="00B050"/>
                </a:solidFill>
              </a:rPr>
              <a:t>ensures  </a:t>
            </a:r>
            <a:r>
              <a:rPr lang="en-US" sz="1400" b="1" dirty="0" err="1" smtClean="0">
                <a:solidFill>
                  <a:srgbClr val="00B050"/>
                </a:solidFill>
              </a:rPr>
              <a:t>MsMutatorInv</a:t>
            </a:r>
            <a:r>
              <a:rPr lang="en-US" sz="1400" b="1" dirty="0" smtClean="0">
                <a:solidFill>
                  <a:srgbClr val="00B050"/>
                </a:solidFill>
              </a:rPr>
              <a:t>(root, allocated, colors, </a:t>
            </a:r>
            <a:r>
              <a:rPr lang="en-US" sz="1400" b="1" dirty="0" err="1" smtClean="0">
                <a:solidFill>
                  <a:srgbClr val="00B050"/>
                </a:solidFill>
              </a:rPr>
              <a:t>toAbs</a:t>
            </a:r>
            <a:r>
              <a:rPr lang="en-US" sz="1400" b="1" dirty="0" smtClean="0">
                <a:solidFill>
                  <a:srgbClr val="00B050"/>
                </a:solidFill>
              </a:rPr>
              <a:t>, </a:t>
            </a:r>
            <a:r>
              <a:rPr lang="en-US" sz="1400" b="1" dirty="0" err="1" smtClean="0">
                <a:solidFill>
                  <a:srgbClr val="00B050"/>
                </a:solidFill>
              </a:rPr>
              <a:t>absEdge</a:t>
            </a:r>
            <a:r>
              <a:rPr lang="en-US" sz="1400" b="1" dirty="0" smtClean="0">
                <a:solidFill>
                  <a:srgbClr val="00B050"/>
                </a:solidFill>
              </a:rPr>
              <a:t>, </a:t>
            </a:r>
            <a:r>
              <a:rPr lang="en-US" sz="1400" b="1" dirty="0" err="1" smtClean="0">
                <a:solidFill>
                  <a:srgbClr val="00B050"/>
                </a:solidFill>
              </a:rPr>
              <a:t>heapData</a:t>
            </a:r>
            <a:r>
              <a:rPr lang="en-US" sz="1400" b="1" dirty="0" smtClean="0">
                <a:solidFill>
                  <a:srgbClr val="00B050"/>
                </a:solidFill>
              </a:rPr>
              <a:t>);</a:t>
            </a:r>
          </a:p>
          <a:p>
            <a:pPr lvl="0"/>
            <a:r>
              <a:rPr lang="en-US" sz="1600" b="1" dirty="0" smtClean="0">
                <a:solidFill>
                  <a:schemeClr val="bg1"/>
                </a:solidFill>
              </a:rPr>
              <a:t>{</a:t>
            </a:r>
          </a:p>
          <a:p>
            <a:r>
              <a:rPr lang="en-US" sz="1600" b="1" dirty="0" smtClean="0">
                <a:solidFill>
                  <a:schemeClr val="bg1"/>
                </a:solidFill>
              </a:rPr>
              <a:t>  call Mark(root);</a:t>
            </a:r>
          </a:p>
          <a:p>
            <a:r>
              <a:rPr lang="en-US" sz="1600" b="1" dirty="0" smtClean="0">
                <a:solidFill>
                  <a:schemeClr val="bg1"/>
                </a:solidFill>
              </a:rPr>
              <a:t>  call Sweep();</a:t>
            </a:r>
          </a:p>
          <a:p>
            <a:r>
              <a:rPr lang="en-US" sz="1600" b="1" dirty="0" smtClean="0">
                <a:solidFill>
                  <a:schemeClr val="bg1"/>
                </a:solidFill>
              </a:rPr>
              <a:t>}</a:t>
            </a:r>
          </a:p>
        </p:txBody>
      </p:sp>
      <p:sp>
        <p:nvSpPr>
          <p:cNvPr id="57" name="Down Arrow 56"/>
          <p:cNvSpPr/>
          <p:nvPr/>
        </p:nvSpPr>
        <p:spPr>
          <a:xfrm flipV="1">
            <a:off x="2819400"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8" name="Down Arrow 57"/>
          <p:cNvSpPr/>
          <p:nvPr/>
        </p:nvSpPr>
        <p:spPr>
          <a:xfrm flipV="1">
            <a:off x="4958862"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63" name="TextBox 62"/>
          <p:cNvSpPr txBox="1"/>
          <p:nvPr/>
        </p:nvSpPr>
        <p:spPr>
          <a:xfrm>
            <a:off x="228600" y="2514600"/>
            <a:ext cx="2514600" cy="646331"/>
          </a:xfrm>
          <a:prstGeom prst="rect">
            <a:avLst/>
          </a:prstGeom>
          <a:noFill/>
        </p:spPr>
        <p:txBody>
          <a:bodyPr wrap="square" rtlCol="0">
            <a:spAutoFit/>
          </a:bodyPr>
          <a:lstStyle/>
          <a:p>
            <a:r>
              <a:rPr lang="en-US" i="1" dirty="0" smtClean="0">
                <a:solidFill>
                  <a:schemeClr val="bg1"/>
                </a:solidFill>
              </a:rPr>
              <a:t>concrete</a:t>
            </a:r>
          </a:p>
          <a:p>
            <a:r>
              <a:rPr lang="en-US" i="1" dirty="0" smtClean="0">
                <a:solidFill>
                  <a:schemeClr val="bg1"/>
                </a:solidFill>
              </a:rPr>
              <a:t>graph</a:t>
            </a:r>
            <a:endParaRPr lang="en-US" i="1" dirty="0">
              <a:solidFill>
                <a:schemeClr val="bg1"/>
              </a:solidFill>
            </a:endParaRPr>
          </a:p>
        </p:txBody>
      </p:sp>
      <p:sp>
        <p:nvSpPr>
          <p:cNvPr id="64" name="TextBox 63"/>
          <p:cNvSpPr txBox="1"/>
          <p:nvPr/>
        </p:nvSpPr>
        <p:spPr>
          <a:xfrm>
            <a:off x="5380055" y="2280139"/>
            <a:ext cx="1143000" cy="338554"/>
          </a:xfrm>
          <a:prstGeom prst="rect">
            <a:avLst/>
          </a:prstGeom>
          <a:noFill/>
        </p:spPr>
        <p:txBody>
          <a:bodyPr wrap="square" rtlCol="0">
            <a:spAutoFit/>
          </a:bodyPr>
          <a:lstStyle/>
          <a:p>
            <a:r>
              <a:rPr lang="en-US" sz="1600" b="1" dirty="0" err="1" smtClean="0">
                <a:solidFill>
                  <a:schemeClr val="bg1"/>
                </a:solidFill>
              </a:rPr>
              <a:t>toAbs</a:t>
            </a:r>
            <a:endParaRPr lang="en-US" sz="1600" i="1" dirty="0">
              <a:solidFill>
                <a:schemeClr val="bg1"/>
              </a:solidFill>
            </a:endParaRPr>
          </a:p>
        </p:txBody>
      </p:sp>
      <p:sp>
        <p:nvSpPr>
          <p:cNvPr id="74" name="TextBox 73"/>
          <p:cNvSpPr txBox="1"/>
          <p:nvPr/>
        </p:nvSpPr>
        <p:spPr>
          <a:xfrm>
            <a:off x="3200400" y="2209800"/>
            <a:ext cx="1143000" cy="338554"/>
          </a:xfrm>
          <a:prstGeom prst="rect">
            <a:avLst/>
          </a:prstGeom>
          <a:noFill/>
        </p:spPr>
        <p:txBody>
          <a:bodyPr wrap="square" rtlCol="0">
            <a:spAutoFit/>
          </a:bodyPr>
          <a:lstStyle/>
          <a:p>
            <a:r>
              <a:rPr lang="en-US" sz="1600" b="1" dirty="0" err="1" smtClean="0">
                <a:solidFill>
                  <a:schemeClr val="bg1"/>
                </a:solidFill>
              </a:rPr>
              <a:t>toAbs</a:t>
            </a:r>
            <a:endParaRPr lang="en-US" sz="1600" i="1" dirty="0">
              <a:solidFill>
                <a:schemeClr val="bg1"/>
              </a:solidFill>
            </a:endParaRPr>
          </a:p>
        </p:txBody>
      </p:sp>
      <p:sp>
        <p:nvSpPr>
          <p:cNvPr id="75" name="TextBox 74"/>
          <p:cNvSpPr txBox="1"/>
          <p:nvPr/>
        </p:nvSpPr>
        <p:spPr>
          <a:xfrm>
            <a:off x="1180574" y="4511733"/>
            <a:ext cx="7391767" cy="1954381"/>
          </a:xfrm>
          <a:prstGeom prst="rect">
            <a:avLst/>
          </a:prstGeom>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400" b="1" dirty="0" smtClean="0">
                <a:solidFill>
                  <a:schemeClr val="bg1"/>
                </a:solidFill>
              </a:rPr>
              <a:t>function </a:t>
            </a:r>
            <a:r>
              <a:rPr lang="en-US" sz="1400" b="1" dirty="0" err="1" smtClean="0">
                <a:solidFill>
                  <a:srgbClr val="00B0F0"/>
                </a:solidFill>
              </a:rPr>
              <a:t>MsMutatorInv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a:t>
            </a:r>
          </a:p>
          <a:p>
            <a:r>
              <a:rPr lang="en-US" sz="1400" b="1" dirty="0" smtClean="0">
                <a:solidFill>
                  <a:schemeClr val="bg1"/>
                </a:solidFill>
              </a:rPr>
              <a:t>         Injective(</a:t>
            </a:r>
            <a:r>
              <a:rPr lang="en-US" sz="1400" b="1" dirty="0" err="1" smtClean="0">
                <a:solidFill>
                  <a:schemeClr val="bg1"/>
                </a:solidFill>
              </a:rPr>
              <a:t>toAbs</a:t>
            </a:r>
            <a:r>
              <a:rPr lang="en-US" sz="1400" b="1" dirty="0" smtClean="0">
                <a:solidFill>
                  <a:schemeClr val="bg1"/>
                </a:solidFill>
              </a:rPr>
              <a:t>) &amp;&amp; </a:t>
            </a:r>
            <a:r>
              <a:rPr lang="en-US" sz="1400" b="1" dirty="0" err="1" smtClean="0">
                <a:solidFill>
                  <a:schemeClr val="bg1"/>
                </a:solidFill>
              </a:rPr>
              <a:t>inHeap</a:t>
            </a:r>
            <a:r>
              <a:rPr lang="en-US" sz="1400" b="1" dirty="0" smtClean="0">
                <a:solidFill>
                  <a:schemeClr val="bg1"/>
                </a:solidFill>
              </a:rPr>
              <a:t>(root) &amp;&amp; </a:t>
            </a:r>
            <a:r>
              <a:rPr lang="en-US" sz="1400" b="1" dirty="0" err="1" smtClean="0">
                <a:solidFill>
                  <a:schemeClr val="bg1"/>
                </a:solidFill>
              </a:rPr>
              <a:t>toAbs</a:t>
            </a:r>
            <a:r>
              <a:rPr lang="en-US" sz="1400" b="1" dirty="0" smtClean="0">
                <a:solidFill>
                  <a:schemeClr val="bg1"/>
                </a:solidFill>
              </a:rPr>
              <a:t>[root] != </a:t>
            </a:r>
            <a:r>
              <a:rPr lang="en-US" sz="1400" b="1" dirty="0" err="1" smtClean="0">
                <a:solidFill>
                  <a:schemeClr val="bg1"/>
                </a:solidFill>
              </a:rPr>
              <a:t>absNone</a:t>
            </a:r>
            <a:endParaRPr lang="en-US" sz="1400" b="1" dirty="0" smtClean="0">
              <a:solidFill>
                <a:schemeClr val="bg1"/>
              </a:solidFill>
            </a:endParaRP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rgbClr val="00B0F0"/>
                </a:solidFill>
              </a:rPr>
              <a:t>ObjInv</a:t>
            </a:r>
            <a:r>
              <a:rPr lang="en-US" sz="1400" b="1" dirty="0" smtClean="0">
                <a:solidFill>
                  <a:srgbClr val="00B0F0"/>
                </a:solidFill>
              </a:rPr>
              <a:t>(</a:t>
            </a:r>
            <a:r>
              <a:rPr lang="en-US" sz="1400" b="1" dirty="0" err="1" smtClean="0">
                <a:solidFill>
                  <a:srgbClr val="00B0F0"/>
                </a:solidFill>
              </a:rPr>
              <a:t>i</a:t>
            </a:r>
            <a:r>
              <a:rPr lang="en-US" sz="1400" b="1" dirty="0" smtClean="0">
                <a:solidFill>
                  <a:srgbClr val="00B0F0"/>
                </a:solidFill>
              </a:rPr>
              <a:t>, </a:t>
            </a:r>
            <a:r>
              <a:rPr lang="en-US" sz="1400" b="1" dirty="0" err="1" smtClean="0">
                <a:solidFill>
                  <a:srgbClr val="00B0F0"/>
                </a:solidFill>
              </a:rPr>
              <a:t>toAbs</a:t>
            </a:r>
            <a:r>
              <a:rPr lang="en-US" sz="1400" b="1" dirty="0" smtClean="0">
                <a:solidFill>
                  <a:srgbClr val="00B0F0"/>
                </a:solidFill>
              </a:rPr>
              <a:t>, </a:t>
            </a:r>
            <a:r>
              <a:rPr lang="en-US" sz="1400" b="1" dirty="0" err="1" smtClean="0">
                <a:solidFill>
                  <a:srgbClr val="00B0F0"/>
                </a:solidFill>
              </a:rPr>
              <a:t>absEdge</a:t>
            </a:r>
            <a:r>
              <a:rPr lang="en-US" sz="1400" b="1" dirty="0" smtClean="0">
                <a:solidFill>
                  <a:srgbClr val="00B0F0"/>
                </a:solidFill>
              </a:rPr>
              <a:t>, </a:t>
            </a:r>
            <a:r>
              <a:rPr lang="en-US" sz="1400" b="1" dirty="0" err="1" smtClean="0">
                <a:solidFill>
                  <a:srgbClr val="00B0F0"/>
                </a:solidFill>
              </a:rPr>
              <a:t>heapData</a:t>
            </a:r>
            <a:r>
              <a:rPr lang="en-US" sz="1400" b="1" dirty="0" smtClean="0">
                <a:solidFill>
                  <a:srgbClr val="00B0F0"/>
                </a:solidFill>
              </a:rPr>
              <a:t>)</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colors[</a:t>
            </a:r>
            <a:r>
              <a:rPr lang="en-US" sz="1400" b="1" dirty="0" err="1" smtClean="0">
                <a:solidFill>
                  <a:schemeClr val="bg1"/>
                </a:solidFill>
              </a:rPr>
              <a:t>i</a:t>
            </a:r>
            <a:r>
              <a:rPr lang="en-US" sz="1400" b="1" dirty="0" smtClean="0">
                <a:solidFill>
                  <a:schemeClr val="bg1"/>
                </a:solidFill>
              </a:rPr>
              <a:t>] == white)</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 </a:t>
            </a:r>
            <a:r>
              <a:rPr lang="en-US" sz="1400" b="1" dirty="0" err="1" smtClean="0">
                <a:solidFill>
                  <a:schemeClr val="bg1"/>
                </a:solidFill>
              </a:rPr>
              <a:t>absNone</a:t>
            </a:r>
            <a:r>
              <a:rPr lang="en-US" sz="1400" b="1" dirty="0" smtClean="0">
                <a:solidFill>
                  <a:schemeClr val="bg1"/>
                </a:solidFill>
              </a:rPr>
              <a:t> &lt;==&gt; allocated[</a:t>
            </a:r>
            <a:r>
              <a:rPr lang="en-US" sz="1400" b="1" dirty="0" err="1" smtClean="0">
                <a:solidFill>
                  <a:schemeClr val="bg1"/>
                </a:solidFill>
              </a:rPr>
              <a:t>i</a:t>
            </a:r>
            <a:r>
              <a:rPr lang="en-US" sz="1400" b="1" dirty="0" smtClean="0">
                <a:solidFill>
                  <a:schemeClr val="bg1"/>
                </a:solidFill>
              </a:rPr>
              <a:t>])) }</a:t>
            </a:r>
          </a:p>
          <a:p>
            <a:endParaRPr lang="en-US" sz="900" b="1" dirty="0" smtClean="0">
              <a:solidFill>
                <a:schemeClr val="bg1"/>
              </a:solidFill>
            </a:endParaRPr>
          </a:p>
          <a:p>
            <a:r>
              <a:rPr lang="en-US" sz="1400" b="1" dirty="0" smtClean="0">
                <a:solidFill>
                  <a:schemeClr val="bg1"/>
                </a:solidFill>
              </a:rPr>
              <a:t>function </a:t>
            </a:r>
            <a:r>
              <a:rPr lang="en-US" sz="1400" b="1" dirty="0" err="1" smtClean="0">
                <a:solidFill>
                  <a:srgbClr val="00B0F0"/>
                </a:solidFill>
              </a:rPr>
              <a:t>ObjInv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  </a:t>
            </a:r>
            <a:r>
              <a:rPr lang="en-US" sz="1400" b="1" dirty="0" err="1" smtClean="0">
                <a:solidFill>
                  <a:schemeClr val="bg1"/>
                </a:solidFill>
              </a:rPr>
              <a:t>inHeap</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&amp;&amp;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 </a:t>
            </a:r>
            <a:r>
              <a:rPr lang="en-US" sz="1400" b="1" dirty="0" err="1" smtClean="0">
                <a:solidFill>
                  <a:schemeClr val="bg1"/>
                </a:solidFill>
              </a:rPr>
              <a:t>absNone</a:t>
            </a:r>
            <a:r>
              <a:rPr lang="en-US" sz="1400" b="1" dirty="0" smtClean="0">
                <a:solidFill>
                  <a:schemeClr val="bg1"/>
                </a:solidFill>
              </a:rPr>
              <a:t> ==&gt;</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heapData</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r>
              <a:rPr lang="en-US" sz="1400" b="1" dirty="0" err="1" smtClean="0">
                <a:solidFill>
                  <a:schemeClr val="bg1"/>
                </a:solidFill>
              </a:rPr>
              <a:t>absNone</a:t>
            </a:r>
            <a:r>
              <a:rPr lang="en-US" sz="1400" b="1" dirty="0" smtClean="0">
                <a:solidFill>
                  <a:schemeClr val="bg1"/>
                </a:solidFill>
              </a:rPr>
              <a:t> ...</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heapData</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r>
              <a:rPr lang="en-US" sz="1400" b="1" dirty="0" err="1" smtClean="0">
                <a:solidFill>
                  <a:schemeClr val="bg1"/>
                </a:solidFill>
              </a:rPr>
              <a:t>absEdge</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endParaRPr lang="en-US" sz="1400" b="1" dirty="0">
              <a:solidFill>
                <a:schemeClr val="bg1"/>
              </a:solidFill>
            </a:endParaRPr>
          </a:p>
        </p:txBody>
      </p:sp>
      <p:sp>
        <p:nvSpPr>
          <p:cNvPr id="28" name="TextBox 27"/>
          <p:cNvSpPr txBox="1"/>
          <p:nvPr/>
        </p:nvSpPr>
        <p:spPr>
          <a:xfrm>
            <a:off x="3581400" y="1276290"/>
            <a:ext cx="1295400" cy="338554"/>
          </a:xfrm>
          <a:prstGeom prst="rect">
            <a:avLst/>
          </a:prstGeom>
          <a:noFill/>
        </p:spPr>
        <p:txBody>
          <a:bodyPr wrap="square" rtlCol="0">
            <a:spAutoFit/>
          </a:bodyPr>
          <a:lstStyle/>
          <a:p>
            <a:r>
              <a:rPr lang="en-US" sz="1600" b="1" dirty="0" err="1" smtClean="0">
                <a:solidFill>
                  <a:schemeClr val="bg1"/>
                </a:solidFill>
              </a:rPr>
              <a:t>absEdge</a:t>
            </a:r>
            <a:endParaRPr lang="en-US" sz="1600" i="1" dirty="0">
              <a:solidFill>
                <a:schemeClr val="bg1"/>
              </a:solidFill>
            </a:endParaRPr>
          </a:p>
        </p:txBody>
      </p:sp>
      <p:cxnSp>
        <p:nvCxnSpPr>
          <p:cNvPr id="34" name="Straight Arrow Connector 33"/>
          <p:cNvCxnSpPr/>
          <p:nvPr/>
        </p:nvCxnSpPr>
        <p:spPr bwMode="auto">
          <a:xfrm flipV="1">
            <a:off x="3200400" y="2819401"/>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3505200" y="3200400"/>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505200" y="2514600"/>
            <a:ext cx="1295400" cy="338554"/>
          </a:xfrm>
          <a:prstGeom prst="rect">
            <a:avLst/>
          </a:prstGeom>
          <a:noFill/>
        </p:spPr>
        <p:txBody>
          <a:bodyPr wrap="square" rtlCol="0">
            <a:spAutoFit/>
          </a:bodyPr>
          <a:lstStyle/>
          <a:p>
            <a:r>
              <a:rPr lang="en-US" sz="1600" b="1" dirty="0" err="1" smtClean="0">
                <a:solidFill>
                  <a:schemeClr val="bg1"/>
                </a:solidFill>
              </a:rPr>
              <a:t>heapData</a:t>
            </a:r>
            <a:endParaRPr lang="en-US" sz="1600" i="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Using and controlling triggers</a:t>
            </a:r>
            <a:endParaRPr lang="en-US" dirty="0"/>
          </a:p>
        </p:txBody>
      </p:sp>
      <p:sp>
        <p:nvSpPr>
          <p:cNvPr id="3" name="Content Placeholder 2"/>
          <p:cNvSpPr>
            <a:spLocks noGrp="1"/>
          </p:cNvSpPr>
          <p:nvPr>
            <p:ph idx="1"/>
          </p:nvPr>
        </p:nvSpPr>
        <p:spPr>
          <a:xfrm>
            <a:off x="381000" y="1412875"/>
            <a:ext cx="8382000" cy="457048"/>
          </a:xfrm>
        </p:spPr>
        <p:txBody>
          <a:bodyPr/>
          <a:lstStyle/>
          <a:p>
            <a:endParaRPr lang="en-US" dirty="0"/>
          </a:p>
        </p:txBody>
      </p:sp>
    </p:spTree>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1789" y="2716625"/>
            <a:ext cx="8772211" cy="2160591"/>
          </a:xfrm>
        </p:spPr>
        <p:txBody>
          <a:bodyPr/>
          <a:lstStyle/>
          <a:p>
            <a:r>
              <a:rPr sz="4400" b="1" smtClean="0"/>
              <a:t>Refinement Types for </a:t>
            </a:r>
          </a:p>
          <a:p>
            <a:r>
              <a:rPr sz="4400" b="1" smtClean="0"/>
              <a:t>Secure Implementations	</a:t>
            </a:r>
          </a:p>
          <a:p>
            <a:endParaRPr smtClean="0"/>
          </a:p>
          <a:p>
            <a:r>
              <a:rPr smtClean="0"/>
              <a:t>http://research.microsoft.com/F</a:t>
            </a:r>
            <a:r>
              <a:rPr baseline="-25000" smtClean="0"/>
              <a:t>7</a:t>
            </a:r>
            <a:endParaRPr lang="en-US" dirty="0"/>
          </a:p>
        </p:txBody>
      </p:sp>
      <p:pic>
        <p:nvPicPr>
          <p:cNvPr id="5" name="Picture 4" descr="fournet.jpg"/>
          <p:cNvPicPr>
            <a:picLocks noChangeAspect="1"/>
          </p:cNvPicPr>
          <p:nvPr/>
        </p:nvPicPr>
        <p:blipFill>
          <a:blip r:embed="rId2"/>
          <a:stretch>
            <a:fillRect/>
          </a:stretch>
        </p:blipFill>
        <p:spPr>
          <a:xfrm>
            <a:off x="4208835" y="5344733"/>
            <a:ext cx="755050" cy="862218"/>
          </a:xfrm>
          <a:prstGeom prst="rect">
            <a:avLst/>
          </a:prstGeom>
        </p:spPr>
      </p:pic>
      <p:pic>
        <p:nvPicPr>
          <p:cNvPr id="6" name="Picture 5" descr="andy-gordon.jpg"/>
          <p:cNvPicPr>
            <a:picLocks noChangeAspect="1"/>
          </p:cNvPicPr>
          <p:nvPr/>
        </p:nvPicPr>
        <p:blipFill>
          <a:blip r:embed="rId3" cstate="print"/>
          <a:stretch>
            <a:fillRect/>
          </a:stretch>
        </p:blipFill>
        <p:spPr>
          <a:xfrm>
            <a:off x="4962988" y="5349852"/>
            <a:ext cx="633943" cy="845258"/>
          </a:xfrm>
          <a:prstGeom prst="rect">
            <a:avLst/>
          </a:prstGeom>
        </p:spPr>
      </p:pic>
      <p:sp>
        <p:nvSpPr>
          <p:cNvPr id="7" name="Rectangle 6"/>
          <p:cNvSpPr/>
          <p:nvPr/>
        </p:nvSpPr>
        <p:spPr>
          <a:xfrm>
            <a:off x="6405824" y="5114167"/>
            <a:ext cx="2547257" cy="1754326"/>
          </a:xfrm>
          <a:prstGeom prst="rect">
            <a:avLst/>
          </a:prstGeom>
        </p:spPr>
        <p:txBody>
          <a:bodyPr wrap="square">
            <a:spAutoFit/>
          </a:bodyPr>
          <a:lstStyle/>
          <a:p>
            <a:r>
              <a:rPr lang="en-US" dirty="0" smtClean="0">
                <a:solidFill>
                  <a:schemeClr val="bg1"/>
                </a:solidFill>
              </a:rPr>
              <a:t>Jesper Bengtson, </a:t>
            </a:r>
          </a:p>
          <a:p>
            <a:r>
              <a:rPr lang="en-US" dirty="0" err="1" smtClean="0">
                <a:solidFill>
                  <a:schemeClr val="bg1"/>
                </a:solidFill>
              </a:rPr>
              <a:t>Karthikeyan</a:t>
            </a:r>
            <a:r>
              <a:rPr lang="en-US" dirty="0" smtClean="0">
                <a:solidFill>
                  <a:schemeClr val="bg1"/>
                </a:solidFill>
              </a:rPr>
              <a:t> </a:t>
            </a:r>
            <a:r>
              <a:rPr lang="en-US" dirty="0" err="1" smtClean="0">
                <a:solidFill>
                  <a:schemeClr val="bg1"/>
                </a:solidFill>
              </a:rPr>
              <a:t>Bhargavan</a:t>
            </a:r>
            <a:r>
              <a:rPr lang="en-US" dirty="0" smtClean="0">
                <a:solidFill>
                  <a:schemeClr val="bg1"/>
                </a:solidFill>
              </a:rPr>
              <a:t>, </a:t>
            </a:r>
          </a:p>
          <a:p>
            <a:r>
              <a:rPr lang="en-US" dirty="0" err="1" smtClean="0">
                <a:solidFill>
                  <a:schemeClr val="bg1"/>
                </a:solidFill>
              </a:rPr>
              <a:t>Cédric</a:t>
            </a:r>
            <a:r>
              <a:rPr lang="en-US" dirty="0" smtClean="0">
                <a:solidFill>
                  <a:schemeClr val="bg1"/>
                </a:solidFill>
              </a:rPr>
              <a:t> Fournet, </a:t>
            </a:r>
          </a:p>
          <a:p>
            <a:r>
              <a:rPr lang="en-US" dirty="0" smtClean="0">
                <a:solidFill>
                  <a:schemeClr val="bg1"/>
                </a:solidFill>
              </a:rPr>
              <a:t>Andrew D. Gordon, </a:t>
            </a:r>
          </a:p>
          <a:p>
            <a:r>
              <a:rPr lang="en-US" dirty="0" smtClean="0">
                <a:solidFill>
                  <a:schemeClr val="bg1"/>
                </a:solidFill>
              </a:rPr>
              <a:t>Sergio </a:t>
            </a:r>
            <a:r>
              <a:rPr lang="en-US" dirty="0" err="1" smtClean="0">
                <a:solidFill>
                  <a:schemeClr val="bg1"/>
                </a:solidFill>
              </a:rPr>
              <a:t>Maffeis</a:t>
            </a:r>
            <a:endParaRPr lang="en-US" dirty="0" smtClean="0">
              <a:solidFill>
                <a:schemeClr val="bg1"/>
              </a:solidFill>
            </a:endParaRPr>
          </a:p>
          <a:p>
            <a:r>
              <a:rPr lang="en-US" dirty="0" smtClean="0">
                <a:solidFill>
                  <a:schemeClr val="bg1"/>
                </a:solidFill>
              </a:rPr>
              <a:t>CSF 2008</a:t>
            </a:r>
            <a:endParaRPr lang="en-US" dirty="0">
              <a:solidFill>
                <a:schemeClr val="bg1"/>
              </a:solidFill>
            </a:endParaRPr>
          </a:p>
        </p:txBody>
      </p:sp>
      <p:pic>
        <p:nvPicPr>
          <p:cNvPr id="8" name="Picture 7" descr="kb1.jpg"/>
          <p:cNvPicPr>
            <a:picLocks noChangeAspect="1"/>
          </p:cNvPicPr>
          <p:nvPr/>
        </p:nvPicPr>
        <p:blipFill>
          <a:blip r:embed="rId4"/>
          <a:srcRect l="46369" t="43695" r="47528" b="44602"/>
          <a:stretch>
            <a:fillRect/>
          </a:stretch>
        </p:blipFill>
        <p:spPr>
          <a:xfrm>
            <a:off x="3537017" y="5320606"/>
            <a:ext cx="673239" cy="859132"/>
          </a:xfrm>
          <a:prstGeom prst="rect">
            <a:avLst/>
          </a:prstGeom>
        </p:spPr>
      </p:pic>
      <p:pic>
        <p:nvPicPr>
          <p:cNvPr id="9" name="Picture 8" descr="jesperb.jpg"/>
          <p:cNvPicPr>
            <a:picLocks noChangeAspect="1"/>
          </p:cNvPicPr>
          <p:nvPr/>
        </p:nvPicPr>
        <p:blipFill>
          <a:blip r:embed="rId5" cstate="print"/>
          <a:stretch>
            <a:fillRect/>
          </a:stretch>
        </p:blipFill>
        <p:spPr>
          <a:xfrm>
            <a:off x="2968631" y="5335921"/>
            <a:ext cx="568388" cy="853863"/>
          </a:xfrm>
          <a:prstGeom prst="rect">
            <a:avLst/>
          </a:prstGeom>
        </p:spPr>
      </p:pic>
      <p:pic>
        <p:nvPicPr>
          <p:cNvPr id="10" name="Picture 9" descr="maffeis.jpg"/>
          <p:cNvPicPr>
            <a:picLocks noChangeAspect="1"/>
          </p:cNvPicPr>
          <p:nvPr/>
        </p:nvPicPr>
        <p:blipFill>
          <a:blip r:embed="rId6"/>
          <a:srcRect l="23470" r="21708" b="11209"/>
          <a:stretch>
            <a:fillRect/>
          </a:stretch>
        </p:blipFill>
        <p:spPr>
          <a:xfrm>
            <a:off x="5596935" y="5335674"/>
            <a:ext cx="677120" cy="864160"/>
          </a:xfrm>
          <a:prstGeom prst="rect">
            <a:avLst/>
          </a:prstGeom>
        </p:spPr>
      </p:pic>
    </p:spTree>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9611"/>
            <a:ext cx="8382000" cy="1329595"/>
          </a:xfrm>
        </p:spPr>
        <p:txBody>
          <a:bodyPr/>
          <a:lstStyle/>
          <a:p>
            <a:r>
              <a:rPr sz="4800" smtClean="0"/>
              <a:t>Verifying protocol </a:t>
            </a:r>
            <a:br>
              <a:rPr sz="4800" smtClean="0"/>
            </a:br>
            <a:r>
              <a:rPr sz="4800" i="1" smtClean="0"/>
              <a:t>reference</a:t>
            </a:r>
            <a:r>
              <a:rPr sz="4800" smtClean="0"/>
              <a:t> implementations</a:t>
            </a:r>
            <a:endParaRPr lang="en-US" sz="4800" dirty="0"/>
          </a:p>
        </p:txBody>
      </p:sp>
      <p:sp>
        <p:nvSpPr>
          <p:cNvPr id="3" name="Content Placeholder 2"/>
          <p:cNvSpPr>
            <a:spLocks noGrp="1"/>
          </p:cNvSpPr>
          <p:nvPr>
            <p:ph idx="1"/>
          </p:nvPr>
        </p:nvSpPr>
        <p:spPr>
          <a:xfrm>
            <a:off x="421194" y="1855002"/>
            <a:ext cx="8382000" cy="4716620"/>
          </a:xfrm>
        </p:spPr>
        <p:txBody>
          <a:bodyPr/>
          <a:lstStyle/>
          <a:p>
            <a:endParaRPr lang="en-US" sz="2400" dirty="0" smtClean="0"/>
          </a:p>
          <a:p>
            <a:r>
              <a:rPr lang="en-US" sz="2400" dirty="0" smtClean="0"/>
              <a:t>Executable code has more details than models</a:t>
            </a:r>
          </a:p>
          <a:p>
            <a:endParaRPr lang="en-US" sz="2400" dirty="0" smtClean="0"/>
          </a:p>
          <a:p>
            <a:r>
              <a:rPr lang="en-US" sz="2400" dirty="0" smtClean="0"/>
              <a:t>Executable code has better tool support: types, compilers, testing, debuggers, libraries, verification</a:t>
            </a:r>
          </a:p>
          <a:p>
            <a:endParaRPr lang="en-US" sz="2400" dirty="0" smtClean="0"/>
          </a:p>
          <a:p>
            <a:r>
              <a:rPr lang="en-US" sz="2400" dirty="0" smtClean="0"/>
              <a:t>Using dependent types: integrate cryptographic protocol verification as a part of program verification</a:t>
            </a:r>
          </a:p>
          <a:p>
            <a:endParaRPr lang="en-US" sz="2400" dirty="0" smtClean="0"/>
          </a:p>
          <a:p>
            <a:r>
              <a:rPr lang="en-US" sz="2400" dirty="0" smtClean="0"/>
              <a:t>Such predicates can also represent security-related concepts like roles, permissions, events, compromises, access rights,...</a:t>
            </a:r>
          </a:p>
          <a:p>
            <a:endParaRPr lang="en-US" sz="2400" dirty="0" smtClean="0"/>
          </a:p>
          <a:p>
            <a:endParaRPr lang="en-US" sz="2400" dirty="0"/>
          </a:p>
        </p:txBody>
      </p:sp>
    </p:spTree>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Example: access control for files</a:t>
            </a:r>
            <a:endParaRPr lang="en-US" sz="4800" dirty="0"/>
          </a:p>
        </p:txBody>
      </p:sp>
      <p:sp>
        <p:nvSpPr>
          <p:cNvPr id="5" name="Content Placeholder 4"/>
          <p:cNvSpPr>
            <a:spLocks noGrp="1"/>
          </p:cNvSpPr>
          <p:nvPr>
            <p:ph sz="half" idx="1"/>
          </p:nvPr>
        </p:nvSpPr>
        <p:spPr>
          <a:xfrm>
            <a:off x="351020" y="1606425"/>
            <a:ext cx="3465786" cy="4935052"/>
          </a:xfrm>
        </p:spPr>
        <p:txBody>
          <a:bodyPr/>
          <a:lstStyle/>
          <a:p>
            <a:endParaRPr lang="en-US" sz="2000" dirty="0" smtClean="0">
              <a:solidFill>
                <a:srgbClr val="FF0000"/>
              </a:solidFill>
            </a:endParaRPr>
          </a:p>
          <a:p>
            <a:r>
              <a:rPr lang="en-US" sz="2000" b="1" dirty="0" smtClean="0">
                <a:solidFill>
                  <a:srgbClr val="FF0000"/>
                </a:solidFill>
              </a:rPr>
              <a:t>Un-trusted code </a:t>
            </a:r>
            <a:r>
              <a:rPr lang="en-US" sz="2000" dirty="0" smtClean="0"/>
              <a:t>may call a </a:t>
            </a:r>
            <a:r>
              <a:rPr lang="en-US" sz="2000" b="1" dirty="0" smtClean="0">
                <a:solidFill>
                  <a:schemeClr val="accent4">
                    <a:lumMod val="75000"/>
                  </a:schemeClr>
                </a:solidFill>
              </a:rPr>
              <a:t>trusted library</a:t>
            </a:r>
          </a:p>
          <a:p>
            <a:endParaRPr lang="en-US" sz="2000" dirty="0" smtClean="0"/>
          </a:p>
          <a:p>
            <a:r>
              <a:rPr lang="en-US" sz="2000" b="1" dirty="0" smtClean="0">
                <a:solidFill>
                  <a:schemeClr val="accent4">
                    <a:lumMod val="75000"/>
                  </a:schemeClr>
                </a:solidFill>
              </a:rPr>
              <a:t>Trusted code </a:t>
            </a:r>
            <a:r>
              <a:rPr lang="en-US" sz="2000" dirty="0" smtClean="0"/>
              <a:t>expresses security policy with assumes and asserts</a:t>
            </a:r>
          </a:p>
          <a:p>
            <a:endParaRPr lang="en-US" sz="2000" dirty="0" smtClean="0"/>
          </a:p>
          <a:p>
            <a:endParaRPr lang="en-US" sz="2000" dirty="0" smtClean="0"/>
          </a:p>
          <a:p>
            <a:endParaRPr lang="en-US" sz="2000" dirty="0" smtClean="0"/>
          </a:p>
          <a:p>
            <a:r>
              <a:rPr lang="en-US" sz="2000" dirty="0" smtClean="0"/>
              <a:t>Each policy violation causes an assertion failure</a:t>
            </a:r>
          </a:p>
          <a:p>
            <a:endParaRPr lang="en-US" sz="2000" dirty="0" smtClean="0"/>
          </a:p>
          <a:p>
            <a:r>
              <a:rPr lang="en-US" sz="2000" dirty="0" smtClean="0"/>
              <a:t>F</a:t>
            </a:r>
            <a:r>
              <a:rPr lang="en-US" sz="2000" baseline="-25000" dirty="0" smtClean="0"/>
              <a:t>7 </a:t>
            </a:r>
            <a:r>
              <a:rPr lang="en-US" sz="2000" dirty="0" smtClean="0"/>
              <a:t>statically prevents any assertion failures by typing</a:t>
            </a:r>
          </a:p>
          <a:p>
            <a:endParaRPr lang="en-US" dirty="0"/>
          </a:p>
        </p:txBody>
      </p:sp>
      <p:sp>
        <p:nvSpPr>
          <p:cNvPr id="6" name="Rounded Rectangle 5"/>
          <p:cNvSpPr/>
          <p:nvPr/>
        </p:nvSpPr>
        <p:spPr bwMode="auto">
          <a:xfrm>
            <a:off x="3941380" y="1510130"/>
            <a:ext cx="4992758" cy="3391653"/>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t</a:t>
            </a:r>
            <a:r>
              <a:rPr kumimoji="0" lang="en-US" b="1" i="0" u="none" strike="noStrike" cap="none" normalizeH="0" baseline="0" dirty="0" smtClean="0">
                <a:solidFill>
                  <a:srgbClr val="0070C0"/>
                </a:solidFill>
                <a:latin typeface="Segoe" pitchFamily="34" charset="0"/>
              </a:rPr>
              <a:t>ype</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facts = </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r>
              <a:rPr kumimoji="0" lang="en-US" b="0" i="0" u="none" strike="noStrike" cap="none" normalizeH="0" baseline="0" dirty="0" smtClean="0">
                <a:solidFill>
                  <a:schemeClr val="tx1"/>
                </a:solidFill>
                <a:latin typeface="Segoe" pitchFamily="34" charset="0"/>
              </a:rPr>
              <a:t> </a:t>
            </a:r>
            <a:br>
              <a:rPr kumimoji="0" lang="en-US" b="0" i="0" u="none" strike="noStrike" cap="none" normalizeH="0" baseline="0" dirty="0" smtClean="0">
                <a:solidFill>
                  <a:schemeClr val="tx1"/>
                </a:solidFill>
                <a:latin typeface="Segoe" pitchFamily="34" charset="0"/>
              </a:rPr>
            </a:b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 </a:t>
            </a:r>
            <a:r>
              <a:rPr kumimoji="0" lang="en-US" b="0" i="0" u="none" strike="noStrike" cap="none" normalizeH="0" baseline="0" dirty="0" err="1" smtClean="0">
                <a:solidFill>
                  <a:schemeClr val="bg1"/>
                </a:solidFill>
                <a:latin typeface="Segoe" pitchFamily="34" charset="0"/>
              </a:rPr>
              <a:t>CanWrite</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rgbClr val="0070C0"/>
                </a:solidFill>
                <a:latin typeface="Segoe" pitchFamily="34" charset="0"/>
              </a:rPr>
              <a:t>let</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read file = </a:t>
            </a:r>
            <a:r>
              <a:rPr kumimoji="0" lang="en-US" b="1" i="0" u="none" strike="noStrike" cap="none" normalizeH="0" baseline="0" dirty="0" smtClean="0">
                <a:solidFill>
                  <a:srgbClr val="0070C0"/>
                </a:solidFill>
                <a:latin typeface="Segoe" pitchFamily="34" charset="0"/>
              </a:rPr>
              <a:t>assert</a:t>
            </a:r>
            <a:r>
              <a:rPr kumimoji="0" lang="en-US" b="0" i="0" u="none" strike="noStrike" cap="none" normalizeH="0" baseline="0" dirty="0" smtClean="0">
                <a:solidFill>
                  <a:schemeClr val="bg1"/>
                </a:solidFill>
                <a:latin typeface="Segoe" pitchFamily="34" charset="0"/>
              </a:rPr>
              <a:t>(</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(file)); …</a:t>
            </a: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smtClean="0">
                <a:solidFill>
                  <a:schemeClr val="bg1"/>
                </a:solidFill>
                <a:latin typeface="Segoe" pitchFamily="34" charset="0"/>
              </a:rPr>
              <a:t>delete file =</a:t>
            </a:r>
            <a:r>
              <a:rPr lang="en-US" b="1" dirty="0" smtClean="0">
                <a:solidFill>
                  <a:schemeClr val="bg1"/>
                </a:solidFill>
                <a:latin typeface="Segoe" pitchFamily="34" charset="0"/>
              </a:rPr>
              <a:t> </a:t>
            </a:r>
            <a:r>
              <a:rPr lang="en-US" b="1" dirty="0" smtClean="0">
                <a:solidFill>
                  <a:srgbClr val="0070C0"/>
                </a:solidFill>
                <a:latin typeface="Segoe" pitchFamily="34" charset="0"/>
              </a:rPr>
              <a:t>assert</a:t>
            </a:r>
            <a:r>
              <a:rPr lang="en-US" dirty="0" smtClean="0">
                <a:solidFill>
                  <a:schemeClr val="bg1"/>
                </a:solidFill>
                <a:latin typeface="Segoe" pitchFamily="34" charset="0"/>
              </a:rPr>
              <a:t>(</a:t>
            </a:r>
            <a:r>
              <a:rPr lang="en-US" dirty="0" err="1" smtClean="0">
                <a:solidFill>
                  <a:schemeClr val="bg1"/>
                </a:solidFill>
                <a:latin typeface="Segoe" pitchFamily="34" charset="0"/>
              </a:rPr>
              <a:t>CanWrite</a:t>
            </a:r>
            <a:r>
              <a:rPr lang="en-US" dirty="0" smtClean="0">
                <a:solidFill>
                  <a:schemeClr val="bg1"/>
                </a:solidFill>
                <a:latin typeface="Segoe" pitchFamily="34" charset="0"/>
              </a:rPr>
              <a:t>(file); …</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err="1" smtClean="0">
                <a:solidFill>
                  <a:schemeClr val="bg1"/>
                </a:solidFill>
                <a:latin typeface="Segoe" pitchFamily="34" charset="0"/>
              </a:rPr>
              <a:t>pwd</a:t>
            </a:r>
            <a:r>
              <a:rPr lang="en-US" dirty="0" smtClean="0">
                <a:solidFill>
                  <a:schemeClr val="bg1"/>
                </a:solidFill>
                <a:latin typeface="Segoe" pitchFamily="34" charset="0"/>
              </a:rPr>
              <a:t> = “C:/etc/passwd”</a:t>
            </a:r>
            <a:r>
              <a:rPr lang="en-US" dirty="0" smtClean="0">
                <a:solidFill>
                  <a:schemeClr val="tx1"/>
                </a:solidFill>
                <a:latin typeface="Segoe"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let</a:t>
            </a:r>
            <a:r>
              <a:rPr lang="en-US" dirty="0" smtClean="0">
                <a:solidFill>
                  <a:schemeClr val="tx1"/>
                </a:solidFill>
                <a:latin typeface="Segoe" pitchFamily="34" charset="0"/>
              </a:rPr>
              <a:t> </a:t>
            </a:r>
            <a:r>
              <a:rPr lang="en-US" dirty="0" err="1" smtClean="0">
                <a:solidFill>
                  <a:schemeClr val="bg1"/>
                </a:solidFill>
                <a:latin typeface="Segoe" pitchFamily="34" charset="0"/>
              </a:rPr>
              <a:t>tmp</a:t>
            </a:r>
            <a:r>
              <a:rPr lang="en-US" dirty="0" smtClean="0">
                <a:solidFill>
                  <a:schemeClr val="bg1"/>
                </a:solidFill>
                <a:latin typeface="Segoe" pitchFamily="34" charset="0"/>
              </a:rPr>
              <a:t> = “C:/temp/temp”</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err="1" smtClean="0">
                <a:solidFill>
                  <a:schemeClr val="bg1"/>
                </a:solidFill>
                <a:latin typeface="Segoe" pitchFamily="34" charset="0"/>
              </a:rPr>
              <a:t>CanWrite</a:t>
            </a:r>
            <a:r>
              <a:rPr lang="en-US" dirty="0" smtClean="0">
                <a:solidFill>
                  <a:schemeClr val="bg1"/>
                </a:solidFill>
                <a:latin typeface="Segoe" pitchFamily="34" charset="0"/>
              </a:rPr>
              <a:t>(</a:t>
            </a:r>
            <a:r>
              <a:rPr lang="en-US" dirty="0" err="1" smtClean="0">
                <a:solidFill>
                  <a:schemeClr val="bg1"/>
                </a:solidFill>
                <a:latin typeface="Segoe" pitchFamily="34" charset="0"/>
              </a:rPr>
              <a:t>tmp</a:t>
            </a:r>
            <a:r>
              <a:rPr lang="en-US" dirty="0" smtClean="0">
                <a:solidFill>
                  <a:schemeClr val="bg1"/>
                </a:solidFill>
                <a:latin typeface="Segoe" pitchFamily="34" charset="0"/>
              </a:rPr>
              <a:t>)</a:t>
            </a:r>
          </a:p>
          <a:p>
            <a:pPr defTabSz="1096963" fontAlgn="base">
              <a:spcBef>
                <a:spcPct val="0"/>
              </a:spcBef>
              <a:spcAft>
                <a:spcPct val="0"/>
              </a:spcAf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smtClean="0">
                <a:solidFill>
                  <a:schemeClr val="bg1"/>
                </a:solidFill>
                <a:latin typeface="Segoe" pitchFamily="34" charset="0"/>
                <a:sym typeface="Symbol"/>
              </a:rPr>
              <a:t>x . </a:t>
            </a:r>
            <a:r>
              <a:rPr lang="en-US" dirty="0" err="1" smtClean="0">
                <a:solidFill>
                  <a:schemeClr val="bg1"/>
                </a:solidFill>
                <a:latin typeface="Segoe" pitchFamily="34" charset="0"/>
                <a:sym typeface="Symbol"/>
              </a:rPr>
              <a:t>CanWrite</a:t>
            </a:r>
            <a:r>
              <a:rPr lang="en-US" dirty="0" smtClean="0">
                <a:solidFill>
                  <a:schemeClr val="bg1"/>
                </a:solidFill>
                <a:latin typeface="Segoe" pitchFamily="34" charset="0"/>
                <a:sym typeface="Symbol"/>
              </a:rPr>
              <a:t>(x) </a:t>
            </a:r>
            <a:r>
              <a:rPr lang="en-US" dirty="0" err="1" smtClean="0">
                <a:solidFill>
                  <a:schemeClr val="bg1"/>
                </a:solidFill>
                <a:latin typeface="Segoe" pitchFamily="34" charset="0"/>
                <a:sym typeface="Symbol"/>
              </a:rPr>
              <a:t>CanRead</a:t>
            </a:r>
            <a:r>
              <a:rPr lang="en-US" dirty="0" smtClean="0">
                <a:solidFill>
                  <a:schemeClr val="bg1"/>
                </a:solidFill>
                <a:latin typeface="Segoe" pitchFamily="34" charset="0"/>
                <a:sym typeface="Symbol"/>
              </a:rPr>
              <a:t>(x)</a:t>
            </a:r>
            <a:endParaRPr lang="en-US"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4017364" y="5006714"/>
            <a:ext cx="4916774" cy="144655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chemeClr val="bg1"/>
                </a:solidFill>
                <a:latin typeface="Segoe" pitchFamily="34" charset="0"/>
              </a:rPr>
              <a:t>l</a:t>
            </a:r>
            <a:r>
              <a:rPr kumimoji="0" lang="en-US" sz="2000" b="1" i="0" u="none" strike="noStrike" cap="none" normalizeH="0" baseline="0" dirty="0" smtClean="0">
                <a:solidFill>
                  <a:schemeClr val="bg1"/>
                </a:solidFill>
                <a:latin typeface="Segoe" pitchFamily="34" charset="0"/>
              </a:rPr>
              <a:t>et</a:t>
            </a:r>
            <a:r>
              <a:rPr kumimoji="0" lang="en-US" sz="2000" b="0" i="0" u="none" strike="noStrike" cap="none" normalizeH="0" baseline="0" dirty="0" smtClean="0">
                <a:solidFill>
                  <a:schemeClr val="bg1"/>
                </a:solidFill>
                <a:latin typeface="Segoe" pitchFamily="34" charset="0"/>
              </a:rPr>
              <a:t> </a:t>
            </a:r>
            <a:r>
              <a:rPr kumimoji="0" lang="en-US" sz="2000" b="0" i="0" u="none" strike="noStrike" cap="none" normalizeH="0" baseline="0" dirty="0" err="1" smtClean="0">
                <a:solidFill>
                  <a:schemeClr val="bg1"/>
                </a:solidFill>
                <a:latin typeface="Segoe" pitchFamily="34" charset="0"/>
              </a:rPr>
              <a:t>untrusted</a:t>
            </a:r>
            <a:r>
              <a:rPr lang="en-US" sz="2000" dirty="0" smtClean="0">
                <a:solidFill>
                  <a:schemeClr val="bg1"/>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rgbClr val="002060"/>
                </a:solidFill>
                <a:latin typeface="Segoe" pitchFamily="34" charset="0"/>
              </a:rPr>
              <a:t>  </a:t>
            </a:r>
            <a:r>
              <a:rPr lang="en-US" sz="2000" b="1" dirty="0" smtClean="0">
                <a:solidFill>
                  <a:srgbClr val="002060"/>
                </a:solidFill>
                <a:latin typeface="Segoe" pitchFamily="34" charset="0"/>
              </a:rPr>
              <a:t>let</a:t>
            </a:r>
            <a:r>
              <a:rPr lang="en-US" sz="2000" dirty="0" smtClean="0">
                <a:solidFill>
                  <a:srgbClr val="002060"/>
                </a:solidFill>
                <a:latin typeface="Segoe" pitchFamily="34" charset="0"/>
              </a:rPr>
              <a:t> v1 = read </a:t>
            </a:r>
            <a:r>
              <a:rPr lang="en-US" sz="2000" dirty="0" err="1" smtClean="0">
                <a:solidFill>
                  <a:srgbClr val="002060"/>
                </a:solidFill>
                <a:latin typeface="Segoe" pitchFamily="34" charset="0"/>
              </a:rPr>
              <a:t>tmp</a:t>
            </a:r>
            <a:r>
              <a:rPr lang="en-US" sz="2000" dirty="0" smtClean="0">
                <a:solidFill>
                  <a:srgbClr val="002060"/>
                </a:solidFill>
                <a:latin typeface="Segoe" pitchFamily="34" charset="0"/>
              </a:rPr>
              <a:t> </a:t>
            </a:r>
            <a:r>
              <a:rPr lang="en-US" sz="2000" b="1" dirty="0" smtClean="0">
                <a:solidFill>
                  <a:srgbClr val="002060"/>
                </a:solidFill>
                <a:latin typeface="Segoe" pitchFamily="34" charset="0"/>
              </a:rPr>
              <a:t>in // ok</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Segoe" pitchFamily="34" charset="0"/>
              </a:rPr>
              <a:t>  </a:t>
            </a:r>
            <a:r>
              <a:rPr lang="en-US" sz="2000" b="1" dirty="0" smtClean="0">
                <a:solidFill>
                  <a:srgbClr val="C00000"/>
                </a:solidFill>
                <a:latin typeface="Segoe" pitchFamily="34" charset="0"/>
              </a:rPr>
              <a:t>l</a:t>
            </a:r>
            <a:r>
              <a:rPr kumimoji="0" lang="en-US" sz="2000" b="1" i="0" u="none" strike="noStrike" cap="none" normalizeH="0" baseline="0" dirty="0" smtClean="0">
                <a:solidFill>
                  <a:srgbClr val="C00000"/>
                </a:solidFill>
                <a:latin typeface="Segoe" pitchFamily="34" charset="0"/>
              </a:rPr>
              <a:t>et</a:t>
            </a:r>
            <a:r>
              <a:rPr kumimoji="0" lang="en-US" sz="2000" i="0" u="none" strike="noStrike" cap="none" normalizeH="0" baseline="0" dirty="0" smtClean="0">
                <a:solidFill>
                  <a:srgbClr val="C00000"/>
                </a:solidFill>
                <a:latin typeface="Segoe" pitchFamily="34" charset="0"/>
              </a:rPr>
              <a:t> v2 = read </a:t>
            </a:r>
            <a:r>
              <a:rPr kumimoji="0" lang="en-US" sz="2000" i="0" u="none" strike="noStrike" cap="none" normalizeH="0" baseline="0" dirty="0" err="1" smtClean="0">
                <a:solidFill>
                  <a:srgbClr val="C00000"/>
                </a:solidFill>
                <a:latin typeface="Segoe" pitchFamily="34" charset="0"/>
              </a:rPr>
              <a:t>pwd</a:t>
            </a:r>
            <a:r>
              <a:rPr kumimoji="0" lang="en-US" sz="2000" i="0" u="none" strike="noStrike" cap="none" normalizeH="0" baseline="0" dirty="0" smtClean="0">
                <a:solidFill>
                  <a:srgbClr val="C00000"/>
                </a:solidFill>
                <a:latin typeface="Segoe" pitchFamily="34" charset="0"/>
              </a:rPr>
              <a:t> </a:t>
            </a:r>
            <a:r>
              <a:rPr kumimoji="0" lang="en-US" sz="2000" b="1" i="0" u="none" strike="noStrike" cap="none" normalizeH="0" baseline="0" dirty="0" smtClean="0">
                <a:solidFill>
                  <a:srgbClr val="C00000"/>
                </a:solidFill>
                <a:latin typeface="Segoe" pitchFamily="34" charset="0"/>
              </a:rPr>
              <a:t>in //</a:t>
            </a:r>
            <a:r>
              <a:rPr kumimoji="0" lang="en-US" sz="2000" b="1" i="0" u="none" strike="noStrike" cap="none" normalizeH="0" baseline="0" dirty="0" err="1" smtClean="0">
                <a:solidFill>
                  <a:srgbClr val="C00000"/>
                </a:solidFill>
                <a:latin typeface="Segoe" pitchFamily="34" charset="0"/>
              </a:rPr>
              <a:t>CanRead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baseline="0" dirty="0" err="1" smtClean="0">
                <a:solidFill>
                  <a:srgbClr val="C00000"/>
                </a:solidFill>
                <a:latin typeface="Segoe" pitchFamily="34" charset="0"/>
              </a:rPr>
              <a:t>pwc</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dirty="0" smtClean="0">
                <a:solidFill>
                  <a:srgbClr val="C00000"/>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rgbClr val="C00000"/>
                </a:solidFill>
                <a:latin typeface="Segoe" pitchFamily="34" charset="0"/>
              </a:rPr>
              <a:t>		    // assertion fails</a:t>
            </a:r>
            <a:endParaRPr kumimoji="0" lang="en-US" sz="2000" b="1" i="0" u="none" strike="noStrike" cap="none" normalizeH="0" baseline="0" dirty="0" smtClean="0">
              <a:solidFill>
                <a:srgbClr val="C00000"/>
              </a:solidFill>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Access control with refinement types</a:t>
            </a:r>
            <a:endParaRPr lang="en-US" sz="4800" dirty="0"/>
          </a:p>
        </p:txBody>
      </p:sp>
      <p:sp>
        <p:nvSpPr>
          <p:cNvPr id="4" name="Content Placeholder 3"/>
          <p:cNvSpPr>
            <a:spLocks noGrp="1"/>
          </p:cNvSpPr>
          <p:nvPr>
            <p:ph idx="1"/>
          </p:nvPr>
        </p:nvSpPr>
        <p:spPr>
          <a:xfrm>
            <a:off x="410981" y="3552670"/>
            <a:ext cx="8382000" cy="3087974"/>
          </a:xfrm>
        </p:spPr>
        <p:txBody>
          <a:bodyPr/>
          <a:lstStyle/>
          <a:p>
            <a:endParaRPr lang="en-US" dirty="0" smtClean="0"/>
          </a:p>
          <a:p>
            <a:r>
              <a:rPr lang="en-US" sz="2400" dirty="0" smtClean="0"/>
              <a:t>Pre-conditions express access control requirements</a:t>
            </a:r>
          </a:p>
          <a:p>
            <a:endParaRPr lang="en-US" sz="2400" dirty="0" smtClean="0"/>
          </a:p>
          <a:p>
            <a:r>
              <a:rPr lang="en-US" sz="2400" dirty="0" smtClean="0"/>
              <a:t>Post-conditions express results of validation</a:t>
            </a:r>
          </a:p>
          <a:p>
            <a:endParaRPr lang="en-US" sz="2400" dirty="0" smtClean="0"/>
          </a:p>
          <a:p>
            <a:r>
              <a:rPr lang="en-US" sz="2400" dirty="0" smtClean="0"/>
              <a:t>F</a:t>
            </a:r>
            <a:r>
              <a:rPr lang="en-US" sz="2400" baseline="-25000" dirty="0" smtClean="0"/>
              <a:t>7</a:t>
            </a:r>
            <a:r>
              <a:rPr lang="en-US" sz="2400" dirty="0" smtClean="0"/>
              <a:t> type checks partially trusted code to guarantee that all preconditions (and hence all asserts) hold at runtime</a:t>
            </a:r>
          </a:p>
          <a:p>
            <a:endParaRPr lang="en-US" dirty="0"/>
          </a:p>
        </p:txBody>
      </p:sp>
      <p:sp>
        <p:nvSpPr>
          <p:cNvPr id="5" name="Rounded Rectangle 4"/>
          <p:cNvSpPr/>
          <p:nvPr/>
        </p:nvSpPr>
        <p:spPr bwMode="auto">
          <a:xfrm>
            <a:off x="554635" y="1514008"/>
            <a:ext cx="8289561" cy="175384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solidFill>
                  <a:srgbClr val="0070C0"/>
                </a:solidFill>
                <a:latin typeface="Segoe" pitchFamily="34" charset="0"/>
              </a:rPr>
              <a:t>val</a:t>
            </a:r>
            <a:r>
              <a:rPr kumimoji="0" lang="en-US" sz="2800" b="1" i="0" u="none" strike="noStrike" cap="none" normalizeH="0" baseline="0" dirty="0" smtClean="0">
                <a:solidFill>
                  <a:schemeClr val="bg1"/>
                </a:solidFill>
                <a:latin typeface="Segoe" pitchFamily="34" charset="0"/>
              </a:rPr>
              <a:t> </a:t>
            </a:r>
            <a:r>
              <a:rPr kumimoji="0" lang="en-US" sz="2800" b="0" i="0" u="none" strike="noStrike" cap="none" normalizeH="0" baseline="0" dirty="0" smtClean="0">
                <a:solidFill>
                  <a:schemeClr val="bg1"/>
                </a:solidFill>
                <a:latin typeface="Segoe" pitchFamily="34" charset="0"/>
              </a:rPr>
              <a:t>read: 	file:</a:t>
            </a:r>
            <a:r>
              <a:rPr kumimoji="0" lang="en-US" sz="2800" i="0" u="none" strike="noStrike" cap="none" normalizeH="0" baseline="0" dirty="0" smtClean="0">
                <a:solidFill>
                  <a:schemeClr val="bg1"/>
                </a:solidFill>
                <a:latin typeface="Segoe" pitchFamily="34" charset="0"/>
              </a:rPr>
              <a:t>string{</a:t>
            </a:r>
            <a:r>
              <a:rPr kumimoji="0" lang="en-US" sz="2800" b="0" i="0" u="none" strike="noStrike" cap="none" normalizeH="0" baseline="0" dirty="0" err="1" smtClean="0">
                <a:solidFill>
                  <a:schemeClr val="bg1"/>
                </a:solidFill>
                <a:latin typeface="Segoe" pitchFamily="34" charset="0"/>
              </a:rPr>
              <a:t>CanRead</a:t>
            </a:r>
            <a:r>
              <a:rPr kumimoji="0" lang="en-US" sz="2800" b="0" i="0" u="none" strike="noStrike" cap="none" normalizeH="0" baseline="0" dirty="0" smtClean="0">
                <a:solidFill>
                  <a:schemeClr val="bg1"/>
                </a:solidFill>
                <a:latin typeface="Segoe" pitchFamily="34" charset="0"/>
              </a:rPr>
              <a:t>(file)}</a:t>
            </a:r>
            <a:r>
              <a:rPr kumimoji="0" lang="en-US" sz="2800" b="0" i="0" u="none" strike="noStrike" cap="none" normalizeH="0" dirty="0" smtClean="0">
                <a:solidFill>
                  <a:schemeClr val="bg1"/>
                </a:solidFill>
                <a:latin typeface="Segoe" pitchFamily="34" charset="0"/>
              </a:rPr>
              <a:t> </a:t>
            </a:r>
            <a:r>
              <a:rPr kumimoji="0" lang="en-US" sz="2800" b="0" i="0" u="none" strike="noStrike" cap="none" normalizeH="0" dirty="0" smtClean="0">
                <a:solidFill>
                  <a:schemeClr val="bg1"/>
                </a:solidFill>
                <a:latin typeface="Segoe" pitchFamily="34" charset="0"/>
                <a:sym typeface="Symbol"/>
              </a:rPr>
              <a:t> string</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rPr>
              <a:t>delete: 	file:string{</a:t>
            </a:r>
            <a:r>
              <a:rPr lang="en-US" sz="2800" dirty="0" err="1" smtClean="0">
                <a:solidFill>
                  <a:schemeClr val="bg1"/>
                </a:solidFill>
                <a:latin typeface="Segoe" pitchFamily="34" charset="0"/>
              </a:rPr>
              <a:t>CanDelete</a:t>
            </a:r>
            <a:r>
              <a:rPr lang="en-US" sz="2800" dirty="0" smtClean="0">
                <a:solidFill>
                  <a:schemeClr val="bg1"/>
                </a:solidFill>
                <a:latin typeface="Segoe" pitchFamily="34" charset="0"/>
              </a:rPr>
              <a:t>(file)} </a:t>
            </a:r>
            <a:r>
              <a:rPr lang="en-US" sz="2800" dirty="0" smtClean="0">
                <a:solidFill>
                  <a:schemeClr val="bg1"/>
                </a:solidFill>
                <a:latin typeface="Segoe" pitchFamily="34" charset="0"/>
                <a:sym typeface="Symbol"/>
              </a:rPr>
              <a:t> unit</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sym typeface="Symbol"/>
              </a:rPr>
              <a:t>p</a:t>
            </a:r>
            <a:r>
              <a:rPr kumimoji="0" lang="en-US" sz="2800" b="0" i="0" u="none" strike="noStrike" cap="none" normalizeH="0" dirty="0" smtClean="0">
                <a:solidFill>
                  <a:schemeClr val="bg1"/>
                </a:solidFill>
                <a:latin typeface="Segoe" pitchFamily="34" charset="0"/>
                <a:sym typeface="Symbol"/>
              </a:rPr>
              <a:t>ublish: 	file:</a:t>
            </a:r>
            <a:r>
              <a:rPr kumimoji="0" lang="en-US" sz="2800" i="0" u="none" strike="noStrike" cap="none" normalizeH="0" dirty="0" smtClean="0">
                <a:solidFill>
                  <a:schemeClr val="bg1"/>
                </a:solidFill>
                <a:latin typeface="Segoe" pitchFamily="34" charset="0"/>
                <a:sym typeface="Symbol"/>
              </a:rPr>
              <a:t>string</a:t>
            </a:r>
            <a:r>
              <a:rPr kumimoji="0" lang="en-US" sz="2800" b="0" i="0" u="none" strike="noStrike" cap="none" normalizeH="0" dirty="0" smtClean="0">
                <a:solidFill>
                  <a:schemeClr val="bg1"/>
                </a:solidFill>
                <a:latin typeface="Segoe" pitchFamily="34" charset="0"/>
                <a:sym typeface="Symbol"/>
              </a:rPr>
              <a:t> </a:t>
            </a:r>
            <a:r>
              <a:rPr lang="en-US" sz="2800" dirty="0" smtClean="0">
                <a:solidFill>
                  <a:schemeClr val="bg1"/>
                </a:solidFill>
                <a:latin typeface="Segoe" pitchFamily="34" charset="0"/>
                <a:sym typeface="Symbol"/>
              </a:rPr>
              <a:t> unit{Public(file)}</a:t>
            </a:r>
            <a:endParaRPr kumimoji="0" lang="en-US" sz="2800" b="0" i="0" u="none" strike="noStrike" cap="none" normalizeH="0" dirty="0" smtClean="0">
              <a:solidFill>
                <a:schemeClr val="bg1"/>
              </a:solidFill>
              <a:latin typeface="Segoe"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115891" cy="1218795"/>
          </a:xfrm>
        </p:spPr>
        <p:txBody>
          <a:bodyPr/>
          <a:lstStyle/>
          <a:p>
            <a:r>
              <a:rPr sz="4400" b="1" smtClean="0"/>
              <a:t>DSL models with FORMULA</a:t>
            </a:r>
            <a:endParaRPr lang="en-US" sz="4400" b="1" dirty="0"/>
          </a:p>
        </p:txBody>
      </p:sp>
      <p:pic>
        <p:nvPicPr>
          <p:cNvPr id="4" name="Picture 3" descr="ethanjackson.png"/>
          <p:cNvPicPr>
            <a:picLocks noChangeAspect="1"/>
          </p:cNvPicPr>
          <p:nvPr/>
        </p:nvPicPr>
        <p:blipFill>
          <a:blip r:embed="rId2"/>
          <a:stretch>
            <a:fillRect/>
          </a:stretch>
        </p:blipFill>
        <p:spPr>
          <a:xfrm>
            <a:off x="7342311" y="4320790"/>
            <a:ext cx="961491" cy="1041615"/>
          </a:xfrm>
          <a:prstGeom prst="rect">
            <a:avLst/>
          </a:prstGeom>
        </p:spPr>
      </p:pic>
      <p:sp>
        <p:nvSpPr>
          <p:cNvPr id="5" name="TextBox 4"/>
          <p:cNvSpPr txBox="1"/>
          <p:nvPr/>
        </p:nvSpPr>
        <p:spPr>
          <a:xfrm>
            <a:off x="7033846" y="5335675"/>
            <a:ext cx="1592103" cy="369332"/>
          </a:xfrm>
          <a:prstGeom prst="rect">
            <a:avLst/>
          </a:prstGeom>
          <a:noFill/>
        </p:spPr>
        <p:txBody>
          <a:bodyPr wrap="none" rtlCol="0">
            <a:spAutoFit/>
          </a:bodyPr>
          <a:lstStyle/>
          <a:p>
            <a:r>
              <a:rPr lang="en-US" dirty="0" smtClean="0">
                <a:solidFill>
                  <a:schemeClr val="bg1"/>
                </a:solidFill>
              </a:rPr>
              <a:t>Ethan Jackson</a:t>
            </a:r>
          </a:p>
        </p:txBody>
      </p:sp>
    </p:spTree>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56493" y="1348154"/>
            <a:ext cx="8217876" cy="3701842"/>
          </a:xfrm>
        </p:spPr>
        <p:txBody>
          <a:bodyPr/>
          <a:lstStyle/>
          <a:p>
            <a:r>
              <a:rPr smtClean="0"/>
              <a:t>Z3 -An Efficient </a:t>
            </a:r>
          </a:p>
          <a:p>
            <a:r>
              <a:rPr smtClean="0"/>
              <a:t>SMT Solver</a:t>
            </a:r>
            <a:endParaRPr lang="en-US"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Z3 &amp; Test case generation</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81000" y="1425200"/>
            <a:ext cx="8382000" cy="4819781"/>
          </a:xfrm>
        </p:spPr>
        <p:txBody>
          <a:bodyPr/>
          <a:lstStyle/>
          <a:p>
            <a:pPr>
              <a:lnSpc>
                <a:spcPct val="90000"/>
              </a:lnSpc>
            </a:pPr>
            <a:r>
              <a:rPr lang="en-US" sz="3200" dirty="0" smtClean="0"/>
              <a:t>Formulas may be a big conjunction</a:t>
            </a:r>
          </a:p>
          <a:p>
            <a:pPr lvl="1"/>
            <a:r>
              <a:rPr lang="en-US" sz="2800" dirty="0" smtClean="0"/>
              <a:t>Pre-processing step</a:t>
            </a:r>
          </a:p>
          <a:p>
            <a:pPr lvl="1"/>
            <a:r>
              <a:rPr lang="en-US" sz="2800" dirty="0" smtClean="0"/>
              <a:t>Eliminate variables and simplify input format</a:t>
            </a:r>
          </a:p>
          <a:p>
            <a:r>
              <a:rPr lang="en-US" sz="3200" dirty="0" smtClean="0"/>
              <a:t>Incremental: solve several similar formulas</a:t>
            </a:r>
          </a:p>
          <a:p>
            <a:pPr lvl="1"/>
            <a:r>
              <a:rPr lang="en-US" sz="2800" dirty="0" smtClean="0"/>
              <a:t>New constraints are asserted.</a:t>
            </a:r>
          </a:p>
          <a:p>
            <a:pPr lvl="1"/>
            <a:r>
              <a:rPr lang="en-US" sz="2800" b="1" dirty="0" smtClean="0"/>
              <a:t>push </a:t>
            </a:r>
            <a:r>
              <a:rPr lang="en-US" sz="2800" dirty="0" smtClean="0"/>
              <a:t>and </a:t>
            </a:r>
            <a:r>
              <a:rPr lang="en-US" sz="2800" b="1" dirty="0" smtClean="0"/>
              <a:t>pop</a:t>
            </a:r>
            <a:r>
              <a:rPr lang="en-US" sz="2800" dirty="0" smtClean="0"/>
              <a:t>: (user) backtracking</a:t>
            </a:r>
          </a:p>
          <a:p>
            <a:pPr lvl="1"/>
            <a:r>
              <a:rPr lang="en-US" sz="2800" dirty="0" smtClean="0"/>
              <a:t>Lemma reuse</a:t>
            </a:r>
          </a:p>
          <a:p>
            <a:r>
              <a:rPr lang="en-US" sz="3200" dirty="0" smtClean="0"/>
              <a:t>“Small Models”</a:t>
            </a:r>
          </a:p>
          <a:p>
            <a:pPr lvl="1"/>
            <a:r>
              <a:rPr lang="en-US" sz="2800" dirty="0" smtClean="0"/>
              <a:t>Given a formula </a:t>
            </a:r>
            <a:r>
              <a:rPr lang="en-US" sz="2800" i="1" dirty="0" smtClean="0"/>
              <a:t>F</a:t>
            </a:r>
            <a:r>
              <a:rPr lang="en-US" sz="2800" dirty="0" smtClean="0"/>
              <a:t>, find a model </a:t>
            </a:r>
            <a:r>
              <a:rPr lang="en-US" sz="2800" i="1" dirty="0" smtClean="0"/>
              <a:t>M</a:t>
            </a:r>
            <a:r>
              <a:rPr lang="en-US" sz="2800" dirty="0" smtClean="0"/>
              <a:t>, that minimizes the value of the variables </a:t>
            </a:r>
            <a:r>
              <a:rPr lang="en-US" sz="2800" i="1" dirty="0" smtClean="0"/>
              <a:t>x</a:t>
            </a:r>
            <a:r>
              <a:rPr lang="en-US" sz="2800" i="1" baseline="-25000" dirty="0" smtClean="0"/>
              <a:t>0 </a:t>
            </a:r>
            <a:r>
              <a:rPr lang="en-US" sz="2800" i="1" dirty="0" smtClean="0"/>
              <a:t>… </a:t>
            </a:r>
            <a:r>
              <a:rPr lang="en-US" sz="2800" i="1" dirty="0" err="1" smtClean="0"/>
              <a:t>x</a:t>
            </a:r>
            <a:r>
              <a:rPr lang="en-US" sz="2800" i="1" baseline="-25000" dirty="0" err="1" smtClean="0"/>
              <a:t>n</a:t>
            </a:r>
            <a:endParaRPr lang="en-US" sz="2800" dirty="0" smtClean="0"/>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Main features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35845" y="1600200"/>
            <a:ext cx="8382000" cy="3705630"/>
          </a:xfrm>
        </p:spPr>
        <p:txBody>
          <a:bodyPr/>
          <a:lstStyle/>
          <a:p>
            <a:pPr>
              <a:lnSpc>
                <a:spcPct val="90000"/>
              </a:lnSpc>
            </a:pPr>
            <a:r>
              <a:rPr lang="en-US" dirty="0" smtClean="0"/>
              <a:t>Linear real and integer arithmetic.</a:t>
            </a:r>
          </a:p>
          <a:p>
            <a:pPr>
              <a:lnSpc>
                <a:spcPct val="90000"/>
              </a:lnSpc>
            </a:pPr>
            <a:r>
              <a:rPr lang="en-US" dirty="0" smtClean="0"/>
              <a:t>Fixed-size bit-vectors</a:t>
            </a:r>
          </a:p>
          <a:p>
            <a:pPr>
              <a:lnSpc>
                <a:spcPct val="90000"/>
              </a:lnSpc>
            </a:pPr>
            <a:r>
              <a:rPr lang="en-US" dirty="0" err="1" smtClean="0"/>
              <a:t>Uninterpreted</a:t>
            </a:r>
            <a:r>
              <a:rPr lang="en-US" dirty="0" smtClean="0"/>
              <a:t> functions</a:t>
            </a:r>
          </a:p>
          <a:p>
            <a:pPr>
              <a:lnSpc>
                <a:spcPct val="90000"/>
              </a:lnSpc>
            </a:pPr>
            <a:r>
              <a:rPr lang="en-US" dirty="0" smtClean="0"/>
              <a:t>Extensional arrays</a:t>
            </a:r>
          </a:p>
          <a:p>
            <a:pPr>
              <a:lnSpc>
                <a:spcPct val="90000"/>
              </a:lnSpc>
            </a:pPr>
            <a:r>
              <a:rPr lang="en-US" dirty="0" smtClean="0"/>
              <a:t>Quantifiers</a:t>
            </a:r>
          </a:p>
          <a:p>
            <a:pPr>
              <a:lnSpc>
                <a:spcPct val="90000"/>
              </a:lnSpc>
            </a:pPr>
            <a:r>
              <a:rPr lang="en-US" dirty="0" smtClean="0"/>
              <a:t>Model generation</a:t>
            </a:r>
          </a:p>
          <a:p>
            <a:pPr>
              <a:lnSpc>
                <a:spcPct val="90000"/>
              </a:lnSpc>
            </a:pPr>
            <a:r>
              <a:rPr lang="en-US" dirty="0" smtClean="0"/>
              <a:t>Several input formats (Simplify, SMT-LIB, Z3, </a:t>
            </a:r>
            <a:r>
              <a:rPr lang="en-US" dirty="0" err="1" smtClean="0"/>
              <a:t>Dimacs</a:t>
            </a:r>
            <a:r>
              <a:rPr lang="en-US" dirty="0" smtClean="0"/>
              <a:t>)</a:t>
            </a:r>
          </a:p>
          <a:p>
            <a:pPr>
              <a:lnSpc>
                <a:spcPct val="90000"/>
              </a:lnSpc>
            </a:pPr>
            <a:r>
              <a:rPr lang="en-US" dirty="0" smtClean="0"/>
              <a:t>Extensive API (C/C++, </a:t>
            </a:r>
            <a:r>
              <a:rPr lang="en-US" dirty="0" err="1" smtClean="0"/>
              <a:t>.Net</a:t>
            </a:r>
            <a:r>
              <a:rPr lang="en-US" dirty="0" smtClean="0"/>
              <a:t>, </a:t>
            </a:r>
            <a:r>
              <a:rPr lang="en-US" dirty="0" err="1" smtClean="0"/>
              <a:t>OCaml</a:t>
            </a:r>
            <a:r>
              <a:rPr lang="en-US" dirty="0" smtClean="0"/>
              <a:t>)</a:t>
            </a:r>
          </a:p>
        </p:txBody>
      </p:sp>
    </p:spTree>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Web</a:t>
            </a:r>
            <a:endParaRPr lang="en-US" dirty="0"/>
          </a:p>
        </p:txBody>
      </p:sp>
      <p:pic>
        <p:nvPicPr>
          <p:cNvPr id="92162" name="Picture 2"/>
          <p:cNvPicPr>
            <a:picLocks noChangeAspect="1" noChangeArrowheads="1"/>
          </p:cNvPicPr>
          <p:nvPr/>
        </p:nvPicPr>
        <p:blipFill>
          <a:blip r:embed="rId2"/>
          <a:srcRect t="919" r="31090" b="29359"/>
          <a:stretch>
            <a:fillRect/>
          </a:stretch>
        </p:blipFill>
        <p:spPr bwMode="auto">
          <a:xfrm>
            <a:off x="1950808" y="214488"/>
            <a:ext cx="7001282" cy="566702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Supporting material</a:t>
            </a:r>
            <a:endParaRPr lang="en-US" dirty="0"/>
          </a:p>
        </p:txBody>
      </p:sp>
      <p:sp>
        <p:nvSpPr>
          <p:cNvPr id="3" name="Content Placeholder 2"/>
          <p:cNvSpPr>
            <a:spLocks noGrp="1"/>
          </p:cNvSpPr>
          <p:nvPr>
            <p:ph idx="1"/>
          </p:nvPr>
        </p:nvSpPr>
        <p:spPr>
          <a:xfrm>
            <a:off x="0" y="1740253"/>
            <a:ext cx="9144000" cy="3656386"/>
          </a:xfrm>
        </p:spPr>
        <p:txBody>
          <a:bodyPr/>
          <a:lstStyle/>
          <a:p>
            <a:endParaRPr lang="en-US" dirty="0" smtClean="0">
              <a:hlinkClick r:id="rId2"/>
            </a:endParaRPr>
          </a:p>
          <a:p>
            <a:endParaRPr lang="en-US" dirty="0" smtClean="0">
              <a:hlinkClick r:id="rId2"/>
            </a:endParaRPr>
          </a:p>
          <a:p>
            <a:endParaRPr lang="en-US" dirty="0" smtClean="0">
              <a:hlinkClick r:id="rId2"/>
            </a:endParaRPr>
          </a:p>
          <a:p>
            <a:r>
              <a:rPr lang="en-US" sz="2400" dirty="0" smtClean="0">
                <a:hlinkClick r:id="rId2"/>
              </a:rPr>
              <a:t>http://research.microsoft.com/projects/z3/documentation.html</a:t>
            </a:r>
            <a:endParaRPr lang="en-US" sz="2400" dirty="0" smtClean="0"/>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Z3: Core System Components</a:t>
            </a:r>
            <a:endParaRPr spc="-167">
              <a:solidFill>
                <a:schemeClr val="accent1"/>
              </a:solidFill>
              <a:effectLst>
                <a:outerShdw blurRad="50800" dist="38100" dir="2700000" algn="tl" rotWithShape="0">
                  <a:prstClr val="black">
                    <a:alpha val="61000"/>
                  </a:prstClr>
                </a:outerShdw>
              </a:effectLst>
            </a:endParaRPr>
          </a:p>
        </p:txBody>
      </p:sp>
      <p:sp>
        <p:nvSpPr>
          <p:cNvPr id="8" name="Rectangle 7"/>
          <p:cNvSpPr/>
          <p:nvPr/>
        </p:nvSpPr>
        <p:spPr>
          <a:xfrm>
            <a:off x="5433874" y="1571349"/>
            <a:ext cx="3381652" cy="4323424"/>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sz="3200" dirty="0" smtClean="0">
                <a:latin typeface="Calibri" pitchFamily="34" charset="0"/>
              </a:rPr>
              <a:t>Theories</a:t>
            </a:r>
            <a:endParaRPr lang="en-US" sz="3200" dirty="0">
              <a:latin typeface="Calibri" pitchFamily="34" charset="0"/>
            </a:endParaRPr>
          </a:p>
        </p:txBody>
      </p:sp>
      <p:sp>
        <p:nvSpPr>
          <p:cNvPr id="9" name="Rounded Rectangle 8"/>
          <p:cNvSpPr/>
          <p:nvPr/>
        </p:nvSpPr>
        <p:spPr>
          <a:xfrm>
            <a:off x="2145299" y="3997843"/>
            <a:ext cx="2437936"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Core Theory</a:t>
            </a:r>
            <a:endParaRPr lang="en-US" sz="2000" b="1" dirty="0">
              <a:latin typeface="Calibri" pitchFamily="34" charset="0"/>
            </a:endParaRPr>
          </a:p>
        </p:txBody>
      </p:sp>
      <p:sp>
        <p:nvSpPr>
          <p:cNvPr id="10" name="Rounded Rectangle 9"/>
          <p:cNvSpPr/>
          <p:nvPr/>
        </p:nvSpPr>
        <p:spPr>
          <a:xfrm>
            <a:off x="2132611" y="5354154"/>
            <a:ext cx="2516578"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SAT solver</a:t>
            </a:r>
            <a:endParaRPr lang="en-US" sz="2000" b="1" dirty="0">
              <a:latin typeface="Calibri" pitchFamily="34" charset="0"/>
            </a:endParaRPr>
          </a:p>
        </p:txBody>
      </p:sp>
      <p:sp>
        <p:nvSpPr>
          <p:cNvPr id="11" name="Rounded Rectangle 10"/>
          <p:cNvSpPr/>
          <p:nvPr/>
        </p:nvSpPr>
        <p:spPr>
          <a:xfrm>
            <a:off x="2170711" y="2661317"/>
            <a:ext cx="2516578" cy="100196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Rewriting Simplification</a:t>
            </a:r>
            <a:endParaRPr lang="en-US" sz="2000" b="1" dirty="0">
              <a:latin typeface="Calibri" pitchFamily="34" charset="0"/>
            </a:endParaRPr>
          </a:p>
        </p:txBody>
      </p:sp>
      <p:sp>
        <p:nvSpPr>
          <p:cNvPr id="13" name="Rounded Rectangle 12"/>
          <p:cNvSpPr/>
          <p:nvPr/>
        </p:nvSpPr>
        <p:spPr>
          <a:xfrm>
            <a:off x="5904511" y="2282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Bit-Vectors</a:t>
            </a:r>
            <a:endParaRPr lang="en-US" sz="2000" b="1" dirty="0">
              <a:latin typeface="Calibri" pitchFamily="34" charset="0"/>
            </a:endParaRPr>
          </a:p>
        </p:txBody>
      </p:sp>
      <p:sp>
        <p:nvSpPr>
          <p:cNvPr id="14" name="Rounded Rectangle 13"/>
          <p:cNvSpPr/>
          <p:nvPr/>
        </p:nvSpPr>
        <p:spPr>
          <a:xfrm>
            <a:off x="5904511" y="3044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Arithmetic</a:t>
            </a:r>
            <a:endParaRPr lang="en-US" sz="2000" b="1" dirty="0">
              <a:latin typeface="Calibri" pitchFamily="34" charset="0"/>
            </a:endParaRPr>
          </a:p>
        </p:txBody>
      </p:sp>
      <p:sp>
        <p:nvSpPr>
          <p:cNvPr id="16" name="Rounded Rectangle 15"/>
          <p:cNvSpPr/>
          <p:nvPr/>
        </p:nvSpPr>
        <p:spPr>
          <a:xfrm>
            <a:off x="5904511" y="4468327"/>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Partial orders</a:t>
            </a:r>
            <a:endParaRPr lang="en-US" sz="2000" b="1" dirty="0">
              <a:latin typeface="Calibri" pitchFamily="34" charset="0"/>
            </a:endParaRPr>
          </a:p>
        </p:txBody>
      </p:sp>
      <p:sp>
        <p:nvSpPr>
          <p:cNvPr id="17" name="Rounded Rectangle 16"/>
          <p:cNvSpPr/>
          <p:nvPr/>
        </p:nvSpPr>
        <p:spPr>
          <a:xfrm>
            <a:off x="5904511" y="5127931"/>
            <a:ext cx="2516578" cy="46244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Tuples</a:t>
            </a:r>
            <a:endParaRPr lang="en-US" sz="2000" b="1" dirty="0">
              <a:latin typeface="Calibri" pitchFamily="34" charset="0"/>
            </a:endParaRPr>
          </a:p>
        </p:txBody>
      </p:sp>
      <p:sp>
        <p:nvSpPr>
          <p:cNvPr id="18" name="Left-Right Arrow 17"/>
          <p:cNvSpPr/>
          <p:nvPr/>
        </p:nvSpPr>
        <p:spPr>
          <a:xfrm>
            <a:off x="4554245" y="4418289"/>
            <a:ext cx="878889"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Up-Down Arrow 18"/>
          <p:cNvSpPr/>
          <p:nvPr/>
        </p:nvSpPr>
        <p:spPr>
          <a:xfrm>
            <a:off x="3272935" y="4950814"/>
            <a:ext cx="235930" cy="38537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Down Arrow 19"/>
          <p:cNvSpPr/>
          <p:nvPr/>
        </p:nvSpPr>
        <p:spPr>
          <a:xfrm>
            <a:off x="3273546" y="3655414"/>
            <a:ext cx="196608" cy="38537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ounded Rectangle 20"/>
          <p:cNvSpPr/>
          <p:nvPr/>
        </p:nvSpPr>
        <p:spPr>
          <a:xfrm>
            <a:off x="221941" y="4083728"/>
            <a:ext cx="1567631" cy="88988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E-matching</a:t>
            </a:r>
            <a:endParaRPr lang="en-US" sz="2000" b="1" dirty="0">
              <a:latin typeface="Calibri" pitchFamily="34" charset="0"/>
            </a:endParaRPr>
          </a:p>
        </p:txBody>
      </p:sp>
      <p:sp>
        <p:nvSpPr>
          <p:cNvPr id="22" name="Left-Right Arrow 21"/>
          <p:cNvSpPr/>
          <p:nvPr/>
        </p:nvSpPr>
        <p:spPr>
          <a:xfrm>
            <a:off x="1745271" y="4418289"/>
            <a:ext cx="471858"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Rounded Rectangle 22"/>
          <p:cNvSpPr/>
          <p:nvPr/>
        </p:nvSpPr>
        <p:spPr>
          <a:xfrm>
            <a:off x="5904511" y="3806940"/>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Arrays</a:t>
            </a:r>
            <a:endParaRPr lang="en-US" sz="2000" b="1" dirty="0">
              <a:latin typeface="Calibri" pitchFamily="34" charset="0"/>
            </a:endParaRPr>
          </a:p>
        </p:txBody>
      </p:sp>
      <p:sp>
        <p:nvSpPr>
          <p:cNvPr id="41" name="Up Arrow 40"/>
          <p:cNvSpPr/>
          <p:nvPr/>
        </p:nvSpPr>
        <p:spPr bwMode="auto">
          <a:xfrm rot="14578082">
            <a:off x="4162005" y="1917085"/>
            <a:ext cx="257453" cy="100942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a:xfrm>
            <a:off x="4056137" y="1609038"/>
            <a:ext cx="132382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err="1" smtClean="0">
                <a:latin typeface="Calibri" pitchFamily="34" charset="0"/>
              </a:rPr>
              <a:t>OCaml</a:t>
            </a:r>
            <a:endParaRPr lang="en-US" sz="2000" b="1" dirty="0">
              <a:latin typeface="Calibri" pitchFamily="34" charset="0"/>
            </a:endParaRPr>
          </a:p>
        </p:txBody>
      </p:sp>
      <p:sp>
        <p:nvSpPr>
          <p:cNvPr id="42" name="Up Arrow 41"/>
          <p:cNvSpPr/>
          <p:nvPr/>
        </p:nvSpPr>
        <p:spPr bwMode="auto">
          <a:xfrm rot="6677667">
            <a:off x="1418801" y="1547832"/>
            <a:ext cx="257453" cy="164951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Rounded Rectangle 23"/>
          <p:cNvSpPr/>
          <p:nvPr/>
        </p:nvSpPr>
        <p:spPr>
          <a:xfrm>
            <a:off x="183452" y="1609038"/>
            <a:ext cx="127139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Text</a:t>
            </a:r>
            <a:endParaRPr lang="en-US" sz="2000" b="1" dirty="0">
              <a:latin typeface="Calibri" pitchFamily="34" charset="0"/>
            </a:endParaRPr>
          </a:p>
        </p:txBody>
      </p:sp>
      <p:sp>
        <p:nvSpPr>
          <p:cNvPr id="43" name="Up Arrow 42"/>
          <p:cNvSpPr/>
          <p:nvPr/>
        </p:nvSpPr>
        <p:spPr bwMode="auto">
          <a:xfrm rot="10800000">
            <a:off x="3160307" y="2247042"/>
            <a:ext cx="257453" cy="41626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a:xfrm>
            <a:off x="2751906" y="1609038"/>
            <a:ext cx="1074788"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.NET</a:t>
            </a:r>
            <a:endParaRPr lang="en-US" sz="2000" b="1" dirty="0">
              <a:latin typeface="Calibri" pitchFamily="34" charset="0"/>
            </a:endParaRPr>
          </a:p>
        </p:txBody>
      </p:sp>
      <p:sp>
        <p:nvSpPr>
          <p:cNvPr id="44" name="Up Arrow 43"/>
          <p:cNvSpPr/>
          <p:nvPr/>
        </p:nvSpPr>
        <p:spPr bwMode="auto">
          <a:xfrm rot="7026053">
            <a:off x="2362315" y="1874249"/>
            <a:ext cx="257453" cy="106885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Rounded Rectangle 25"/>
          <p:cNvSpPr/>
          <p:nvPr/>
        </p:nvSpPr>
        <p:spPr>
          <a:xfrm>
            <a:off x="1637970" y="1609038"/>
            <a:ext cx="838860"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a:t>
            </a:r>
            <a:endParaRPr lang="en-US" sz="2000" b="1"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C API </a:t>
            </a:r>
            <a:endParaRPr lang="en-US" dirty="0"/>
          </a:p>
        </p:txBody>
      </p:sp>
      <p:sp>
        <p:nvSpPr>
          <p:cNvPr id="7" name="TextBox 6"/>
          <p:cNvSpPr txBox="1"/>
          <p:nvPr/>
        </p:nvSpPr>
        <p:spPr>
          <a:xfrm>
            <a:off x="6794500" y="1723254"/>
            <a:ext cx="2209800" cy="4247317"/>
          </a:xfrm>
          <a:prstGeom prst="rect">
            <a:avLst/>
          </a:prstGeom>
          <a:noFill/>
        </p:spPr>
        <p:txBody>
          <a:bodyPr wrap="square" rtlCol="0">
            <a:spAutoFit/>
          </a:bodyPr>
          <a:lstStyle/>
          <a:p>
            <a:r>
              <a:rPr lang="en-US" dirty="0" smtClean="0">
                <a:solidFill>
                  <a:schemeClr val="bg1"/>
                </a:solidFill>
                <a:latin typeface="Calibri" pitchFamily="34" charset="0"/>
              </a:rPr>
              <a:t>Given arrays:</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a1[</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a2[</a:t>
            </a:r>
            <a:r>
              <a:rPr lang="en-US" dirty="0" err="1" smtClean="0">
                <a:solidFill>
                  <a:schemeClr val="bg1"/>
                </a:solidFill>
                <a:latin typeface="Calibri" pitchFamily="34" charset="0"/>
              </a:rPr>
              <a:t>bool</a:t>
            </a:r>
            <a:r>
              <a:rPr lang="en-US" dirty="0" smtClean="0">
                <a:solidFill>
                  <a:schemeClr val="bg1"/>
                </a:solidFill>
                <a:latin typeface="Calibri" pitchFamily="34" charset="0"/>
              </a:rPr>
              <a:t>]; </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a3[</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a4[</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All can be distinct.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Add: </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a5[</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Two of a1,..,a5 must be equal.</a:t>
            </a:r>
          </a:p>
        </p:txBody>
      </p:sp>
      <p:pic>
        <p:nvPicPr>
          <p:cNvPr id="19462" name="Picture 6"/>
          <p:cNvPicPr>
            <a:picLocks noChangeAspect="1" noChangeArrowheads="1"/>
          </p:cNvPicPr>
          <p:nvPr/>
        </p:nvPicPr>
        <p:blipFill>
          <a:blip r:embed="rId2"/>
          <a:srcRect/>
          <a:stretch>
            <a:fillRect/>
          </a:stretch>
        </p:blipFill>
        <p:spPr bwMode="auto">
          <a:xfrm>
            <a:off x="205751" y="1811076"/>
            <a:ext cx="6537952" cy="45796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SMT-LIB</a:t>
            </a:r>
            <a:endParaRPr lang="en-US" dirty="0"/>
          </a:p>
        </p:txBody>
      </p:sp>
      <p:sp>
        <p:nvSpPr>
          <p:cNvPr id="4" name="TextBox 3"/>
          <p:cNvSpPr txBox="1"/>
          <p:nvPr/>
        </p:nvSpPr>
        <p:spPr>
          <a:xfrm>
            <a:off x="259645" y="1715911"/>
            <a:ext cx="3984978" cy="3139321"/>
          </a:xfrm>
          <a:prstGeom prst="rect">
            <a:avLst/>
          </a:prstGeom>
          <a:noFill/>
          <a:ln>
            <a:solidFill>
              <a:srgbClr val="002060"/>
            </a:solidFill>
          </a:ln>
        </p:spPr>
        <p:txBody>
          <a:bodyPr wrap="square" rtlCol="0">
            <a:spAutoFit/>
          </a:bodyPr>
          <a:lstStyle/>
          <a:p>
            <a:r>
              <a:rPr lang="en-US" dirty="0" smtClean="0">
                <a:solidFill>
                  <a:schemeClr val="bg1"/>
                </a:solidFill>
              </a:rPr>
              <a:t>(benchmark integer-linear-arithmetic</a:t>
            </a:r>
          </a:p>
          <a:p>
            <a:r>
              <a:rPr lang="en-US" dirty="0" smtClean="0">
                <a:solidFill>
                  <a:schemeClr val="bg1"/>
                </a:solidFill>
              </a:rPr>
              <a:t>:status sat</a:t>
            </a:r>
          </a:p>
          <a:p>
            <a:r>
              <a:rPr lang="en-US" dirty="0" smtClean="0">
                <a:solidFill>
                  <a:schemeClr val="bg1"/>
                </a:solidFill>
              </a:rPr>
              <a:t>:logic QF_LIA</a:t>
            </a:r>
          </a:p>
          <a:p>
            <a:r>
              <a:rPr lang="en-US" dirty="0" smtClean="0">
                <a:solidFill>
                  <a:schemeClr val="bg1"/>
                </a:solidFill>
              </a:rPr>
              <a:t>:</a:t>
            </a:r>
            <a:r>
              <a:rPr lang="en-US" dirty="0" err="1" smtClean="0">
                <a:solidFill>
                  <a:schemeClr val="bg1"/>
                </a:solidFill>
              </a:rPr>
              <a:t>extrafuns</a:t>
            </a:r>
            <a:r>
              <a:rPr lang="en-US" dirty="0" smtClean="0">
                <a:solidFill>
                  <a:schemeClr val="bg1"/>
                </a:solidFill>
              </a:rPr>
              <a:t> ((x1 </a:t>
            </a:r>
            <a:r>
              <a:rPr lang="en-US" dirty="0" err="1" smtClean="0">
                <a:solidFill>
                  <a:schemeClr val="bg1"/>
                </a:solidFill>
              </a:rPr>
              <a:t>Int</a:t>
            </a:r>
            <a:r>
              <a:rPr lang="en-US" dirty="0" smtClean="0">
                <a:solidFill>
                  <a:schemeClr val="bg1"/>
                </a:solidFill>
              </a:rPr>
              <a:t>) (x2 </a:t>
            </a:r>
            <a:r>
              <a:rPr lang="en-US" dirty="0" err="1" smtClean="0">
                <a:solidFill>
                  <a:schemeClr val="bg1"/>
                </a:solidFill>
              </a:rPr>
              <a:t>Int</a:t>
            </a:r>
            <a:r>
              <a:rPr lang="en-US" dirty="0" smtClean="0">
                <a:solidFill>
                  <a:schemeClr val="bg1"/>
                </a:solidFill>
              </a:rPr>
              <a:t>) (x3 </a:t>
            </a:r>
            <a:r>
              <a:rPr lang="en-US" dirty="0" err="1" smtClean="0">
                <a:solidFill>
                  <a:schemeClr val="bg1"/>
                </a:solidFill>
              </a:rPr>
              <a:t>Int</a:t>
            </a:r>
            <a:r>
              <a:rPr lang="en-US" dirty="0" smtClean="0">
                <a:solidFill>
                  <a:schemeClr val="bg1"/>
                </a:solidFill>
              </a:rPr>
              <a:t>) </a:t>
            </a:r>
            <a:br>
              <a:rPr lang="en-US" dirty="0" smtClean="0">
                <a:solidFill>
                  <a:schemeClr val="bg1"/>
                </a:solidFill>
              </a:rPr>
            </a:br>
            <a:r>
              <a:rPr lang="en-US" dirty="0" smtClean="0">
                <a:solidFill>
                  <a:schemeClr val="bg1"/>
                </a:solidFill>
              </a:rPr>
              <a:t>                  (x4 </a:t>
            </a:r>
            <a:r>
              <a:rPr lang="en-US" dirty="0" err="1" smtClean="0">
                <a:solidFill>
                  <a:schemeClr val="bg1"/>
                </a:solidFill>
              </a:rPr>
              <a:t>Int</a:t>
            </a:r>
            <a:r>
              <a:rPr lang="en-US" dirty="0" smtClean="0">
                <a:solidFill>
                  <a:schemeClr val="bg1"/>
                </a:solidFill>
              </a:rPr>
              <a:t>) (x5 </a:t>
            </a:r>
            <a:r>
              <a:rPr lang="en-US" dirty="0" err="1" smtClean="0">
                <a:solidFill>
                  <a:schemeClr val="bg1"/>
                </a:solidFill>
              </a:rPr>
              <a:t>Int</a:t>
            </a:r>
            <a:r>
              <a:rPr lang="en-US" dirty="0" smtClean="0">
                <a:solidFill>
                  <a:schemeClr val="bg1"/>
                </a:solidFill>
              </a:rPr>
              <a:t>))</a:t>
            </a:r>
          </a:p>
          <a:p>
            <a:r>
              <a:rPr lang="en-US" smtClean="0">
                <a:solidFill>
                  <a:schemeClr val="bg1"/>
                </a:solidFill>
              </a:rPr>
              <a:t>:formula </a:t>
            </a:r>
            <a:r>
              <a:rPr lang="en-US" dirty="0" smtClean="0">
                <a:solidFill>
                  <a:schemeClr val="bg1"/>
                </a:solidFill>
              </a:rPr>
              <a:t>(and (&gt;= (- x1 x2) 1) </a:t>
            </a:r>
          </a:p>
          <a:p>
            <a:r>
              <a:rPr lang="en-US" dirty="0" smtClean="0">
                <a:solidFill>
                  <a:schemeClr val="bg1"/>
                </a:solidFill>
              </a:rPr>
              <a:t>              (&lt;= (- x1 x2) 3)</a:t>
            </a:r>
          </a:p>
          <a:p>
            <a:r>
              <a:rPr lang="en-US" dirty="0" smtClean="0">
                <a:solidFill>
                  <a:schemeClr val="bg1"/>
                </a:solidFill>
              </a:rPr>
              <a:t>              (= x1 (+ (* 2 x3) x5)) </a:t>
            </a:r>
          </a:p>
          <a:p>
            <a:r>
              <a:rPr lang="en-US" dirty="0" smtClean="0">
                <a:solidFill>
                  <a:schemeClr val="bg1"/>
                </a:solidFill>
              </a:rPr>
              <a:t>              (= x3 x5)</a:t>
            </a:r>
          </a:p>
          <a:p>
            <a:r>
              <a:rPr lang="en-US" dirty="0" smtClean="0">
                <a:solidFill>
                  <a:schemeClr val="bg1"/>
                </a:solidFill>
              </a:rPr>
              <a:t>              (= x2 (* 6 x4)))</a:t>
            </a:r>
          </a:p>
          <a:p>
            <a:r>
              <a:rPr lang="en-US" dirty="0" smtClean="0">
                <a:solidFill>
                  <a:schemeClr val="bg1"/>
                </a:solidFill>
              </a:rPr>
              <a:t>)</a:t>
            </a:r>
          </a:p>
        </p:txBody>
      </p:sp>
      <p:sp>
        <p:nvSpPr>
          <p:cNvPr id="5" name="TextBox 4"/>
          <p:cNvSpPr txBox="1"/>
          <p:nvPr/>
        </p:nvSpPr>
        <p:spPr>
          <a:xfrm>
            <a:off x="4447824" y="1691902"/>
            <a:ext cx="4243469" cy="3693319"/>
          </a:xfrm>
          <a:prstGeom prst="rect">
            <a:avLst/>
          </a:prstGeom>
          <a:noFill/>
          <a:ln>
            <a:solidFill>
              <a:srgbClr val="002060"/>
            </a:solidFill>
          </a:ln>
        </p:spPr>
        <p:txBody>
          <a:bodyPr wrap="none" rtlCol="0">
            <a:spAutoFit/>
          </a:bodyPr>
          <a:lstStyle/>
          <a:p>
            <a:r>
              <a:rPr lang="en-US" dirty="0" smtClean="0">
                <a:solidFill>
                  <a:schemeClr val="bg1"/>
                </a:solidFill>
              </a:rPr>
              <a:t>(benchmark array</a:t>
            </a:r>
          </a:p>
          <a:p>
            <a:r>
              <a:rPr lang="en-US" dirty="0" smtClean="0">
                <a:solidFill>
                  <a:schemeClr val="bg1"/>
                </a:solidFill>
              </a:rPr>
              <a:t> :logic QF_AUFLIA</a:t>
            </a:r>
          </a:p>
          <a:p>
            <a:r>
              <a:rPr lang="en-US" dirty="0" smtClean="0">
                <a:solidFill>
                  <a:schemeClr val="bg1"/>
                </a:solidFill>
              </a:rPr>
              <a:t> :status </a:t>
            </a:r>
            <a:r>
              <a:rPr lang="en-US" dirty="0" err="1" smtClean="0">
                <a:solidFill>
                  <a:schemeClr val="bg1"/>
                </a:solidFill>
              </a:rPr>
              <a:t>unsat</a:t>
            </a:r>
            <a:endParaRPr lang="en-US" dirty="0" smtClean="0">
              <a:solidFill>
                <a:schemeClr val="bg1"/>
              </a:solidFill>
            </a:endParaRP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 Array)  (b Array)  (c Array))</a:t>
            </a: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t>
            </a:r>
            <a:r>
              <a:rPr lang="en-US" dirty="0" err="1" smtClean="0">
                <a:solidFill>
                  <a:schemeClr val="bg1"/>
                </a:solidFill>
              </a:rPr>
              <a:t>i</a:t>
            </a:r>
            <a:r>
              <a:rPr lang="en-US" dirty="0" smtClean="0">
                <a:solidFill>
                  <a:schemeClr val="bg1"/>
                </a:solidFill>
              </a:rPr>
              <a:t> </a:t>
            </a:r>
            <a:r>
              <a:rPr lang="en-US" dirty="0" err="1" smtClean="0">
                <a:solidFill>
                  <a:schemeClr val="bg1"/>
                </a:solidFill>
              </a:rPr>
              <a:t>Int</a:t>
            </a:r>
            <a:r>
              <a:rPr lang="en-US" dirty="0" smtClean="0">
                <a:solidFill>
                  <a:schemeClr val="bg1"/>
                </a:solidFill>
              </a:rPr>
              <a:t>) (j </a:t>
            </a:r>
            <a:r>
              <a:rPr lang="en-US" dirty="0" err="1" smtClean="0">
                <a:solidFill>
                  <a:schemeClr val="bg1"/>
                </a:solidFill>
              </a:rPr>
              <a:t>Int</a:t>
            </a:r>
            <a:r>
              <a:rPr lang="en-US" dirty="0" smtClean="0">
                <a:solidFill>
                  <a:schemeClr val="bg1"/>
                </a:solidFill>
              </a:rPr>
              <a:t>))</a:t>
            </a:r>
          </a:p>
          <a:p>
            <a:endParaRPr lang="en-US" dirty="0" smtClean="0">
              <a:solidFill>
                <a:schemeClr val="bg1"/>
              </a:solidFill>
            </a:endParaRPr>
          </a:p>
          <a:p>
            <a:r>
              <a:rPr lang="en-US" smtClean="0">
                <a:solidFill>
                  <a:schemeClr val="bg1"/>
                </a:solidFill>
              </a:rPr>
              <a:t> :formula </a:t>
            </a:r>
            <a:r>
              <a:rPr lang="en-US" dirty="0" smtClean="0">
                <a:solidFill>
                  <a:schemeClr val="bg1"/>
                </a:solidFill>
              </a:rPr>
              <a:t>(and</a:t>
            </a:r>
          </a:p>
          <a:p>
            <a:r>
              <a:rPr lang="en-US" dirty="0" smtClean="0">
                <a:solidFill>
                  <a:schemeClr val="bg1"/>
                </a:solidFill>
              </a:rPr>
              <a:t>            (= (store a </a:t>
            </a:r>
            <a:r>
              <a:rPr lang="en-US" dirty="0" err="1" smtClean="0">
                <a:solidFill>
                  <a:schemeClr val="bg1"/>
                </a:solidFill>
              </a:rPr>
              <a:t>i</a:t>
            </a:r>
            <a:r>
              <a:rPr lang="en-US" dirty="0" smtClean="0">
                <a:solidFill>
                  <a:schemeClr val="bg1"/>
                </a:solidFill>
              </a:rPr>
              <a:t> v) b)</a:t>
            </a:r>
          </a:p>
          <a:p>
            <a:r>
              <a:rPr lang="en-US" dirty="0" smtClean="0">
                <a:solidFill>
                  <a:schemeClr val="bg1"/>
                </a:solidFill>
              </a:rPr>
              <a:t>            (= (store a j w) c)</a:t>
            </a:r>
          </a:p>
          <a:p>
            <a:r>
              <a:rPr lang="en-US" dirty="0" smtClean="0">
                <a:solidFill>
                  <a:schemeClr val="bg1"/>
                </a:solidFill>
              </a:rPr>
              <a:t>            (= (select b j) w)</a:t>
            </a:r>
          </a:p>
          <a:p>
            <a:r>
              <a:rPr lang="en-US" dirty="0" smtClean="0">
                <a:solidFill>
                  <a:schemeClr val="bg1"/>
                </a:solidFill>
              </a:rPr>
              <a:t>            (= (select c </a:t>
            </a:r>
            <a:r>
              <a:rPr lang="en-US" dirty="0" err="1" smtClean="0">
                <a:solidFill>
                  <a:schemeClr val="bg1"/>
                </a:solidFill>
              </a:rPr>
              <a:t>i</a:t>
            </a:r>
            <a:r>
              <a:rPr lang="en-US" dirty="0" smtClean="0">
                <a:solidFill>
                  <a:schemeClr val="bg1"/>
                </a:solidFill>
              </a:rPr>
              <a:t>) v)</a:t>
            </a:r>
          </a:p>
          <a:p>
            <a:r>
              <a:rPr lang="en-US" dirty="0" smtClean="0">
                <a:solidFill>
                  <a:schemeClr val="bg1"/>
                </a:solidFill>
              </a:rPr>
              <a:t>            (not (= b c))</a:t>
            </a:r>
          </a:p>
          <a:p>
            <a:r>
              <a:rPr lang="en-US" dirty="0" smtClean="0">
                <a:solidFill>
                  <a:schemeClr val="bg1"/>
                </a:solidFill>
              </a:rPr>
              <a:t>)</a:t>
            </a: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a:t>
            </a:r>
            <a:r>
              <a:rPr lang="en-US" dirty="0" smtClean="0"/>
              <a:t>–</a:t>
            </a:r>
            <a:r>
              <a:rPr smtClean="0"/>
              <a:t> basics</a:t>
            </a:r>
            <a:endParaRPr lang="en-US" dirty="0"/>
          </a:p>
        </p:txBody>
      </p:sp>
      <p:sp>
        <p:nvSpPr>
          <p:cNvPr id="3" name="Content Placeholder 2"/>
          <p:cNvSpPr>
            <a:spLocks noGrp="1"/>
          </p:cNvSpPr>
          <p:nvPr>
            <p:ph idx="1"/>
          </p:nvPr>
        </p:nvSpPr>
        <p:spPr>
          <a:xfrm>
            <a:off x="381000" y="1412875"/>
            <a:ext cx="8382000" cy="5592300"/>
          </a:xfrm>
        </p:spPr>
        <p:txBody>
          <a:bodyPr/>
          <a:lstStyle/>
          <a:p>
            <a:r>
              <a:rPr lang="en-US" sz="2000" i="1" dirty="0" smtClean="0"/>
              <a:t>benchmark</a:t>
            </a:r>
            <a:r>
              <a:rPr lang="en-US" sz="2000" dirty="0" smtClean="0"/>
              <a:t> 	::= (benchmark </a:t>
            </a:r>
            <a:r>
              <a:rPr lang="en-US" sz="2000" i="1" dirty="0" smtClean="0"/>
              <a:t>name </a:t>
            </a:r>
            <a:br>
              <a:rPr lang="en-US" sz="2000" i="1" dirty="0" smtClean="0"/>
            </a:br>
            <a:r>
              <a:rPr lang="en-US" sz="2000" i="1" dirty="0" smtClean="0"/>
              <a:t>                         </a:t>
            </a:r>
            <a:r>
              <a:rPr lang="en-US" sz="2000" dirty="0" smtClean="0"/>
              <a:t>[:status (sat | </a:t>
            </a:r>
            <a:r>
              <a:rPr lang="en-US" sz="2000" dirty="0" err="1" smtClean="0"/>
              <a:t>unsat</a:t>
            </a:r>
            <a:r>
              <a:rPr lang="en-US" sz="2000" dirty="0" smtClean="0"/>
              <a:t> | unknown)] </a:t>
            </a:r>
            <a:br>
              <a:rPr lang="en-US" sz="2000" dirty="0" smtClean="0"/>
            </a:br>
            <a:r>
              <a:rPr lang="en-US" sz="2000" dirty="0" smtClean="0"/>
              <a:t>                          :logic </a:t>
            </a:r>
            <a:r>
              <a:rPr lang="en-US" sz="2000" i="1" dirty="0" err="1" smtClean="0"/>
              <a:t>logic</a:t>
            </a:r>
            <a:r>
              <a:rPr lang="en-US" sz="2000" i="1" dirty="0" smtClean="0"/>
              <a:t>-name</a:t>
            </a:r>
            <a:r>
              <a:rPr lang="en-US" sz="2000" dirty="0" smtClean="0"/>
              <a:t/>
            </a:r>
            <a:br>
              <a:rPr lang="en-US" sz="2000" dirty="0" smtClean="0"/>
            </a:br>
            <a:r>
              <a:rPr lang="en-US" sz="2000" dirty="0" smtClean="0"/>
              <a:t>                         </a:t>
            </a:r>
            <a:r>
              <a:rPr lang="en-US" sz="2000" i="1" dirty="0" smtClean="0"/>
              <a:t>declaration*)</a:t>
            </a:r>
          </a:p>
          <a:p>
            <a:r>
              <a:rPr lang="en-US" sz="2000" i="1" dirty="0" smtClean="0"/>
              <a:t>declaration</a:t>
            </a:r>
            <a:r>
              <a:rPr lang="en-US" sz="2000" dirty="0" smtClean="0"/>
              <a:t> 	::= :</a:t>
            </a:r>
            <a:r>
              <a:rPr lang="en-US" sz="2000" dirty="0" err="1" smtClean="0"/>
              <a:t>extrafuns</a:t>
            </a:r>
            <a:r>
              <a:rPr lang="en-US" sz="2000" dirty="0" smtClean="0"/>
              <a:t> (</a:t>
            </a:r>
            <a:r>
              <a:rPr lang="en-US" sz="2000" i="1" dirty="0" err="1" smtClean="0"/>
              <a:t>func-decl</a:t>
            </a:r>
            <a:r>
              <a:rPr lang="en-US" sz="2000" i="1" dirty="0" smtClean="0"/>
              <a:t>*</a:t>
            </a:r>
            <a:r>
              <a:rPr lang="en-US" sz="2000" dirty="0" smtClean="0"/>
              <a:t>) </a:t>
            </a:r>
            <a:br>
              <a:rPr lang="en-US" sz="2000" dirty="0" smtClean="0"/>
            </a:br>
            <a:r>
              <a:rPr lang="en-US" sz="2000" dirty="0" smtClean="0"/>
              <a:t>		|    :</a:t>
            </a:r>
            <a:r>
              <a:rPr lang="en-US" sz="2000" dirty="0" err="1" smtClean="0"/>
              <a:t>extrapreds</a:t>
            </a:r>
            <a:r>
              <a:rPr lang="en-US" sz="2000" dirty="0" smtClean="0"/>
              <a:t> (</a:t>
            </a:r>
            <a:r>
              <a:rPr lang="en-US" sz="2000" i="1" dirty="0" err="1" smtClean="0"/>
              <a:t>pred-decl</a:t>
            </a:r>
            <a:r>
              <a:rPr lang="en-US" sz="2000" i="1" dirty="0" smtClean="0"/>
              <a:t>*</a:t>
            </a:r>
            <a:r>
              <a:rPr lang="en-US" sz="2000" dirty="0" smtClean="0"/>
              <a:t>)</a:t>
            </a:r>
            <a:br>
              <a:rPr lang="en-US" sz="2000" dirty="0" smtClean="0"/>
            </a:br>
            <a:r>
              <a:rPr lang="en-US" sz="2000" dirty="0" smtClean="0"/>
              <a:t>		|    :</a:t>
            </a:r>
            <a:r>
              <a:rPr lang="en-US" sz="2000" dirty="0" err="1" smtClean="0"/>
              <a:t>extrasorts</a:t>
            </a:r>
            <a:r>
              <a:rPr lang="en-US" sz="2000" dirty="0" smtClean="0"/>
              <a:t> (</a:t>
            </a:r>
            <a:r>
              <a:rPr lang="en-US" sz="2000" i="1" dirty="0" smtClean="0"/>
              <a:t>sort-</a:t>
            </a:r>
            <a:r>
              <a:rPr lang="en-US" sz="2000" i="1" dirty="0" err="1" smtClean="0"/>
              <a:t>decl</a:t>
            </a:r>
            <a:r>
              <a:rPr lang="en-US" sz="2000" i="1" dirty="0" smtClean="0"/>
              <a:t>*)</a:t>
            </a:r>
            <a:br>
              <a:rPr lang="en-US" sz="2000" i="1" dirty="0" smtClean="0"/>
            </a:br>
            <a:r>
              <a:rPr lang="en-US" sz="2000" i="1" dirty="0" smtClean="0"/>
              <a:t>		|    </a:t>
            </a:r>
            <a:r>
              <a:rPr lang="en-US" sz="2000" dirty="0" smtClean="0"/>
              <a:t>:assumption </a:t>
            </a:r>
            <a:r>
              <a:rPr lang="en-US" sz="2000" i="1" dirty="0" err="1" smtClean="0"/>
              <a:t>fmla</a:t>
            </a:r>
            <a:r>
              <a:rPr lang="en-US" sz="2000" i="1" dirty="0" smtClean="0"/>
              <a:t/>
            </a:r>
            <a:br>
              <a:rPr lang="en-US" sz="2000" i="1" dirty="0" smtClean="0"/>
            </a:br>
            <a:r>
              <a:rPr lang="en-US" sz="2000" dirty="0" smtClean="0"/>
              <a:t>		|    :formula </a:t>
            </a:r>
            <a:r>
              <a:rPr lang="en-US" sz="2000" i="1" dirty="0" err="1" smtClean="0"/>
              <a:t>fmla</a:t>
            </a:r>
            <a:endParaRPr lang="en-US" sz="2000" i="1" dirty="0" smtClean="0"/>
          </a:p>
          <a:p>
            <a:r>
              <a:rPr lang="en-US" sz="2000" i="1" dirty="0" smtClean="0"/>
              <a:t>sort-</a:t>
            </a:r>
            <a:r>
              <a:rPr lang="en-US" sz="2000" i="1" dirty="0" err="1" smtClean="0"/>
              <a:t>decl</a:t>
            </a:r>
            <a:r>
              <a:rPr lang="en-US" sz="2000" i="1" dirty="0" smtClean="0"/>
              <a:t>	</a:t>
            </a:r>
            <a:r>
              <a:rPr lang="en-US" sz="2000" dirty="0" smtClean="0"/>
              <a:t>::= </a:t>
            </a:r>
            <a:r>
              <a:rPr lang="en-US" sz="2000" i="1" dirty="0" smtClean="0"/>
              <a:t>id			- </a:t>
            </a:r>
            <a:r>
              <a:rPr lang="en-US" sz="2000" dirty="0" smtClean="0"/>
              <a:t>identifier</a:t>
            </a:r>
          </a:p>
          <a:p>
            <a:r>
              <a:rPr lang="en-US" sz="2000" i="1" dirty="0" err="1" smtClean="0"/>
              <a:t>func-decl</a:t>
            </a:r>
            <a:r>
              <a:rPr lang="en-US" sz="2000" i="1" dirty="0" smtClean="0"/>
              <a:t> 	</a:t>
            </a:r>
            <a:r>
              <a:rPr lang="en-US" sz="2000" dirty="0" smtClean="0"/>
              <a:t>::= </a:t>
            </a:r>
            <a:r>
              <a:rPr lang="en-US" sz="2000" i="1" dirty="0" smtClean="0"/>
              <a:t>id sort-</a:t>
            </a:r>
            <a:r>
              <a:rPr lang="en-US" sz="2000" i="1" dirty="0" err="1" smtClean="0"/>
              <a:t>decl</a:t>
            </a:r>
            <a:r>
              <a:rPr lang="en-US" sz="2000" i="1" dirty="0" smtClean="0"/>
              <a:t>* sort-</a:t>
            </a:r>
            <a:r>
              <a:rPr lang="en-US" sz="2000" i="1" dirty="0" err="1" smtClean="0"/>
              <a:t>decl</a:t>
            </a:r>
            <a:r>
              <a:rPr lang="en-US" sz="2000" i="1" dirty="0" smtClean="0"/>
              <a:t>	- </a:t>
            </a:r>
            <a:r>
              <a:rPr lang="en-US" sz="1800" dirty="0" smtClean="0"/>
              <a:t>name of function, domain, range</a:t>
            </a:r>
          </a:p>
          <a:p>
            <a:r>
              <a:rPr lang="en-US" sz="2000" i="1" dirty="0" err="1" smtClean="0"/>
              <a:t>pred-decl</a:t>
            </a:r>
            <a:r>
              <a:rPr lang="en-US" sz="2000" i="1" dirty="0" smtClean="0"/>
              <a:t>	</a:t>
            </a:r>
            <a:r>
              <a:rPr lang="en-US" sz="2000" dirty="0" smtClean="0"/>
              <a:t> ::= </a:t>
            </a:r>
            <a:r>
              <a:rPr lang="en-US" sz="2000" i="1" dirty="0" smtClean="0"/>
              <a:t>id sort-</a:t>
            </a:r>
            <a:r>
              <a:rPr lang="en-US" sz="2000" i="1" dirty="0" err="1" smtClean="0"/>
              <a:t>decl</a:t>
            </a:r>
            <a:r>
              <a:rPr lang="en-US" sz="2000" i="1" dirty="0" smtClean="0"/>
              <a:t>* 		- </a:t>
            </a:r>
            <a:r>
              <a:rPr lang="en-US" sz="1800" dirty="0" smtClean="0"/>
              <a:t>name of predicate, domain</a:t>
            </a:r>
            <a:endParaRPr lang="en-US" sz="2000" i="1" dirty="0" smtClean="0"/>
          </a:p>
          <a:p>
            <a:r>
              <a:rPr lang="en-US" sz="2000" i="1" dirty="0" err="1" smtClean="0"/>
              <a:t>fmla</a:t>
            </a:r>
            <a:r>
              <a:rPr lang="en-US" sz="2000" i="1" dirty="0" smtClean="0"/>
              <a:t>		::= </a:t>
            </a:r>
            <a:r>
              <a:rPr lang="en-US" sz="2000" dirty="0" smtClean="0"/>
              <a:t>(and </a:t>
            </a:r>
            <a:r>
              <a:rPr lang="en-US" sz="2000" i="1" dirty="0" err="1" smtClean="0"/>
              <a:t>fmla</a:t>
            </a:r>
            <a:r>
              <a:rPr lang="en-US" sz="2000" i="1" dirty="0" smtClean="0"/>
              <a:t>*</a:t>
            </a:r>
            <a:r>
              <a:rPr lang="en-US" sz="2000" dirty="0" smtClean="0"/>
              <a:t>)  |  (or </a:t>
            </a:r>
            <a:r>
              <a:rPr lang="en-US" sz="2000" i="1" dirty="0" err="1" smtClean="0"/>
              <a:t>fmla</a:t>
            </a:r>
            <a:r>
              <a:rPr lang="en-US" sz="2000" i="1" dirty="0" smtClean="0"/>
              <a:t>*</a:t>
            </a:r>
            <a:r>
              <a:rPr lang="en-US" sz="2000" dirty="0" smtClean="0"/>
              <a:t>) |  (not </a:t>
            </a:r>
            <a:r>
              <a:rPr lang="en-US" sz="2000" i="1" dirty="0" err="1" smtClean="0"/>
              <a:t>fmla</a:t>
            </a:r>
            <a:r>
              <a:rPr lang="en-US" sz="2000" dirty="0" smtClean="0"/>
              <a:t>) </a:t>
            </a:r>
            <a:br>
              <a:rPr lang="en-US" sz="2000" dirty="0" smtClean="0"/>
            </a:br>
            <a:r>
              <a:rPr lang="en-US" sz="2000" dirty="0" smtClean="0"/>
              <a:t>		|    (</a:t>
            </a:r>
            <a:r>
              <a:rPr lang="en-US" sz="2000" dirty="0" err="1" smtClean="0"/>
              <a:t>if_then_else</a:t>
            </a:r>
            <a:r>
              <a:rPr lang="en-US" sz="2000" dirty="0" smtClean="0"/>
              <a:t> </a:t>
            </a:r>
            <a:r>
              <a:rPr lang="en-US" sz="2000" i="1" dirty="0" err="1" smtClean="0"/>
              <a:t>fmla</a:t>
            </a:r>
            <a:r>
              <a:rPr lang="en-US" sz="2000" i="1" dirty="0" smtClean="0"/>
              <a:t> </a:t>
            </a:r>
            <a:r>
              <a:rPr lang="en-US" sz="2000" i="1" dirty="0" err="1" smtClean="0"/>
              <a:t>fmla</a:t>
            </a:r>
            <a:r>
              <a:rPr lang="en-US" sz="2000" i="1" dirty="0" smtClean="0"/>
              <a:t> </a:t>
            </a:r>
            <a:r>
              <a:rPr lang="en-US" sz="2000" i="1" dirty="0" err="1" smtClean="0"/>
              <a:t>fmla</a:t>
            </a:r>
            <a:r>
              <a:rPr lang="en-US" sz="2000" dirty="0" smtClean="0"/>
              <a:t>)   |  (= </a:t>
            </a:r>
            <a:r>
              <a:rPr lang="en-US" sz="2000" i="1" dirty="0" smtClean="0"/>
              <a:t>term </a:t>
            </a:r>
            <a:r>
              <a:rPr lang="en-US" sz="2000" i="1" dirty="0" err="1" smtClean="0"/>
              <a:t>term</a:t>
            </a:r>
            <a:r>
              <a:rPr lang="en-US" sz="2000" dirty="0" smtClean="0"/>
              <a:t>) </a:t>
            </a:r>
            <a:br>
              <a:rPr lang="en-US" sz="2000" dirty="0" smtClean="0"/>
            </a:br>
            <a:r>
              <a:rPr lang="en-US" sz="2000" dirty="0" smtClean="0"/>
              <a:t>		|    (implies </a:t>
            </a:r>
            <a:r>
              <a:rPr lang="en-US" sz="2000" i="1" dirty="0" err="1" smtClean="0"/>
              <a:t>fmla</a:t>
            </a:r>
            <a:r>
              <a:rPr lang="en-US" sz="2000" i="1" dirty="0" smtClean="0"/>
              <a:t> </a:t>
            </a:r>
            <a:r>
              <a:rPr lang="en-US" sz="2000" i="1" dirty="0" err="1" smtClean="0"/>
              <a:t>fmla</a:t>
            </a:r>
            <a:r>
              <a:rPr lang="en-US" sz="2000" dirty="0" smtClean="0"/>
              <a:t>) (</a:t>
            </a:r>
            <a:r>
              <a:rPr lang="en-US" sz="2000" dirty="0" err="1" smtClean="0"/>
              <a:t>iff</a:t>
            </a:r>
            <a:r>
              <a:rPr lang="en-US" sz="2000" dirty="0" smtClean="0"/>
              <a:t> </a:t>
            </a:r>
            <a:r>
              <a:rPr lang="en-US" sz="2000" i="1" dirty="0" err="1" smtClean="0"/>
              <a:t>fmla</a:t>
            </a:r>
            <a:r>
              <a:rPr lang="en-US" sz="2000" i="1" dirty="0" smtClean="0"/>
              <a:t> </a:t>
            </a:r>
            <a:r>
              <a:rPr lang="en-US" sz="2000" i="1" dirty="0" err="1" smtClean="0"/>
              <a:t>fmla</a:t>
            </a:r>
            <a:r>
              <a:rPr lang="en-US" sz="2000" dirty="0" smtClean="0"/>
              <a:t>) |  (</a:t>
            </a:r>
            <a:r>
              <a:rPr lang="en-US" sz="2000" i="1" dirty="0" smtClean="0"/>
              <a:t>predicate term*</a:t>
            </a:r>
            <a:r>
              <a:rPr lang="en-US" sz="2000" dirty="0" smtClean="0"/>
              <a:t>) </a:t>
            </a:r>
          </a:p>
          <a:p>
            <a:r>
              <a:rPr lang="en-US" sz="2000" i="1" dirty="0" smtClean="0"/>
              <a:t>Term</a:t>
            </a:r>
            <a:r>
              <a:rPr lang="en-US" sz="2000" dirty="0" smtClean="0"/>
              <a:t>	::= (</a:t>
            </a:r>
            <a:r>
              <a:rPr lang="en-US" sz="2000" dirty="0" err="1" smtClean="0"/>
              <a:t>ite</a:t>
            </a:r>
            <a:r>
              <a:rPr lang="en-US" sz="2000" dirty="0" smtClean="0"/>
              <a:t> </a:t>
            </a:r>
            <a:r>
              <a:rPr lang="en-US" sz="2000" i="1" dirty="0" err="1" smtClean="0"/>
              <a:t>fmla</a:t>
            </a:r>
            <a:r>
              <a:rPr lang="en-US" sz="2000" i="1" dirty="0" smtClean="0"/>
              <a:t> term </a:t>
            </a:r>
            <a:r>
              <a:rPr lang="en-US" sz="2000" i="1" dirty="0" err="1" smtClean="0"/>
              <a:t>term</a:t>
            </a:r>
            <a:r>
              <a:rPr lang="en-US" sz="2000" dirty="0" smtClean="0"/>
              <a:t>)</a:t>
            </a:r>
            <a:br>
              <a:rPr lang="en-US" sz="2000" dirty="0" smtClean="0"/>
            </a:br>
            <a:r>
              <a:rPr lang="en-US" sz="2000" dirty="0" smtClean="0"/>
              <a:t>		|    (</a:t>
            </a:r>
            <a:r>
              <a:rPr lang="en-US" sz="2000" i="1" dirty="0" smtClean="0"/>
              <a:t>id term*</a:t>
            </a:r>
            <a:r>
              <a:rPr lang="en-US" sz="2000" dirty="0" smtClean="0"/>
              <a:t>)		- function application</a:t>
            </a:r>
            <a:br>
              <a:rPr lang="en-US" sz="2000" dirty="0" smtClean="0"/>
            </a:br>
            <a:r>
              <a:rPr lang="en-US" sz="2000" dirty="0" smtClean="0"/>
              <a:t>		|    </a:t>
            </a:r>
            <a:r>
              <a:rPr lang="en-US" sz="2000" i="1" dirty="0" smtClean="0"/>
              <a:t>id			- </a:t>
            </a:r>
            <a:r>
              <a:rPr lang="en-US" sz="2000" dirty="0" smtClean="0"/>
              <a:t>constant</a:t>
            </a:r>
            <a:endParaRPr lang="en-US" sz="400" i="1" dirty="0" smtClean="0"/>
          </a:p>
          <a:p>
            <a:pPr lvl="2">
              <a:buNone/>
            </a:pPr>
            <a:endParaRPr lang="en-US" sz="400" dirty="0" smtClean="0"/>
          </a:p>
          <a:p>
            <a:endParaRPr lang="en-US" sz="1000" dirty="0" smtClean="0"/>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 basics</a:t>
            </a:r>
            <a:endParaRPr lang="en-US" dirty="0"/>
          </a:p>
        </p:txBody>
      </p:sp>
      <p:sp>
        <p:nvSpPr>
          <p:cNvPr id="3" name="Content Placeholder 2"/>
          <p:cNvSpPr>
            <a:spLocks noGrp="1"/>
          </p:cNvSpPr>
          <p:nvPr>
            <p:ph idx="1"/>
          </p:nvPr>
        </p:nvSpPr>
        <p:spPr>
          <a:xfrm>
            <a:off x="381000" y="1412875"/>
            <a:ext cx="8382000" cy="5299912"/>
          </a:xfrm>
        </p:spPr>
        <p:txBody>
          <a:bodyPr/>
          <a:lstStyle/>
          <a:p>
            <a:r>
              <a:rPr lang="en-US" dirty="0" smtClean="0"/>
              <a:t>Logics:</a:t>
            </a:r>
          </a:p>
          <a:p>
            <a:pPr lvl="1"/>
            <a:r>
              <a:rPr lang="en-US" dirty="0" smtClean="0"/>
              <a:t>QF_UF – Un-interpreted functions. Built-in sort </a:t>
            </a:r>
            <a:r>
              <a:rPr lang="en-US" b="1" dirty="0" smtClean="0"/>
              <a:t>U</a:t>
            </a:r>
            <a:endParaRPr lang="en-US" dirty="0" smtClean="0"/>
          </a:p>
          <a:p>
            <a:pPr lvl="1"/>
            <a:r>
              <a:rPr lang="en-US" dirty="0" smtClean="0"/>
              <a:t>QF_AUFLIA – Arrays and Integer linear arithmetic. </a:t>
            </a:r>
          </a:p>
          <a:p>
            <a:pPr lvl="2"/>
            <a:r>
              <a:rPr lang="en-US" dirty="0" smtClean="0"/>
              <a:t>Built-in Sorts:</a:t>
            </a:r>
          </a:p>
          <a:p>
            <a:pPr lvl="3"/>
            <a:r>
              <a:rPr lang="en-US" b="1" dirty="0" err="1" smtClean="0"/>
              <a:t>Int</a:t>
            </a:r>
            <a:r>
              <a:rPr lang="en-US" b="1" dirty="0" smtClean="0"/>
              <a:t>, Array </a:t>
            </a:r>
            <a:r>
              <a:rPr lang="en-US" dirty="0" smtClean="0"/>
              <a:t>(of </a:t>
            </a:r>
            <a:r>
              <a:rPr lang="en-US" dirty="0" err="1" smtClean="0"/>
              <a:t>Int</a:t>
            </a:r>
            <a:r>
              <a:rPr lang="en-US" dirty="0" smtClean="0"/>
              <a:t> to </a:t>
            </a:r>
            <a:r>
              <a:rPr lang="en-US" dirty="0" err="1" smtClean="0"/>
              <a:t>Int</a:t>
            </a:r>
            <a:r>
              <a:rPr lang="en-US" dirty="0" smtClean="0"/>
              <a:t>)</a:t>
            </a:r>
          </a:p>
          <a:p>
            <a:pPr lvl="2"/>
            <a:r>
              <a:rPr lang="en-US" dirty="0" smtClean="0"/>
              <a:t>Built-in Predicates:</a:t>
            </a:r>
          </a:p>
          <a:p>
            <a:pPr lvl="3"/>
            <a:r>
              <a:rPr lang="en-US" b="1" dirty="0" smtClean="0"/>
              <a:t>&lt;=, &gt;=, &lt;, &gt;,  </a:t>
            </a:r>
            <a:r>
              <a:rPr lang="en-US" dirty="0" smtClean="0"/>
              <a:t> </a:t>
            </a:r>
          </a:p>
          <a:p>
            <a:pPr lvl="2"/>
            <a:r>
              <a:rPr lang="en-US" dirty="0" smtClean="0"/>
              <a:t>Built-in Functions:</a:t>
            </a:r>
          </a:p>
          <a:p>
            <a:pPr lvl="3"/>
            <a:r>
              <a:rPr lang="en-US" dirty="0" smtClean="0"/>
              <a:t>+, *, -, select, store.</a:t>
            </a:r>
          </a:p>
          <a:p>
            <a:pPr lvl="2"/>
            <a:r>
              <a:rPr lang="en-US" dirty="0" smtClean="0"/>
              <a:t>Constants: 0, 1, 2, … </a:t>
            </a:r>
            <a:endParaRPr lang="en-US" dirty="0"/>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SMT-LIB </a:t>
            </a:r>
            <a:r>
              <a:rPr lang="en-US" dirty="0" smtClean="0"/>
              <a:t>–</a:t>
            </a:r>
            <a:r>
              <a:rPr sz="4000" smtClean="0"/>
              <a:t> encodings</a:t>
            </a:r>
            <a:endParaRPr lang="en-US" dirty="0"/>
          </a:p>
        </p:txBody>
      </p:sp>
      <p:sp>
        <p:nvSpPr>
          <p:cNvPr id="3" name="Content Placeholder 2"/>
          <p:cNvSpPr>
            <a:spLocks noGrp="1"/>
          </p:cNvSpPr>
          <p:nvPr>
            <p:ph idx="1"/>
          </p:nvPr>
        </p:nvSpPr>
        <p:spPr>
          <a:xfrm>
            <a:off x="381000" y="1412875"/>
            <a:ext cx="8382000" cy="5309146"/>
          </a:xfrm>
        </p:spPr>
        <p:txBody>
          <a:bodyPr/>
          <a:lstStyle/>
          <a:p>
            <a:r>
              <a:rPr lang="en-US" dirty="0" smtClean="0"/>
              <a:t>Q: There is no built-in function for </a:t>
            </a:r>
            <a:r>
              <a:rPr lang="en-US" i="1" dirty="0" smtClean="0"/>
              <a:t>max </a:t>
            </a:r>
            <a:r>
              <a:rPr lang="en-US" dirty="0" smtClean="0"/>
              <a:t>or </a:t>
            </a:r>
            <a:r>
              <a:rPr lang="en-US" i="1" dirty="0" smtClean="0"/>
              <a:t>min. </a:t>
            </a:r>
            <a:r>
              <a:rPr lang="en-US" dirty="0" smtClean="0"/>
              <a:t>How do I encode it?</a:t>
            </a:r>
          </a:p>
          <a:p>
            <a:endParaRPr lang="en-US" dirty="0" smtClean="0"/>
          </a:p>
          <a:p>
            <a:pPr lvl="1"/>
            <a:r>
              <a:rPr lang="en-US" dirty="0" smtClean="0"/>
              <a:t>(max x y) is the same as (</a:t>
            </a:r>
            <a:r>
              <a:rPr lang="en-US" dirty="0" err="1" smtClean="0"/>
              <a:t>ite</a:t>
            </a:r>
            <a:r>
              <a:rPr lang="en-US" dirty="0" smtClean="0"/>
              <a:t> (&gt; x y) x y)</a:t>
            </a:r>
          </a:p>
          <a:p>
            <a:pPr lvl="1"/>
            <a:r>
              <a:rPr lang="en-US" dirty="0" smtClean="0"/>
              <a:t>Also: replace (max x y) by fresh constant </a:t>
            </a:r>
            <a:r>
              <a:rPr lang="en-US" i="1" dirty="0" err="1" smtClean="0"/>
              <a:t>max_x_y</a:t>
            </a:r>
            <a:r>
              <a:rPr lang="en-US" i="1" dirty="0" smtClean="0"/>
              <a:t> </a:t>
            </a:r>
            <a:r>
              <a:rPr lang="en-US" dirty="0" smtClean="0"/>
              <a:t>add assumptions:</a:t>
            </a:r>
            <a:br>
              <a:rPr lang="en-US" dirty="0" smtClean="0"/>
            </a:br>
            <a:r>
              <a:rPr lang="en-US" dirty="0" smtClean="0"/>
              <a:t>:assumption (implies (&gt; x y) (= </a:t>
            </a:r>
            <a:r>
              <a:rPr lang="en-US" dirty="0" err="1" smtClean="0"/>
              <a:t>max_x_y</a:t>
            </a:r>
            <a:r>
              <a:rPr lang="en-US" dirty="0" smtClean="0"/>
              <a:t> x))</a:t>
            </a:r>
            <a:br>
              <a:rPr lang="en-US" dirty="0" smtClean="0"/>
            </a:br>
            <a:r>
              <a:rPr lang="en-US" dirty="0" smtClean="0"/>
              <a:t>:assumption (implies (&lt;= x y) (= </a:t>
            </a:r>
            <a:r>
              <a:rPr lang="en-US" dirty="0" err="1" smtClean="0"/>
              <a:t>max_x_y</a:t>
            </a:r>
            <a:r>
              <a:rPr lang="en-US" dirty="0" smtClean="0"/>
              <a:t> y))</a:t>
            </a:r>
          </a:p>
          <a:p>
            <a:endParaRPr lang="en-US" dirty="0" smtClean="0"/>
          </a:p>
          <a:p>
            <a:r>
              <a:rPr lang="en-US" dirty="0" smtClean="0"/>
              <a:t>Q: Encode the predicate </a:t>
            </a:r>
            <a:r>
              <a:rPr lang="en-US" i="1" dirty="0" smtClean="0"/>
              <a:t>(even n), </a:t>
            </a:r>
            <a:r>
              <a:rPr lang="en-US" dirty="0" smtClean="0"/>
              <a:t>that is true when </a:t>
            </a:r>
            <a:r>
              <a:rPr lang="en-US" i="1" dirty="0" smtClean="0"/>
              <a:t>n </a:t>
            </a:r>
            <a:r>
              <a:rPr lang="en-US" dirty="0" smtClean="0"/>
              <a:t>is even.</a:t>
            </a:r>
            <a:endParaRPr lang="en-US" dirty="0"/>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Quantifiers</a:t>
            </a:r>
            <a:endParaRPr lang="en-US" dirty="0"/>
          </a:p>
        </p:txBody>
      </p:sp>
      <p:sp>
        <p:nvSpPr>
          <p:cNvPr id="3" name="Content Placeholder 2"/>
          <p:cNvSpPr>
            <a:spLocks noGrp="1"/>
          </p:cNvSpPr>
          <p:nvPr>
            <p:ph idx="1"/>
          </p:nvPr>
        </p:nvSpPr>
        <p:spPr>
          <a:xfrm>
            <a:off x="381000" y="1254831"/>
            <a:ext cx="8382000" cy="5386090"/>
          </a:xfrm>
        </p:spPr>
        <p:txBody>
          <a:bodyPr/>
          <a:lstStyle/>
          <a:p>
            <a:pPr>
              <a:buNone/>
            </a:pPr>
            <a:r>
              <a:rPr lang="en-US" sz="2000" dirty="0" smtClean="0"/>
              <a:t>Quantified formulas in SMT-LIB:</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a:t>
            </a:r>
            <a:r>
              <a:rPr lang="en-US" sz="2000" i="1" dirty="0" smtClean="0"/>
              <a:t>bound*</a:t>
            </a:r>
            <a:r>
              <a:rPr lang="en-US" sz="2000" dirty="0" smtClean="0"/>
              <a:t> </a:t>
            </a:r>
            <a:r>
              <a:rPr lang="en-US" sz="2000" i="1" dirty="0" err="1" smtClean="0"/>
              <a:t>fmla</a:t>
            </a:r>
            <a:r>
              <a:rPr lang="en-US" sz="2000" dirty="0" smtClean="0"/>
              <a:t>)</a:t>
            </a:r>
            <a:br>
              <a:rPr lang="en-US" sz="2000" dirty="0" smtClean="0"/>
            </a:br>
            <a:r>
              <a:rPr lang="en-US" sz="2000" dirty="0" smtClean="0"/>
              <a:t>		| (exists </a:t>
            </a:r>
            <a:r>
              <a:rPr lang="en-US" sz="2000" i="1" dirty="0" smtClean="0"/>
              <a:t>bound*</a:t>
            </a:r>
            <a:r>
              <a:rPr lang="en-US" sz="2000" dirty="0" smtClean="0"/>
              <a:t> </a:t>
            </a:r>
            <a:r>
              <a:rPr lang="en-US" sz="2000" i="1" dirty="0" err="1" smtClean="0"/>
              <a:t>fmla</a:t>
            </a:r>
            <a:r>
              <a:rPr lang="en-US" sz="2000" dirty="0" smtClean="0"/>
              <a:t>)</a:t>
            </a:r>
          </a:p>
          <a:p>
            <a:pPr lvl="1"/>
            <a:r>
              <a:rPr lang="en-US" sz="2000" i="1" dirty="0" smtClean="0"/>
              <a:t>Bound	::= </a:t>
            </a:r>
            <a:r>
              <a:rPr lang="en-US" sz="2000" dirty="0" smtClean="0"/>
              <a:t>( </a:t>
            </a:r>
            <a:r>
              <a:rPr lang="en-US" sz="2000" i="1" dirty="0" smtClean="0"/>
              <a:t>id sort-id </a:t>
            </a:r>
            <a:r>
              <a:rPr lang="en-US" sz="2000" dirty="0" smtClean="0"/>
              <a:t>)</a:t>
            </a:r>
            <a:endParaRPr lang="en-US" sz="2000" i="1" dirty="0" smtClean="0"/>
          </a:p>
          <a:p>
            <a:pPr>
              <a:buNone/>
            </a:pPr>
            <a:endParaRPr lang="en-US" sz="2000" dirty="0" smtClean="0"/>
          </a:p>
          <a:p>
            <a:r>
              <a:rPr lang="en-US" sz="2000" dirty="0" smtClean="0"/>
              <a:t>Q: I want </a:t>
            </a:r>
            <a:r>
              <a:rPr lang="en-US" sz="2000" i="1" dirty="0" smtClean="0"/>
              <a:t>f </a:t>
            </a:r>
            <a:r>
              <a:rPr lang="en-US" sz="2000" dirty="0" smtClean="0"/>
              <a:t>to be an injective function. Write an axiom that forces </a:t>
            </a:r>
            <a:r>
              <a:rPr lang="en-US" sz="2000" i="1" dirty="0" smtClean="0"/>
              <a:t>f </a:t>
            </a:r>
            <a:r>
              <a:rPr lang="en-US" sz="2000" dirty="0" smtClean="0"/>
              <a:t>to be injective.</a:t>
            </a:r>
          </a:p>
          <a:p>
            <a:endParaRPr lang="en-US" sz="2000" dirty="0" smtClean="0"/>
          </a:p>
          <a:p>
            <a:r>
              <a:rPr lang="en-US" sz="2000" dirty="0" smtClean="0"/>
              <a:t>Patterns: guiding the instantiation of quantifiers (Lecture 5)</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br>
              <a:rPr lang="en-US" sz="2000" dirty="0" smtClean="0"/>
            </a:br>
            <a:r>
              <a:rPr lang="en-US" sz="2000" dirty="0" smtClean="0"/>
              <a:t>		| (exists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p>
          <a:p>
            <a:pPr lvl="1"/>
            <a:endParaRPr lang="en-US" sz="2000" dirty="0" smtClean="0"/>
          </a:p>
          <a:p>
            <a:r>
              <a:rPr lang="en-US" sz="2000" dirty="0" smtClean="0"/>
              <a:t>Q: what are the patterns for the </a:t>
            </a:r>
            <a:r>
              <a:rPr lang="en-US" sz="2000" dirty="0" err="1" smtClean="0"/>
              <a:t>injectivity</a:t>
            </a:r>
            <a:r>
              <a:rPr lang="en-US" sz="2000" dirty="0" smtClean="0"/>
              <a:t> axiom?</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Spec# and Boogie</a:t>
            </a:r>
            <a:endParaRPr lang="en-US" sz="4400" b="1" dirty="0"/>
          </a:p>
        </p:txBody>
      </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t>
            </a:r>
            <a:r>
              <a:rPr smtClean="0"/>
              <a:t>sing the Z3 (managed) API</a:t>
            </a:r>
            <a:endParaRPr lang="en-US" dirty="0"/>
          </a:p>
        </p:txBody>
      </p:sp>
      <p:sp>
        <p:nvSpPr>
          <p:cNvPr id="6" name="TextBox 5"/>
          <p:cNvSpPr txBox="1"/>
          <p:nvPr/>
        </p:nvSpPr>
        <p:spPr>
          <a:xfrm>
            <a:off x="4289778" y="1603023"/>
            <a:ext cx="4662309" cy="2031325"/>
          </a:xfrm>
          <a:prstGeom prst="rect">
            <a:avLst/>
          </a:prstGeom>
          <a:noFill/>
          <a:ln>
            <a:solidFill>
              <a:schemeClr val="bg1"/>
            </a:solidFill>
          </a:ln>
        </p:spPr>
        <p:txBody>
          <a:bodyPr wrap="square" rtlCol="0">
            <a:spAutoFit/>
          </a:bodyPr>
          <a:lstStyle/>
          <a:p>
            <a:r>
              <a:rPr lang="en-US" b="1" dirty="0" smtClean="0">
                <a:solidFill>
                  <a:schemeClr val="bg1"/>
                </a:solidFill>
              </a:rPr>
              <a:t>open</a:t>
            </a:r>
            <a:r>
              <a:rPr lang="en-US" dirty="0" smtClean="0">
                <a:solidFill>
                  <a:schemeClr val="bg1"/>
                </a:solidFill>
              </a:rPr>
              <a:t> Microsoft.Z3</a:t>
            </a:r>
          </a:p>
          <a:p>
            <a:r>
              <a:rPr lang="en-US" b="1" dirty="0" smtClean="0">
                <a:solidFill>
                  <a:schemeClr val="bg1"/>
                </a:solidFill>
              </a:rPr>
              <a:t>open</a:t>
            </a:r>
            <a:r>
              <a:rPr lang="en-US" dirty="0" smtClean="0">
                <a:solidFill>
                  <a:schemeClr val="bg1"/>
                </a:solidFill>
              </a:rPr>
              <a:t> </a:t>
            </a:r>
            <a:r>
              <a:rPr lang="en-US" dirty="0" err="1" smtClean="0">
                <a:solidFill>
                  <a:schemeClr val="bg1"/>
                </a:solidFill>
              </a:rPr>
              <a:t>System.Collections.Generic</a:t>
            </a:r>
            <a:endParaRPr lang="en-US" dirty="0" smtClean="0">
              <a:solidFill>
                <a:schemeClr val="bg1"/>
              </a:solidFill>
            </a:endParaRPr>
          </a:p>
          <a:p>
            <a:r>
              <a:rPr lang="en-US" b="1" dirty="0" smtClean="0">
                <a:solidFill>
                  <a:schemeClr val="bg1"/>
                </a:solidFill>
              </a:rPr>
              <a:t>open</a:t>
            </a:r>
            <a:r>
              <a:rPr lang="en-US" dirty="0" smtClean="0">
                <a:solidFill>
                  <a:schemeClr val="bg1"/>
                </a:solidFill>
              </a:rPr>
              <a:t> System</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par = </a:t>
            </a:r>
            <a:r>
              <a:rPr lang="en-US" b="1" dirty="0" smtClean="0">
                <a:solidFill>
                  <a:schemeClr val="bg1"/>
                </a:solidFill>
              </a:rPr>
              <a:t>new</a:t>
            </a:r>
            <a:r>
              <a:rPr lang="en-US" dirty="0" smtClean="0">
                <a:solidFill>
                  <a:schemeClr val="bg1"/>
                </a:solidFill>
              </a:rPr>
              <a:t> </a:t>
            </a:r>
            <a:r>
              <a:rPr lang="en-US" dirty="0" err="1" smtClean="0">
                <a:solidFill>
                  <a:schemeClr val="bg1"/>
                </a:solidFill>
              </a:rPr>
              <a:t>Config</a:t>
            </a:r>
            <a:r>
              <a:rPr lang="en-US" dirty="0" smtClean="0">
                <a:solidFill>
                  <a:schemeClr val="bg1"/>
                </a:solidFill>
              </a:rPr>
              <a:t>()</a:t>
            </a:r>
          </a:p>
          <a:p>
            <a:r>
              <a:rPr lang="en-US" b="1" dirty="0" smtClean="0">
                <a:solidFill>
                  <a:schemeClr val="bg1"/>
                </a:solidFill>
              </a:rPr>
              <a:t>do</a:t>
            </a:r>
            <a:r>
              <a:rPr lang="en-US" dirty="0" smtClean="0">
                <a:solidFill>
                  <a:schemeClr val="bg1"/>
                </a:solidFill>
              </a:rPr>
              <a:t>  </a:t>
            </a:r>
            <a:r>
              <a:rPr lang="en-US" dirty="0" err="1" smtClean="0">
                <a:solidFill>
                  <a:schemeClr val="bg1"/>
                </a:solidFill>
              </a:rPr>
              <a:t>par.SetParamValue</a:t>
            </a:r>
            <a:r>
              <a:rPr lang="en-US" dirty="0" smtClean="0">
                <a:solidFill>
                  <a:schemeClr val="bg1"/>
                </a:solidFill>
              </a:rPr>
              <a:t>("MODEL", "</a:t>
            </a:r>
            <a:r>
              <a:rPr lang="en-US" smtClean="0">
                <a:solidFill>
                  <a:schemeClr val="bg1"/>
                </a:solidFill>
              </a:rPr>
              <a:t>true")</a:t>
            </a:r>
            <a:endParaRPr lang="en-US" dirty="0" smtClean="0">
              <a:solidFill>
                <a:schemeClr val="bg1"/>
              </a:solidFill>
            </a:endParaRPr>
          </a:p>
          <a:p>
            <a:r>
              <a:rPr lang="en-US" b="1" dirty="0" smtClean="0">
                <a:solidFill>
                  <a:schemeClr val="bg1"/>
                </a:solidFill>
              </a:rPr>
              <a:t>let</a:t>
            </a:r>
            <a:r>
              <a:rPr lang="en-US" dirty="0" smtClean="0">
                <a:solidFill>
                  <a:schemeClr val="bg1"/>
                </a:solidFill>
              </a:rPr>
              <a:t> z3 = </a:t>
            </a:r>
            <a:r>
              <a:rPr lang="en-US" b="1" dirty="0" smtClean="0">
                <a:solidFill>
                  <a:schemeClr val="bg1"/>
                </a:solidFill>
              </a:rPr>
              <a:t>new</a:t>
            </a:r>
            <a:r>
              <a:rPr lang="en-US" dirty="0" smtClean="0">
                <a:solidFill>
                  <a:schemeClr val="bg1"/>
                </a:solidFill>
              </a:rPr>
              <a:t> </a:t>
            </a:r>
            <a:r>
              <a:rPr lang="en-US" dirty="0" err="1" smtClean="0">
                <a:solidFill>
                  <a:schemeClr val="bg1"/>
                </a:solidFill>
              </a:rPr>
              <a:t>TypeSafeContext</a:t>
            </a:r>
            <a:r>
              <a:rPr lang="en-US" dirty="0" smtClean="0">
                <a:solidFill>
                  <a:schemeClr val="bg1"/>
                </a:solidFill>
              </a:rPr>
              <a:t>(par)</a:t>
            </a:r>
          </a:p>
        </p:txBody>
      </p:sp>
      <p:sp>
        <p:nvSpPr>
          <p:cNvPr id="7" name="TextBox 6"/>
          <p:cNvSpPr txBox="1"/>
          <p:nvPr/>
        </p:nvSpPr>
        <p:spPr>
          <a:xfrm>
            <a:off x="857955" y="1952976"/>
            <a:ext cx="2641601" cy="369332"/>
          </a:xfrm>
          <a:prstGeom prst="rect">
            <a:avLst/>
          </a:prstGeom>
          <a:noFill/>
        </p:spPr>
        <p:txBody>
          <a:bodyPr wrap="square" rtlCol="0">
            <a:spAutoFit/>
          </a:bodyPr>
          <a:lstStyle/>
          <a:p>
            <a:r>
              <a:rPr lang="en-US" dirty="0" smtClean="0">
                <a:solidFill>
                  <a:schemeClr val="bg1"/>
                </a:solidFill>
              </a:rPr>
              <a:t>Create a context </a:t>
            </a:r>
            <a:r>
              <a:rPr lang="en-US" i="1" dirty="0" smtClean="0">
                <a:solidFill>
                  <a:schemeClr val="bg1"/>
                </a:solidFill>
              </a:rPr>
              <a:t>z3</a:t>
            </a:r>
            <a:r>
              <a:rPr lang="en-US" dirty="0" smtClean="0">
                <a:solidFill>
                  <a:schemeClr val="bg1"/>
                </a:solidFill>
              </a:rPr>
              <a:t>:</a:t>
            </a:r>
          </a:p>
        </p:txBody>
      </p:sp>
      <p:sp>
        <p:nvSpPr>
          <p:cNvPr id="8" name="TextBox 7"/>
          <p:cNvSpPr txBox="1"/>
          <p:nvPr/>
        </p:nvSpPr>
        <p:spPr>
          <a:xfrm>
            <a:off x="414835" y="4069477"/>
            <a:ext cx="4540987"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check (</a:t>
            </a:r>
            <a:r>
              <a:rPr lang="en-US" dirty="0" err="1" smtClean="0">
                <a:solidFill>
                  <a:schemeClr val="bg1"/>
                </a:solidFill>
              </a:rPr>
              <a:t>fmla</a:t>
            </a:r>
            <a:r>
              <a:rPr lang="en-US" dirty="0" smtClean="0">
                <a:solidFill>
                  <a:schemeClr val="bg1"/>
                </a:solidFill>
              </a:rPr>
              <a:t>) = </a:t>
            </a:r>
          </a:p>
          <a:p>
            <a:r>
              <a:rPr lang="en-US" dirty="0" smtClean="0">
                <a:solidFill>
                  <a:schemeClr val="bg1"/>
                </a:solidFill>
              </a:rPr>
              <a:t>  z3.Push();</a:t>
            </a:r>
          </a:p>
          <a:p>
            <a:r>
              <a:rPr lang="en-US" dirty="0" smtClean="0">
                <a:solidFill>
                  <a:schemeClr val="bg1"/>
                </a:solidFill>
              </a:rPr>
              <a:t>  z3.AssertCnstr(</a:t>
            </a:r>
            <a:r>
              <a:rPr lang="en-US" dirty="0" err="1" smtClean="0">
                <a:solidFill>
                  <a:schemeClr val="bg1"/>
                </a:solidFill>
              </a:rPr>
              <a:t>fmla</a:t>
            </a:r>
            <a:r>
              <a:rPr lang="en-US" dirty="0" smtClean="0">
                <a:solidFill>
                  <a:schemeClr val="bg1"/>
                </a:solidFill>
              </a:rPr>
              <a:t>);</a:t>
            </a:r>
          </a:p>
          <a:p>
            <a:r>
              <a:rPr lang="en-US" dirty="0" smtClean="0">
                <a:solidFill>
                  <a:schemeClr val="bg1"/>
                </a:solidFill>
              </a:rPr>
              <a:t>  (</a:t>
            </a:r>
            <a:r>
              <a:rPr lang="en-US" b="1" dirty="0" smtClean="0">
                <a:solidFill>
                  <a:schemeClr val="bg1"/>
                </a:solidFill>
              </a:rPr>
              <a:t>match</a:t>
            </a:r>
            <a:r>
              <a:rPr lang="en-US" dirty="0" smtClean="0">
                <a:solidFill>
                  <a:schemeClr val="bg1"/>
                </a:solidFill>
              </a:rPr>
              <a:t> z3.Check() </a:t>
            </a:r>
            <a:r>
              <a:rPr lang="en-US" b="1" dirty="0" smtClean="0">
                <a:solidFill>
                  <a:schemeClr val="bg1"/>
                </a:solidFill>
              </a:rPr>
              <a:t>with</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LBool.False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a:t>
            </a:r>
            <a:r>
              <a:rPr lang="en-US" dirty="0" err="1" smtClean="0">
                <a:solidFill>
                  <a:schemeClr val="bg1"/>
                </a:solidFill>
              </a:rPr>
              <a:t>unsat</a:t>
            </a:r>
            <a:r>
              <a:rPr lang="en-US" dirty="0" smtClean="0">
                <a:solidFill>
                  <a:schemeClr val="bg1"/>
                </a:solidFill>
              </a:rPr>
              <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LBool.True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"sat\n"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LBool.Undef</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"unknown\n"</a:t>
            </a:r>
          </a:p>
          <a:p>
            <a:r>
              <a:rPr lang="en-US" dirty="0" smtClean="0">
                <a:solidFill>
                  <a:schemeClr val="bg1"/>
                </a:solidFill>
              </a:rPr>
              <a:t> </a:t>
            </a:r>
            <a:r>
              <a:rPr lang="en-US" b="1" dirty="0" smtClean="0">
                <a:solidFill>
                  <a:schemeClr val="bg1"/>
                </a:solidFill>
              </a:rPr>
              <a:t> | </a:t>
            </a:r>
            <a:r>
              <a:rPr lang="en-US" dirty="0" smtClean="0">
                <a:solidFill>
                  <a:schemeClr val="bg1"/>
                </a:solidFill>
              </a:rPr>
              <a:t>_ -&gt; </a:t>
            </a:r>
            <a:r>
              <a:rPr lang="en-US" b="1" dirty="0" smtClean="0">
                <a:solidFill>
                  <a:schemeClr val="bg1"/>
                </a:solidFill>
              </a:rPr>
              <a:t>assert</a:t>
            </a:r>
            <a:r>
              <a:rPr lang="en-US" dirty="0" smtClean="0">
                <a:solidFill>
                  <a:schemeClr val="bg1"/>
                </a:solidFill>
              </a:rPr>
              <a:t> false);</a:t>
            </a:r>
            <a:br>
              <a:rPr lang="en-US" dirty="0" smtClean="0">
                <a:solidFill>
                  <a:schemeClr val="bg1"/>
                </a:solidFill>
              </a:rPr>
            </a:br>
            <a:r>
              <a:rPr lang="en-US" dirty="0" smtClean="0">
                <a:solidFill>
                  <a:schemeClr val="bg1"/>
                </a:solidFill>
              </a:rPr>
              <a:t>  z3.Pop(1ul)  </a:t>
            </a:r>
          </a:p>
        </p:txBody>
      </p:sp>
      <p:sp>
        <p:nvSpPr>
          <p:cNvPr id="9" name="TextBox 8"/>
          <p:cNvSpPr txBox="1"/>
          <p:nvPr/>
        </p:nvSpPr>
        <p:spPr>
          <a:xfrm>
            <a:off x="5740399" y="4453464"/>
            <a:ext cx="2641601" cy="1754326"/>
          </a:xfrm>
          <a:prstGeom prst="rect">
            <a:avLst/>
          </a:prstGeom>
          <a:noFill/>
        </p:spPr>
        <p:txBody>
          <a:bodyPr wrap="square" rtlCol="0">
            <a:spAutoFit/>
          </a:bodyPr>
          <a:lstStyle/>
          <a:p>
            <a:r>
              <a:rPr lang="en-US" dirty="0" smtClean="0">
                <a:solidFill>
                  <a:schemeClr val="bg1"/>
                </a:solidFill>
              </a:rPr>
              <a:t>Check a formula</a:t>
            </a:r>
          </a:p>
          <a:p>
            <a:endParaRPr lang="en-US" dirty="0" smtClean="0">
              <a:solidFill>
                <a:schemeClr val="bg1"/>
              </a:solidFill>
            </a:endParaRPr>
          </a:p>
          <a:p>
            <a:pPr>
              <a:buFontTx/>
              <a:buChar char="-"/>
            </a:pPr>
            <a:r>
              <a:rPr lang="en-US" b="1" dirty="0" smtClean="0">
                <a:solidFill>
                  <a:srgbClr val="9C42E6"/>
                </a:solidFill>
              </a:rPr>
              <a:t>Push</a:t>
            </a:r>
          </a:p>
          <a:p>
            <a:pPr>
              <a:buFontTx/>
              <a:buChar char="-"/>
            </a:pPr>
            <a:r>
              <a:rPr lang="en-US" b="1" dirty="0" err="1" smtClean="0">
                <a:solidFill>
                  <a:srgbClr val="9C42E6"/>
                </a:solidFill>
              </a:rPr>
              <a:t>AssertCnstr</a:t>
            </a:r>
            <a:endParaRPr lang="en-US" b="1" dirty="0" smtClean="0">
              <a:solidFill>
                <a:srgbClr val="9C42E6"/>
              </a:solidFill>
            </a:endParaRPr>
          </a:p>
          <a:p>
            <a:pPr>
              <a:buFontTx/>
              <a:buChar char="-"/>
            </a:pPr>
            <a:r>
              <a:rPr lang="en-US" b="1" dirty="0" smtClean="0">
                <a:solidFill>
                  <a:srgbClr val="9C42E6"/>
                </a:solidFill>
              </a:rPr>
              <a:t>Check</a:t>
            </a:r>
          </a:p>
          <a:p>
            <a:pPr>
              <a:buFontTx/>
              <a:buChar char="-"/>
            </a:pPr>
            <a:r>
              <a:rPr lang="en-US" b="1" dirty="0" smtClean="0">
                <a:solidFill>
                  <a:srgbClr val="9C42E6"/>
                </a:solidFill>
              </a:rPr>
              <a:t>Pop</a:t>
            </a:r>
          </a:p>
        </p:txBody>
      </p:sp>
    </p:spTree>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Using the Z3 (managed) API</a:t>
            </a:r>
            <a:endParaRPr lang="en-US" dirty="0"/>
          </a:p>
        </p:txBody>
      </p:sp>
      <p:sp>
        <p:nvSpPr>
          <p:cNvPr id="4" name="TextBox 3"/>
          <p:cNvSpPr txBox="1"/>
          <p:nvPr/>
        </p:nvSpPr>
        <p:spPr>
          <a:xfrm>
            <a:off x="696438" y="4569891"/>
            <a:ext cx="7894902" cy="646331"/>
          </a:xfrm>
          <a:prstGeom prst="rect">
            <a:avLst/>
          </a:prstGeom>
          <a:noFill/>
          <a:ln>
            <a:solidFill>
              <a:schemeClr val="bg1"/>
            </a:solidFill>
          </a:ln>
        </p:spPr>
        <p:txBody>
          <a:bodyPr wrap="square" rtlCol="0">
            <a:spAutoFit/>
          </a:bodyPr>
          <a:lstStyle/>
          <a:p>
            <a:r>
              <a:rPr lang="en-US" b="1" dirty="0" smtClean="0">
                <a:solidFill>
                  <a:schemeClr val="bg1"/>
                </a:solidFill>
              </a:rPr>
              <a:t>let</a:t>
            </a:r>
            <a:r>
              <a:rPr lang="en-US" dirty="0" smtClean="0">
                <a:solidFill>
                  <a:schemeClr val="bg1"/>
                </a:solidFill>
              </a:rPr>
              <a:t> fmla1 = ((x === f(f(f(f(f(f x))))) &amp;&amp; (x === f(f(f x)))) ==&gt; (x === (f x))</a:t>
            </a:r>
          </a:p>
          <a:p>
            <a:r>
              <a:rPr lang="en-US" b="1" dirty="0" smtClean="0">
                <a:solidFill>
                  <a:schemeClr val="bg1"/>
                </a:solidFill>
              </a:rPr>
              <a:t>do</a:t>
            </a:r>
            <a:r>
              <a:rPr lang="en-US" dirty="0" smtClean="0">
                <a:solidFill>
                  <a:schemeClr val="bg1"/>
                </a:solidFill>
              </a:rPr>
              <a:t>  check (</a:t>
            </a:r>
            <a:r>
              <a:rPr lang="en-US" dirty="0" err="1" smtClean="0">
                <a:solidFill>
                  <a:schemeClr val="bg1"/>
                </a:solidFill>
              </a:rPr>
              <a:t>neg</a:t>
            </a:r>
            <a:r>
              <a:rPr lang="en-US" dirty="0" smtClean="0">
                <a:solidFill>
                  <a:schemeClr val="bg1"/>
                </a:solidFill>
              </a:rPr>
              <a:t> fmla1)</a:t>
            </a:r>
          </a:p>
        </p:txBody>
      </p:sp>
      <p:sp>
        <p:nvSpPr>
          <p:cNvPr id="5" name="TextBox 4"/>
          <p:cNvSpPr txBox="1"/>
          <p:nvPr/>
        </p:nvSpPr>
        <p:spPr>
          <a:xfrm>
            <a:off x="696190" y="1666786"/>
            <a:ext cx="3632726"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 x y   = z3.MkEq(</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(==&gt;) x y   = z3.MkImplies(</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(&amp;&amp;) x y     = z3.MkAnd(</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t>
            </a:r>
            <a:r>
              <a:rPr lang="en-US" dirty="0" err="1" smtClean="0">
                <a:solidFill>
                  <a:schemeClr val="bg1"/>
                </a:solidFill>
              </a:rPr>
              <a:t>neg</a:t>
            </a:r>
            <a:r>
              <a:rPr lang="en-US" dirty="0" smtClean="0">
                <a:solidFill>
                  <a:schemeClr val="bg1"/>
                </a:solidFill>
              </a:rPr>
              <a:t> x         = z3.MkNot(x)</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a        = z3.MkType(“a”)</a:t>
            </a:r>
          </a:p>
          <a:p>
            <a:r>
              <a:rPr lang="en-US" b="1" dirty="0" smtClean="0">
                <a:solidFill>
                  <a:schemeClr val="bg1"/>
                </a:solidFill>
              </a:rPr>
              <a:t>let</a:t>
            </a:r>
            <a:r>
              <a:rPr lang="en-US" dirty="0" smtClean="0">
                <a:solidFill>
                  <a:schemeClr val="bg1"/>
                </a:solidFill>
              </a:rPr>
              <a:t> </a:t>
            </a:r>
            <a:r>
              <a:rPr lang="en-US" dirty="0" err="1" smtClean="0">
                <a:solidFill>
                  <a:schemeClr val="bg1"/>
                </a:solidFill>
              </a:rPr>
              <a:t>f_decl</a:t>
            </a:r>
            <a:r>
              <a:rPr lang="en-US" dirty="0" smtClean="0">
                <a:solidFill>
                  <a:schemeClr val="bg1"/>
                </a:solidFill>
              </a:rPr>
              <a:t> = z3.MkFuncDecl("</a:t>
            </a:r>
            <a:r>
              <a:rPr lang="en-US" dirty="0" err="1" smtClean="0">
                <a:solidFill>
                  <a:schemeClr val="bg1"/>
                </a:solidFill>
              </a:rPr>
              <a:t>f",a,a</a:t>
            </a:r>
            <a:r>
              <a:rPr lang="en-US" dirty="0" smtClean="0">
                <a:solidFill>
                  <a:schemeClr val="bg1"/>
                </a:solidFill>
              </a:rPr>
              <a:t>)</a:t>
            </a:r>
          </a:p>
          <a:p>
            <a:r>
              <a:rPr lang="en-US" b="1" dirty="0" smtClean="0">
                <a:solidFill>
                  <a:schemeClr val="bg1"/>
                </a:solidFill>
              </a:rPr>
              <a:t>let</a:t>
            </a:r>
            <a:r>
              <a:rPr lang="en-US" dirty="0" smtClean="0">
                <a:solidFill>
                  <a:schemeClr val="bg1"/>
                </a:solidFill>
              </a:rPr>
              <a:t> x        = z3.MkConst(“</a:t>
            </a:r>
            <a:r>
              <a:rPr lang="en-US" dirty="0" err="1" smtClean="0">
                <a:solidFill>
                  <a:schemeClr val="bg1"/>
                </a:solidFill>
              </a:rPr>
              <a:t>x”,a</a:t>
            </a:r>
            <a:r>
              <a:rPr lang="en-US" dirty="0" smtClean="0">
                <a:solidFill>
                  <a:schemeClr val="bg1"/>
                </a:solidFill>
              </a:rPr>
              <a:t>)</a:t>
            </a:r>
          </a:p>
          <a:p>
            <a:r>
              <a:rPr lang="en-US" b="1" dirty="0" smtClean="0">
                <a:solidFill>
                  <a:schemeClr val="bg1"/>
                </a:solidFill>
              </a:rPr>
              <a:t>let</a:t>
            </a:r>
            <a:r>
              <a:rPr lang="en-US" dirty="0" smtClean="0">
                <a:solidFill>
                  <a:schemeClr val="bg1"/>
                </a:solidFill>
              </a:rPr>
              <a:t> f x      = z3.MkApp(</a:t>
            </a:r>
            <a:r>
              <a:rPr lang="en-US" dirty="0" err="1" smtClean="0">
                <a:solidFill>
                  <a:schemeClr val="bg1"/>
                </a:solidFill>
              </a:rPr>
              <a:t>f_decl,x</a:t>
            </a:r>
            <a:r>
              <a:rPr lang="en-US" dirty="0" smtClean="0">
                <a:solidFill>
                  <a:schemeClr val="bg1"/>
                </a:solidFill>
              </a:rPr>
              <a:t>)</a:t>
            </a:r>
          </a:p>
        </p:txBody>
      </p:sp>
      <p:sp>
        <p:nvSpPr>
          <p:cNvPr id="6" name="TextBox 5"/>
          <p:cNvSpPr txBox="1"/>
          <p:nvPr/>
        </p:nvSpPr>
        <p:spPr>
          <a:xfrm>
            <a:off x="5210256" y="2117535"/>
            <a:ext cx="2568332" cy="646331"/>
          </a:xfrm>
          <a:prstGeom prst="rect">
            <a:avLst/>
          </a:prstGeom>
          <a:noFill/>
        </p:spPr>
        <p:txBody>
          <a:bodyPr wrap="none" rtlCol="0">
            <a:spAutoFit/>
          </a:bodyPr>
          <a:lstStyle/>
          <a:p>
            <a:r>
              <a:rPr lang="en-US" dirty="0" smtClean="0">
                <a:solidFill>
                  <a:schemeClr val="bg1"/>
                </a:solidFill>
              </a:rPr>
              <a:t>Declaring z3 shortcuts, </a:t>
            </a:r>
            <a:br>
              <a:rPr lang="en-US" dirty="0" smtClean="0">
                <a:solidFill>
                  <a:schemeClr val="bg1"/>
                </a:solidFill>
              </a:rPr>
            </a:br>
            <a:r>
              <a:rPr lang="en-US" dirty="0" smtClean="0">
                <a:solidFill>
                  <a:schemeClr val="bg1"/>
                </a:solidFill>
              </a:rPr>
              <a:t>constants and functions</a:t>
            </a:r>
          </a:p>
        </p:txBody>
      </p:sp>
      <p:sp>
        <p:nvSpPr>
          <p:cNvPr id="7" name="TextBox 6"/>
          <p:cNvSpPr txBox="1"/>
          <p:nvPr/>
        </p:nvSpPr>
        <p:spPr>
          <a:xfrm>
            <a:off x="5646615" y="3750951"/>
            <a:ext cx="2052550" cy="369332"/>
          </a:xfrm>
          <a:prstGeom prst="rect">
            <a:avLst/>
          </a:prstGeom>
          <a:noFill/>
        </p:spPr>
        <p:txBody>
          <a:bodyPr wrap="none" rtlCol="0">
            <a:spAutoFit/>
          </a:bodyPr>
          <a:lstStyle/>
          <a:p>
            <a:r>
              <a:rPr lang="en-US" dirty="0" smtClean="0">
                <a:solidFill>
                  <a:schemeClr val="bg1"/>
                </a:solidFill>
              </a:rPr>
              <a:t>Proving a theorem</a:t>
            </a:r>
          </a:p>
        </p:txBody>
      </p:sp>
      <p:sp>
        <p:nvSpPr>
          <p:cNvPr id="8" name="TextBox 7"/>
          <p:cNvSpPr txBox="1"/>
          <p:nvPr/>
        </p:nvSpPr>
        <p:spPr>
          <a:xfrm>
            <a:off x="711199" y="5488338"/>
            <a:ext cx="7219797" cy="1200329"/>
          </a:xfrm>
          <a:prstGeom prst="rect">
            <a:avLst/>
          </a:prstGeom>
          <a:noFill/>
        </p:spPr>
        <p:txBody>
          <a:bodyPr wrap="none" rtlCol="0">
            <a:spAutoFit/>
          </a:bodyPr>
          <a:lstStyle/>
          <a:p>
            <a:r>
              <a:rPr lang="en-US" dirty="0" smtClean="0">
                <a:solidFill>
                  <a:schemeClr val="bg1"/>
                </a:solidFill>
              </a:rPr>
              <a:t>(benchmark </a:t>
            </a:r>
            <a:r>
              <a:rPr lang="en-US" dirty="0" err="1" smtClean="0">
                <a:solidFill>
                  <a:schemeClr val="bg1"/>
                </a:solidFill>
              </a:rPr>
              <a:t>euf</a:t>
            </a:r>
            <a:r>
              <a:rPr lang="en-US" dirty="0" smtClean="0">
                <a:solidFill>
                  <a:schemeClr val="bg1"/>
                </a:solidFill>
              </a:rPr>
              <a:t> </a:t>
            </a:r>
            <a:br>
              <a:rPr lang="en-US" dirty="0" smtClean="0">
                <a:solidFill>
                  <a:schemeClr val="bg1"/>
                </a:solidFill>
              </a:rPr>
            </a:br>
            <a:r>
              <a:rPr lang="en-US" dirty="0" smtClean="0">
                <a:solidFill>
                  <a:schemeClr val="bg1"/>
                </a:solidFill>
              </a:rPr>
              <a:t> :logic QF_UF</a:t>
            </a:r>
            <a:br>
              <a:rPr lang="en-US" dirty="0" smtClean="0">
                <a:solidFill>
                  <a:schemeClr val="bg1"/>
                </a:solidFill>
              </a:rPr>
            </a:br>
            <a:r>
              <a:rPr lang="en-US" dirty="0" smtClean="0">
                <a:solidFill>
                  <a:schemeClr val="bg1"/>
                </a:solidFill>
              </a:rPr>
              <a:t> :</a:t>
            </a:r>
            <a:r>
              <a:rPr lang="en-US" dirty="0" err="1" smtClean="0">
                <a:solidFill>
                  <a:schemeClr val="bg1"/>
                </a:solidFill>
              </a:rPr>
              <a:t>extrafuns</a:t>
            </a:r>
            <a:r>
              <a:rPr lang="en-US" dirty="0" smtClean="0">
                <a:solidFill>
                  <a:schemeClr val="bg1"/>
                </a:solidFill>
              </a:rPr>
              <a:t> ((f U </a:t>
            </a:r>
            <a:r>
              <a:rPr lang="en-US" dirty="0" err="1" smtClean="0">
                <a:solidFill>
                  <a:schemeClr val="bg1"/>
                </a:solidFill>
              </a:rPr>
              <a:t>U</a:t>
            </a:r>
            <a:r>
              <a:rPr lang="en-US" dirty="0" smtClean="0">
                <a:solidFill>
                  <a:schemeClr val="bg1"/>
                </a:solidFill>
              </a:rPr>
              <a:t>) (x U))</a:t>
            </a:r>
            <a:br>
              <a:rPr lang="en-US" dirty="0" smtClean="0">
                <a:solidFill>
                  <a:schemeClr val="bg1"/>
                </a:solidFill>
              </a:rPr>
            </a:br>
            <a:r>
              <a:rPr lang="en-US" dirty="0" smtClean="0">
                <a:solidFill>
                  <a:schemeClr val="bg1"/>
                </a:solidFill>
              </a:rPr>
              <a:t>:formula (not (implies (and (= x (f(f(f(f(f x)))))) (= x (f(f(f x))))) (= x (f x))))</a:t>
            </a:r>
          </a:p>
        </p:txBody>
      </p:sp>
      <p:sp>
        <p:nvSpPr>
          <p:cNvPr id="9" name="TextBox 8"/>
          <p:cNvSpPr txBox="1"/>
          <p:nvPr/>
        </p:nvSpPr>
        <p:spPr>
          <a:xfrm>
            <a:off x="5988322" y="5549418"/>
            <a:ext cx="1478482" cy="369332"/>
          </a:xfrm>
          <a:prstGeom prst="rect">
            <a:avLst/>
          </a:prstGeom>
          <a:noFill/>
        </p:spPr>
        <p:txBody>
          <a:bodyPr wrap="square" rtlCol="0">
            <a:spAutoFit/>
          </a:bodyPr>
          <a:lstStyle/>
          <a:p>
            <a:r>
              <a:rPr lang="en-US" dirty="0" smtClean="0">
                <a:solidFill>
                  <a:schemeClr val="bg1"/>
                </a:solidFill>
              </a:rPr>
              <a:t>compared to</a:t>
            </a:r>
          </a:p>
        </p:txBody>
      </p:sp>
    </p:spTree>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4893647"/>
          </a:xfrm>
        </p:spPr>
        <p:txBody>
          <a:bodyPr/>
          <a:lstStyle/>
          <a:p>
            <a:pPr lvl="1">
              <a:buNone/>
            </a:pPr>
            <a:endParaRPr lang="en-US" dirty="0" smtClean="0"/>
          </a:p>
          <a:p>
            <a:pPr lvl="1">
              <a:buNone/>
            </a:pPr>
            <a:endParaRPr lang="en-US" dirty="0" smtClean="0"/>
          </a:p>
          <a:p>
            <a:pPr lvl="1">
              <a:buNone/>
            </a:pPr>
            <a:r>
              <a:rPr lang="en-US" dirty="0" smtClean="0"/>
              <a:t>We want to find models for</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But we only care about different  </a:t>
            </a:r>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1577975" y="3160713"/>
          <a:ext cx="5349875" cy="1119187"/>
        </p:xfrm>
        <a:graphic>
          <a:graphicData uri="http://schemas.openxmlformats.org/presentationml/2006/ole">
            <p:oleObj spid="_x0000_s71682" name="Equation" r:id="rId3" imgW="2184120" imgH="457200" progId="">
              <p:embed/>
            </p:oleObj>
          </a:graphicData>
        </a:graphic>
      </p:graphicFrame>
      <p:graphicFrame>
        <p:nvGraphicFramePr>
          <p:cNvPr id="71683" name="Object 3"/>
          <p:cNvGraphicFramePr>
            <a:graphicFrameLocks noChangeAspect="1"/>
          </p:cNvGraphicFramePr>
          <p:nvPr/>
        </p:nvGraphicFramePr>
        <p:xfrm>
          <a:off x="6376221" y="4879417"/>
          <a:ext cx="279400" cy="560388"/>
        </p:xfrm>
        <a:graphic>
          <a:graphicData uri="http://schemas.openxmlformats.org/presentationml/2006/ole">
            <p:oleObj spid="_x0000_s71683" name="Equation" r:id="rId4" imgW="114120" imgH="228600" progId="">
              <p:embed/>
            </p:oleObj>
          </a:graphicData>
        </a:graphic>
      </p:graphicFrame>
    </p:spTree>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3919535"/>
          </a:xfrm>
        </p:spPr>
        <p:txBody>
          <a:bodyPr/>
          <a:lstStyle/>
          <a:p>
            <a:r>
              <a:rPr lang="en-US" dirty="0" smtClean="0"/>
              <a:t>Representing the problem</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730564" y="2292368"/>
          <a:ext cx="2301875" cy="2797175"/>
        </p:xfrm>
        <a:graphic>
          <a:graphicData uri="http://schemas.openxmlformats.org/presentationml/2006/ole">
            <p:oleObj spid="_x0000_s72706" name="Equation" r:id="rId3" imgW="939600" imgH="1143000" progId="">
              <p:embed/>
            </p:oleObj>
          </a:graphicData>
        </a:graphic>
      </p:graphicFrame>
      <p:sp>
        <p:nvSpPr>
          <p:cNvPr id="6" name="TextBox 5"/>
          <p:cNvSpPr txBox="1"/>
          <p:nvPr/>
        </p:nvSpPr>
        <p:spPr>
          <a:xfrm>
            <a:off x="3426478" y="1899138"/>
            <a:ext cx="5657222" cy="4154984"/>
          </a:xfrm>
          <a:prstGeom prst="rect">
            <a:avLst/>
          </a:prstGeom>
          <a:noFill/>
        </p:spPr>
        <p:txBody>
          <a:bodyPr wrap="square" rtlCol="0">
            <a:spAutoFit/>
          </a:bodyPr>
          <a:lstStyle/>
          <a:p>
            <a:r>
              <a:rPr lang="en-US" sz="1600" dirty="0" smtClean="0">
                <a:solidFill>
                  <a:schemeClr val="bg1"/>
                </a:solidFill>
              </a:rPr>
              <a:t>void Test() {</a:t>
            </a:r>
          </a:p>
          <a:p>
            <a:r>
              <a:rPr lang="en-US" sz="1600" dirty="0" smtClean="0">
                <a:solidFill>
                  <a:schemeClr val="bg1"/>
                </a:solidFill>
              </a:rPr>
              <a:t>      </a:t>
            </a:r>
            <a:r>
              <a:rPr lang="en-US" sz="1600" dirty="0" err="1" smtClean="0">
                <a:solidFill>
                  <a:schemeClr val="bg1"/>
                </a:solidFill>
              </a:rPr>
              <a:t>Config</a:t>
            </a:r>
            <a:r>
              <a:rPr lang="en-US" sz="1600" dirty="0" smtClean="0">
                <a:solidFill>
                  <a:schemeClr val="bg1"/>
                </a:solidFill>
              </a:rPr>
              <a:t> par = new </a:t>
            </a:r>
            <a:r>
              <a:rPr lang="en-US" sz="1600" dirty="0" err="1" smtClean="0">
                <a:solidFill>
                  <a:schemeClr val="bg1"/>
                </a:solidFill>
              </a:rPr>
              <a:t>Config</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par.SetParamValue</a:t>
            </a:r>
            <a:r>
              <a:rPr lang="en-US" sz="1600" dirty="0" smtClean="0">
                <a:solidFill>
                  <a:schemeClr val="bg1"/>
                </a:solidFill>
              </a:rPr>
              <a:t>("MODEL", "true");</a:t>
            </a:r>
          </a:p>
          <a:p>
            <a:r>
              <a:rPr lang="en-US" sz="1600" dirty="0" smtClean="0">
                <a:solidFill>
                  <a:schemeClr val="bg1"/>
                </a:solidFill>
              </a:rPr>
              <a:t>      z3 = new </a:t>
            </a:r>
            <a:r>
              <a:rPr lang="en-US" sz="1600" dirty="0" err="1" smtClean="0">
                <a:solidFill>
                  <a:schemeClr val="bg1"/>
                </a:solidFill>
              </a:rPr>
              <a:t>TypeSafeContext</a:t>
            </a:r>
            <a:r>
              <a:rPr lang="en-US" sz="1600" dirty="0" smtClean="0">
                <a:solidFill>
                  <a:schemeClr val="bg1"/>
                </a:solidFill>
              </a:rPr>
              <a:t>(par);      </a:t>
            </a:r>
          </a:p>
          <a:p>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 z3.MkIntType();</a:t>
            </a:r>
          </a:p>
          <a:p>
            <a:r>
              <a:rPr lang="en-US" sz="1600" dirty="0" smtClean="0">
                <a:solidFill>
                  <a:schemeClr val="bg1"/>
                </a:solidFill>
              </a:rPr>
              <a:t>      i1 = z3.MkConst("i1", </a:t>
            </a:r>
            <a:r>
              <a:rPr lang="en-US" sz="1600" dirty="0" err="1" smtClean="0">
                <a:solidFill>
                  <a:schemeClr val="bg1"/>
                </a:solidFill>
              </a:rPr>
              <a:t>intT</a:t>
            </a:r>
            <a:r>
              <a:rPr lang="en-US" sz="1600" dirty="0" smtClean="0">
                <a:solidFill>
                  <a:schemeClr val="bg1"/>
                </a:solidFill>
              </a:rPr>
              <a:t>);   i2 = z3.MkConst("i2", </a:t>
            </a:r>
            <a:r>
              <a:rPr lang="en-US" sz="1600" dirty="0" err="1" smtClean="0">
                <a:solidFill>
                  <a:schemeClr val="bg1"/>
                </a:solidFill>
              </a:rPr>
              <a:t>intT</a:t>
            </a:r>
            <a:r>
              <a:rPr lang="en-US" sz="1600" dirty="0" smtClean="0">
                <a:solidFill>
                  <a:schemeClr val="bg1"/>
                </a:solidFill>
              </a:rPr>
              <a:t>);</a:t>
            </a:r>
          </a:p>
          <a:p>
            <a:r>
              <a:rPr lang="en-US" sz="1600" dirty="0" smtClean="0">
                <a:solidFill>
                  <a:schemeClr val="bg1"/>
                </a:solidFill>
              </a:rPr>
              <a:t>      i3 = z3.MkConst("i3", </a:t>
            </a:r>
            <a:r>
              <a:rPr lang="en-US" sz="1600" dirty="0" err="1" smtClean="0">
                <a:solidFill>
                  <a:schemeClr val="bg1"/>
                </a:solidFill>
              </a:rPr>
              <a:t>intT</a:t>
            </a:r>
            <a:r>
              <a:rPr lang="en-US" sz="1600" dirty="0" smtClean="0">
                <a:solidFill>
                  <a:schemeClr val="bg1"/>
                </a:solidFill>
              </a:rPr>
              <a:t>);</a:t>
            </a:r>
          </a:p>
          <a:p>
            <a:endParaRPr lang="en-US" sz="1600" dirty="0" smtClean="0">
              <a:solidFill>
                <a:schemeClr val="bg1"/>
              </a:solidFill>
            </a:endParaRPr>
          </a:p>
          <a:p>
            <a:r>
              <a:rPr lang="en-US" sz="1600" dirty="0" smtClean="0">
                <a:solidFill>
                  <a:schemeClr val="bg1"/>
                </a:solidFill>
              </a:rPr>
              <a:t>      z3.AssertCnstr(Num(2) &lt; i1 &amp; i1 &lt;= Num(5));</a:t>
            </a:r>
          </a:p>
          <a:p>
            <a:r>
              <a:rPr lang="en-US" sz="1600" dirty="0" smtClean="0">
                <a:solidFill>
                  <a:schemeClr val="bg1"/>
                </a:solidFill>
              </a:rPr>
              <a:t>      z3.AssertCnstr(Num(1) &lt; i2 &amp; i2 &lt;= Num(7));</a:t>
            </a:r>
          </a:p>
          <a:p>
            <a:r>
              <a:rPr lang="en-US" sz="1600" dirty="0" smtClean="0">
                <a:solidFill>
                  <a:schemeClr val="bg1"/>
                </a:solidFill>
              </a:rPr>
              <a:t>      z3.AssertCnstr(Num(-1) &lt; i3 &amp; i3 &lt;= Num(17));</a:t>
            </a:r>
          </a:p>
          <a:p>
            <a:r>
              <a:rPr lang="en-US" sz="1600" dirty="0" smtClean="0">
                <a:solidFill>
                  <a:schemeClr val="bg1"/>
                </a:solidFill>
              </a:rPr>
              <a:t>      z3.AssertCnstr(Num(0) &lt;= i1 + i2 + i3 &amp; </a:t>
            </a:r>
            <a:r>
              <a:rPr lang="en-US" sz="1600" dirty="0" err="1" smtClean="0">
                <a:solidFill>
                  <a:schemeClr val="bg1"/>
                </a:solidFill>
              </a:rPr>
              <a:t>Eq</a:t>
            </a:r>
            <a:r>
              <a:rPr lang="en-US" sz="1600" dirty="0" smtClean="0">
                <a:solidFill>
                  <a:schemeClr val="bg1"/>
                </a:solidFill>
              </a:rPr>
              <a:t>(i2 + i3, i1));</a:t>
            </a:r>
          </a:p>
          <a:p>
            <a:r>
              <a:rPr lang="en-US" sz="1600" dirty="0" smtClean="0">
                <a:solidFill>
                  <a:schemeClr val="bg1"/>
                </a:solidFill>
              </a:rPr>
              <a:t>      </a:t>
            </a:r>
            <a:r>
              <a:rPr lang="en-US" sz="1600" b="1" dirty="0" smtClean="0">
                <a:solidFill>
                  <a:srgbClr val="C00000"/>
                </a:solidFill>
              </a:rPr>
              <a:t>Enumerate</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par.Dispose</a:t>
            </a:r>
            <a:r>
              <a:rPr lang="en-US" sz="1600" dirty="0" smtClean="0">
                <a:solidFill>
                  <a:schemeClr val="bg1"/>
                </a:solidFill>
              </a:rPr>
              <a:t>();</a:t>
            </a:r>
          </a:p>
          <a:p>
            <a:r>
              <a:rPr lang="en-US" sz="1600" dirty="0" smtClean="0">
                <a:solidFill>
                  <a:schemeClr val="bg1"/>
                </a:solidFill>
              </a:rPr>
              <a:t>      z3.Dispose();</a:t>
            </a:r>
          </a:p>
          <a:p>
            <a:r>
              <a:rPr lang="en-US" sz="1600" dirty="0" smtClean="0">
                <a:solidFill>
                  <a:schemeClr val="bg1"/>
                </a:solidFill>
              </a:rPr>
              <a:t>    }</a:t>
            </a:r>
          </a:p>
        </p:txBody>
      </p:sp>
      <p:sp>
        <p:nvSpPr>
          <p:cNvPr id="7" name="Right Arrow 6"/>
          <p:cNvSpPr/>
          <p:nvPr/>
        </p:nvSpPr>
        <p:spPr bwMode="auto">
          <a:xfrm>
            <a:off x="2924069" y="3486777"/>
            <a:ext cx="643095" cy="43207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0" y="1432971"/>
            <a:ext cx="8382000" cy="3370153"/>
          </a:xfrm>
        </p:spPr>
        <p:txBody>
          <a:bodyPr/>
          <a:lstStyle/>
          <a:p>
            <a:pPr lvl="1">
              <a:buNone/>
            </a:pPr>
            <a:endParaRPr lang="en-US" dirty="0" smtClean="0"/>
          </a:p>
          <a:p>
            <a:pPr lvl="1">
              <a:buNone/>
            </a:pPr>
            <a:r>
              <a:rPr lang="en-US" dirty="0" smtClean="0"/>
              <a:t>Enumeration:</a:t>
            </a:r>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sp>
        <p:nvSpPr>
          <p:cNvPr id="6" name="TextBox 5"/>
          <p:cNvSpPr txBox="1"/>
          <p:nvPr/>
        </p:nvSpPr>
        <p:spPr>
          <a:xfrm>
            <a:off x="422030" y="2572379"/>
            <a:ext cx="6963507" cy="3139321"/>
          </a:xfrm>
          <a:prstGeom prst="rect">
            <a:avLst/>
          </a:prstGeom>
          <a:noFill/>
        </p:spPr>
        <p:txBody>
          <a:bodyPr wrap="square" rtlCol="0">
            <a:spAutoFit/>
          </a:bodyPr>
          <a:lstStyle/>
          <a:p>
            <a:r>
              <a:rPr lang="en-US" b="1" dirty="0" smtClean="0">
                <a:solidFill>
                  <a:schemeClr val="bg1"/>
                </a:solidFill>
              </a:rPr>
              <a:t>void</a:t>
            </a:r>
            <a:r>
              <a:rPr lang="en-US" dirty="0" smtClean="0">
                <a:solidFill>
                  <a:schemeClr val="bg1"/>
                </a:solidFill>
              </a:rPr>
              <a:t> </a:t>
            </a:r>
            <a:r>
              <a:rPr lang="en-US" b="1" dirty="0" smtClean="0">
                <a:solidFill>
                  <a:srgbClr val="C00000"/>
                </a:solidFill>
              </a:rPr>
              <a:t>Enumerate</a:t>
            </a:r>
            <a:r>
              <a:rPr lang="en-US" dirty="0" smtClean="0">
                <a:solidFill>
                  <a:schemeClr val="bg1"/>
                </a:solidFill>
              </a:rPr>
              <a:t>() {</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while</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a:t>
            </a:r>
            <a:r>
              <a:rPr lang="en-US" dirty="0" err="1" smtClean="0">
                <a:solidFill>
                  <a:schemeClr val="bg1"/>
                </a:solidFill>
              </a:rPr>
              <a:t>model.Display</a:t>
            </a:r>
            <a:r>
              <a:rPr lang="en-US" dirty="0" smtClean="0">
                <a:solidFill>
                  <a:schemeClr val="bg1"/>
                </a:solidFill>
              </a:rPr>
              <a:t>(</a:t>
            </a:r>
            <a:r>
              <a:rPr lang="en-US" dirty="0" err="1" smtClean="0">
                <a:solidFill>
                  <a:schemeClr val="bg1"/>
                </a:solidFill>
              </a:rPr>
              <a:t>Console.Out</a:t>
            </a:r>
            <a:r>
              <a:rPr lang="en-US" dirty="0" smtClean="0">
                <a:solidFill>
                  <a:schemeClr val="bg1"/>
                </a:solidFill>
              </a:rPr>
              <a:t>);</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v1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(i1));</a:t>
            </a:r>
          </a:p>
          <a:p>
            <a:r>
              <a:rPr lang="en-US" dirty="0" smtClean="0">
                <a:solidFill>
                  <a:schemeClr val="bg1"/>
                </a:solidFill>
              </a:rPr>
              <a:t>	</a:t>
            </a:r>
            <a:r>
              <a:rPr lang="en-US" dirty="0" err="1" smtClean="0">
                <a:solidFill>
                  <a:schemeClr val="bg1"/>
                </a:solidFill>
              </a:rPr>
              <a:t>TermAst</a:t>
            </a:r>
            <a:r>
              <a:rPr lang="en-US" dirty="0" smtClean="0">
                <a:solidFill>
                  <a:schemeClr val="bg1"/>
                </a:solidFill>
              </a:rPr>
              <a:t> block = </a:t>
            </a:r>
            <a:r>
              <a:rPr lang="en-US" dirty="0" err="1" smtClean="0">
                <a:solidFill>
                  <a:schemeClr val="bg1"/>
                </a:solidFill>
              </a:rPr>
              <a:t>Eq</a:t>
            </a:r>
            <a:r>
              <a:rPr lang="en-US" dirty="0" smtClean="0">
                <a:solidFill>
                  <a:schemeClr val="bg1"/>
                </a:solidFill>
              </a:rPr>
              <a:t>(Num(v1),i1);</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("Block {0}", block);</a:t>
            </a:r>
          </a:p>
          <a:p>
            <a:r>
              <a:rPr lang="en-US" dirty="0" smtClean="0">
                <a:solidFill>
                  <a:schemeClr val="bg1"/>
                </a:solidFill>
              </a:rPr>
              <a:t>	z3.AssertCnstr(!block); </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a:t>
            </a:r>
          </a:p>
        </p:txBody>
      </p:sp>
      <p:pic>
        <p:nvPicPr>
          <p:cNvPr id="8" name="Picture 2"/>
          <p:cNvPicPr>
            <a:picLocks noChangeAspect="1" noChangeArrowheads="1"/>
          </p:cNvPicPr>
          <p:nvPr/>
        </p:nvPicPr>
        <p:blipFill>
          <a:blip r:embed="rId2"/>
          <a:srcRect l="29265" t="48666" r="54350" b="21376"/>
          <a:stretch>
            <a:fillRect/>
          </a:stretch>
        </p:blipFill>
        <p:spPr bwMode="auto">
          <a:xfrm>
            <a:off x="7074039" y="3830229"/>
            <a:ext cx="2069961" cy="3027771"/>
          </a:xfrm>
          <a:prstGeom prst="rect">
            <a:avLst/>
          </a:prstGeom>
          <a:noFill/>
          <a:ln w="9525">
            <a:noFill/>
            <a:miter lim="800000"/>
            <a:headEnd/>
            <a:tailEnd/>
          </a:ln>
          <a:effectLst/>
        </p:spPr>
      </p:pic>
      <p:sp>
        <p:nvSpPr>
          <p:cNvPr id="9" name="TextBox 8"/>
          <p:cNvSpPr txBox="1"/>
          <p:nvPr/>
        </p:nvSpPr>
        <p:spPr>
          <a:xfrm>
            <a:off x="180871" y="5647623"/>
            <a:ext cx="6611814" cy="1077218"/>
          </a:xfrm>
          <a:prstGeom prst="rect">
            <a:avLst/>
          </a:prstGeom>
          <a:noFill/>
        </p:spPr>
        <p:txBody>
          <a:bodyPr wrap="square" rtlCol="0">
            <a:spAutoFit/>
          </a:bodyPr>
          <a:lstStyle/>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a:t>
            </a:r>
            <a:r>
              <a:rPr lang="en-US" sz="1600" dirty="0" err="1" smtClean="0">
                <a:solidFill>
                  <a:schemeClr val="bg1"/>
                </a:solidFill>
              </a:rPr>
              <a:t>Eq</a:t>
            </a:r>
            <a:r>
              <a:rPr lang="en-US" sz="1600" dirty="0" smtClean="0">
                <a:solidFill>
                  <a:schemeClr val="bg1"/>
                </a:solidFill>
              </a:rPr>
              <a:t>(</a:t>
            </a:r>
            <a:r>
              <a:rPr lang="en-US" sz="1600" dirty="0" err="1" smtClean="0">
                <a:solidFill>
                  <a:schemeClr val="bg1"/>
                </a:solidFill>
              </a:rPr>
              <a:t>TermAst</a:t>
            </a:r>
            <a:r>
              <a:rPr lang="en-US" sz="1600" dirty="0" smtClean="0">
                <a:solidFill>
                  <a:schemeClr val="bg1"/>
                </a:solidFill>
              </a:rPr>
              <a:t> t1, </a:t>
            </a:r>
            <a:r>
              <a:rPr lang="en-US" sz="1600" dirty="0" err="1" smtClean="0">
                <a:solidFill>
                  <a:schemeClr val="bg1"/>
                </a:solidFill>
              </a:rPr>
              <a:t>TermAst</a:t>
            </a:r>
            <a:r>
              <a:rPr lang="en-US" sz="1600" dirty="0" smtClean="0">
                <a:solidFill>
                  <a:schemeClr val="bg1"/>
                </a:solidFill>
              </a:rPr>
              <a:t> t2) { return z3.MkEq(t1,t2); }</a:t>
            </a:r>
          </a:p>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Num(</a:t>
            </a:r>
            <a:r>
              <a:rPr lang="en-US" sz="1600" dirty="0" err="1" smtClean="0">
                <a:solidFill>
                  <a:schemeClr val="bg1"/>
                </a:solidFill>
              </a:rPr>
              <a:t>int</a:t>
            </a:r>
            <a:r>
              <a:rPr lang="en-US" sz="1600" dirty="0" smtClean="0">
                <a:solidFill>
                  <a:schemeClr val="bg1"/>
                </a:solidFill>
              </a:rPr>
              <a:t> </a:t>
            </a:r>
            <a:r>
              <a:rPr lang="en-US" sz="1600" dirty="0" err="1" smtClean="0">
                <a:solidFill>
                  <a:schemeClr val="bg1"/>
                </a:solidFill>
              </a:rPr>
              <a:t>i</a:t>
            </a:r>
            <a:r>
              <a:rPr lang="en-US" sz="1600" dirty="0" smtClean="0">
                <a:solidFill>
                  <a:schemeClr val="bg1"/>
                </a:solidFill>
              </a:rPr>
              <a:t>) { return z3.MkNumeral(</a:t>
            </a:r>
            <a:r>
              <a:rPr lang="en-US" sz="1600" dirty="0" err="1" smtClean="0">
                <a:solidFill>
                  <a:schemeClr val="bg1"/>
                </a:solidFill>
              </a:rPr>
              <a:t>i</a:t>
            </a:r>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Push, Pop</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4801314"/>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pic>
        <p:nvPicPr>
          <p:cNvPr id="75778" name="Picture 2"/>
          <p:cNvPicPr>
            <a:picLocks noChangeAspect="1" noChangeArrowheads="1"/>
          </p:cNvPicPr>
          <p:nvPr/>
        </p:nvPicPr>
        <p:blipFill>
          <a:blip r:embed="rId2"/>
          <a:srcRect l="27809" t="68006" r="50348" b="20618"/>
          <a:stretch>
            <a:fillRect/>
          </a:stretch>
        </p:blipFill>
        <p:spPr bwMode="auto">
          <a:xfrm>
            <a:off x="5528400" y="5436158"/>
            <a:ext cx="2800172" cy="1166738"/>
          </a:xfrm>
          <a:prstGeom prst="rect">
            <a:avLst/>
          </a:prstGeom>
          <a:noFill/>
          <a:ln w="9525">
            <a:noFill/>
            <a:miter lim="800000"/>
            <a:headEnd/>
            <a:tailEnd/>
          </a:ln>
          <a:effectLst/>
        </p:spPr>
      </p:pic>
      <p:sp>
        <p:nvSpPr>
          <p:cNvPr id="9" name="TextBox 8"/>
          <p:cNvSpPr txBox="1"/>
          <p:nvPr/>
        </p:nvSpPr>
        <p:spPr>
          <a:xfrm>
            <a:off x="5596932" y="4963886"/>
            <a:ext cx="2084225" cy="369332"/>
          </a:xfrm>
          <a:prstGeom prst="rect">
            <a:avLst/>
          </a:prstGeom>
          <a:noFill/>
        </p:spPr>
        <p:txBody>
          <a:bodyPr wrap="none" rtlCol="0">
            <a:spAutoFit/>
          </a:bodyPr>
          <a:lstStyle/>
          <a:p>
            <a:r>
              <a:rPr lang="en-US" dirty="0" smtClean="0">
                <a:solidFill>
                  <a:schemeClr val="bg1"/>
                </a:solidFill>
              </a:rPr>
              <a:t>Maximize(i3,-1,17):</a:t>
            </a:r>
          </a:p>
        </p:txBody>
      </p:sp>
    </p:spTree>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Push, Pop </a:t>
            </a:r>
            <a:r>
              <a:rPr lang="en-US" dirty="0" smtClean="0"/>
              <a:t>–</a:t>
            </a:r>
            <a:r>
              <a:rPr smtClean="0"/>
              <a:t> but reuse search</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5078313"/>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r>
              <a:rPr lang="en-US" b="1" dirty="0" smtClean="0">
                <a:solidFill>
                  <a:srgbClr val="9C42E6"/>
                </a:solidFill>
              </a:rPr>
              <a:t>lo = Maximize(a, lo, hi);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Verifying Compilers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Subtitle 2"/>
          <p:cNvSpPr txBox="1">
            <a:spLocks/>
          </p:cNvSpPr>
          <p:nvPr/>
        </p:nvSpPr>
        <p:spPr>
          <a:xfrm>
            <a:off x="669656" y="2558555"/>
            <a:ext cx="7690116" cy="2769989"/>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A verifying compiler uses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automated reasoning</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to check the</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of a program that is compiles.</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is specified by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types, assertions, . . . and other</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redundant annotations</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that accompany the program.</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Tony Hoare 2004</a:t>
            </a:r>
            <a:endParaRPr kumimoji="0" lang="en-US" sz="2400" b="0" i="0" u="none" strike="noStrike" kern="1200" cap="none" spc="0" normalizeH="0" baseline="0" noProof="0" dirty="0">
              <a:ln>
                <a:noFill/>
              </a:ln>
              <a:solidFill>
                <a:schemeClr val="accent2">
                  <a:lumMod val="75000"/>
                </a:schemeClr>
              </a:solidFill>
              <a:effectLst/>
              <a:uLnTx/>
              <a:uFillTx/>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i="1" smtClean="0"/>
              <a:t>Spec# Approach for a Verifying Compiler</a:t>
            </a:r>
            <a:endParaRPr lang="en-US" sz="4000" dirty="0"/>
          </a:p>
        </p:txBody>
      </p:sp>
      <p:sp>
        <p:nvSpPr>
          <p:cNvPr id="3" name="Content Placeholder 2"/>
          <p:cNvSpPr>
            <a:spLocks noGrp="1"/>
          </p:cNvSpPr>
          <p:nvPr>
            <p:ph idx="1"/>
          </p:nvPr>
        </p:nvSpPr>
        <p:spPr>
          <a:xfrm>
            <a:off x="381000" y="1588366"/>
            <a:ext cx="8382000" cy="4801314"/>
          </a:xfrm>
        </p:spPr>
        <p:txBody>
          <a:bodyPr/>
          <a:lstStyle/>
          <a:p>
            <a:r>
              <a:rPr lang="en-US" sz="2400" i="1" dirty="0" smtClean="0">
                <a:solidFill>
                  <a:srgbClr val="FF0000"/>
                </a:solidFill>
                <a:latin typeface="Calibri" pitchFamily="34" charset="0"/>
              </a:rPr>
              <a:t>Source Language</a:t>
            </a:r>
          </a:p>
          <a:p>
            <a:pPr lvl="1"/>
            <a:r>
              <a:rPr lang="en-US" sz="2400" dirty="0" smtClean="0">
                <a:latin typeface="Calibri" pitchFamily="34" charset="0"/>
              </a:rPr>
              <a:t>C# + goodies = Spec#</a:t>
            </a:r>
          </a:p>
          <a:p>
            <a:r>
              <a:rPr lang="en-US" sz="2400" i="1" dirty="0" smtClean="0">
                <a:solidFill>
                  <a:srgbClr val="FF0000"/>
                </a:solidFill>
                <a:latin typeface="Calibri" pitchFamily="34" charset="0"/>
              </a:rPr>
              <a:t>Specifications</a:t>
            </a:r>
          </a:p>
          <a:p>
            <a:pPr lvl="1"/>
            <a:r>
              <a:rPr lang="en-US" sz="2400" dirty="0" smtClean="0">
                <a:latin typeface="Calibri" pitchFamily="34" charset="0"/>
              </a:rPr>
              <a:t>method contracts,</a:t>
            </a:r>
          </a:p>
          <a:p>
            <a:pPr lvl="1"/>
            <a:r>
              <a:rPr lang="en-US" sz="2400" dirty="0" smtClean="0">
                <a:latin typeface="Calibri" pitchFamily="34" charset="0"/>
              </a:rPr>
              <a:t>invariants,</a:t>
            </a:r>
          </a:p>
          <a:p>
            <a:pPr lvl="1"/>
            <a:r>
              <a:rPr lang="en-US" sz="2400" dirty="0" smtClean="0">
                <a:latin typeface="Calibri" pitchFamily="34" charset="0"/>
              </a:rPr>
              <a:t>field and type annotations.</a:t>
            </a:r>
          </a:p>
          <a:p>
            <a:r>
              <a:rPr lang="en-US" sz="2400" i="1" dirty="0" smtClean="0">
                <a:solidFill>
                  <a:srgbClr val="FF0000"/>
                </a:solidFill>
                <a:latin typeface="Calibri" pitchFamily="34" charset="0"/>
              </a:rPr>
              <a:t>Program</a:t>
            </a:r>
            <a:r>
              <a:rPr lang="en-US" sz="2400" i="1" dirty="0" smtClean="0">
                <a:latin typeface="Calibri" pitchFamily="34" charset="0"/>
              </a:rPr>
              <a:t> </a:t>
            </a:r>
            <a:r>
              <a:rPr lang="en-US" sz="2400" i="1" dirty="0" smtClean="0">
                <a:solidFill>
                  <a:srgbClr val="FF0000"/>
                </a:solidFill>
                <a:latin typeface="Calibri" pitchFamily="34" charset="0"/>
              </a:rPr>
              <a:t>Logic</a:t>
            </a:r>
            <a:r>
              <a:rPr lang="en-US" sz="2400" i="1" dirty="0" smtClean="0">
                <a:latin typeface="Calibri" pitchFamily="34" charset="0"/>
              </a:rPr>
              <a:t>: </a:t>
            </a:r>
          </a:p>
          <a:p>
            <a:pPr lvl="1"/>
            <a:r>
              <a:rPr lang="en-US" sz="2400" i="1" dirty="0" err="1" smtClean="0">
                <a:latin typeface="Calibri" pitchFamily="34" charset="0"/>
              </a:rPr>
              <a:t>Dijkstra’s</a:t>
            </a:r>
            <a:r>
              <a:rPr lang="en-US" sz="2400" i="1" dirty="0" smtClean="0">
                <a:latin typeface="Calibri" pitchFamily="34" charset="0"/>
              </a:rPr>
              <a:t> weakest preconditions.</a:t>
            </a:r>
          </a:p>
          <a:p>
            <a:r>
              <a:rPr lang="en-US" sz="2400" i="1" dirty="0" smtClean="0">
                <a:solidFill>
                  <a:srgbClr val="FF0000"/>
                </a:solidFill>
                <a:latin typeface="Calibri" pitchFamily="34" charset="0"/>
              </a:rPr>
              <a:t>Automatic</a:t>
            </a:r>
            <a:r>
              <a:rPr lang="en-US" sz="2400" i="1" dirty="0" smtClean="0">
                <a:latin typeface="Calibri" pitchFamily="34" charset="0"/>
              </a:rPr>
              <a:t> </a:t>
            </a:r>
            <a:r>
              <a:rPr lang="en-US" sz="2400" i="1" dirty="0" smtClean="0">
                <a:solidFill>
                  <a:srgbClr val="FF0000"/>
                </a:solidFill>
                <a:latin typeface="Calibri" pitchFamily="34" charset="0"/>
              </a:rPr>
              <a:t>Verification</a:t>
            </a:r>
          </a:p>
          <a:p>
            <a:pPr lvl="1"/>
            <a:r>
              <a:rPr lang="en-US" sz="2400" dirty="0" smtClean="0">
                <a:latin typeface="Calibri" pitchFamily="34" charset="0"/>
              </a:rPr>
              <a:t>type checking,</a:t>
            </a:r>
          </a:p>
          <a:p>
            <a:pPr lvl="1"/>
            <a:r>
              <a:rPr lang="en-US" sz="2400" dirty="0" smtClean="0">
                <a:latin typeface="Calibri" pitchFamily="34" charset="0"/>
              </a:rPr>
              <a:t>verification condition generation (VCG),</a:t>
            </a:r>
          </a:p>
          <a:p>
            <a:pPr lvl="1"/>
            <a:r>
              <a:rPr lang="en-US" sz="2400" dirty="0" smtClean="0">
                <a:latin typeface="Calibri" pitchFamily="34" charset="0"/>
              </a:rPr>
              <a:t>automatic theorem proving (SMT)</a:t>
            </a:r>
            <a:endParaRPr lang="en-US" sz="2400"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5" name="TextBox 4"/>
          <p:cNvSpPr txBox="1">
            <a:spLocks noChangeArrowheads="1"/>
          </p:cNvSpPr>
          <p:nvPr/>
        </p:nvSpPr>
        <p:spPr bwMode="auto">
          <a:xfrm>
            <a:off x="5796897" y="1744054"/>
            <a:ext cx="2987675" cy="366713"/>
          </a:xfrm>
          <a:prstGeom prst="rect">
            <a:avLst/>
          </a:prstGeom>
          <a:noFill/>
          <a:ln w="9525">
            <a:noFill/>
            <a:miter lim="800000"/>
            <a:headEnd/>
            <a:tailEnd/>
          </a:ln>
        </p:spPr>
        <p:txBody>
          <a:bodyPr>
            <a:spAutoFit/>
          </a:bodyPr>
          <a:lstStyle/>
          <a:p>
            <a:r>
              <a:rPr lang="en-US" sz="1800" i="1" dirty="0">
                <a:solidFill>
                  <a:schemeClr val="accent2"/>
                </a:solidFill>
              </a:rPr>
              <a:t>Spec# (annotated C#)</a:t>
            </a:r>
          </a:p>
        </p:txBody>
      </p:sp>
      <p:sp>
        <p:nvSpPr>
          <p:cNvPr id="6" name="TextBox 5"/>
          <p:cNvSpPr txBox="1">
            <a:spLocks noChangeArrowheads="1"/>
          </p:cNvSpPr>
          <p:nvPr/>
        </p:nvSpPr>
        <p:spPr bwMode="auto">
          <a:xfrm>
            <a:off x="6019800" y="2971800"/>
            <a:ext cx="2987675" cy="366713"/>
          </a:xfrm>
          <a:prstGeom prst="rect">
            <a:avLst/>
          </a:prstGeom>
          <a:noFill/>
          <a:ln w="9525">
            <a:noFill/>
            <a:miter lim="800000"/>
            <a:headEnd/>
            <a:tailEnd/>
          </a:ln>
        </p:spPr>
        <p:txBody>
          <a:bodyPr>
            <a:spAutoFit/>
          </a:bodyPr>
          <a:lstStyle/>
          <a:p>
            <a:r>
              <a:rPr lang="en-US" sz="1800" i="1" dirty="0">
                <a:solidFill>
                  <a:schemeClr val="accent2"/>
                </a:solidFill>
              </a:rPr>
              <a:t>Boogie PL</a:t>
            </a:r>
          </a:p>
        </p:txBody>
      </p:sp>
      <p:sp>
        <p:nvSpPr>
          <p:cNvPr id="7" name="TextBox 6"/>
          <p:cNvSpPr txBox="1">
            <a:spLocks noChangeArrowheads="1"/>
          </p:cNvSpPr>
          <p:nvPr/>
        </p:nvSpPr>
        <p:spPr bwMode="auto">
          <a:xfrm>
            <a:off x="5851525" y="229076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Spec# Compiler</a:t>
            </a:r>
          </a:p>
        </p:txBody>
      </p:sp>
      <p:sp>
        <p:nvSpPr>
          <p:cNvPr id="8" name="TextBox 7"/>
          <p:cNvSpPr txBox="1">
            <a:spLocks noChangeArrowheads="1"/>
          </p:cNvSpPr>
          <p:nvPr/>
        </p:nvSpPr>
        <p:spPr bwMode="auto">
          <a:xfrm>
            <a:off x="5849938" y="365601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VC Generator</a:t>
            </a:r>
          </a:p>
        </p:txBody>
      </p:sp>
      <p:sp>
        <p:nvSpPr>
          <p:cNvPr id="9" name="TextBox 8"/>
          <p:cNvSpPr txBox="1">
            <a:spLocks noChangeArrowheads="1"/>
          </p:cNvSpPr>
          <p:nvPr/>
        </p:nvSpPr>
        <p:spPr bwMode="auto">
          <a:xfrm>
            <a:off x="6156325" y="4343400"/>
            <a:ext cx="2987675" cy="366713"/>
          </a:xfrm>
          <a:prstGeom prst="rect">
            <a:avLst/>
          </a:prstGeom>
          <a:noFill/>
          <a:ln w="9525">
            <a:noFill/>
            <a:miter lim="800000"/>
            <a:headEnd/>
            <a:tailEnd/>
          </a:ln>
        </p:spPr>
        <p:txBody>
          <a:bodyPr>
            <a:spAutoFit/>
          </a:bodyPr>
          <a:lstStyle/>
          <a:p>
            <a:r>
              <a:rPr lang="en-US" sz="1800" i="1" dirty="0">
                <a:solidFill>
                  <a:schemeClr val="accent2"/>
                </a:solidFill>
              </a:rPr>
              <a:t>Formulas</a:t>
            </a:r>
          </a:p>
        </p:txBody>
      </p:sp>
      <p:sp>
        <p:nvSpPr>
          <p:cNvPr id="10" name="TextBox 9"/>
          <p:cNvSpPr txBox="1">
            <a:spLocks noChangeArrowheads="1"/>
          </p:cNvSpPr>
          <p:nvPr/>
        </p:nvSpPr>
        <p:spPr bwMode="auto">
          <a:xfrm>
            <a:off x="5883275" y="5021263"/>
            <a:ext cx="29241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spAutoFit/>
          </a:bodyPr>
          <a:lstStyle/>
          <a:p>
            <a:pPr algn="ctr"/>
            <a:r>
              <a:rPr lang="en-US" sz="1800" dirty="0"/>
              <a:t>Automatic Theorem </a:t>
            </a:r>
            <a:r>
              <a:rPr lang="en-US" sz="1800" dirty="0" err="1"/>
              <a:t>Prover</a:t>
            </a:r>
            <a:endParaRPr lang="en-US" sz="1800" dirty="0"/>
          </a:p>
        </p:txBody>
      </p:sp>
      <p:sp>
        <p:nvSpPr>
          <p:cNvPr id="11" name="Line 25"/>
          <p:cNvSpPr>
            <a:spLocks noChangeShapeType="1"/>
          </p:cNvSpPr>
          <p:nvPr/>
        </p:nvSpPr>
        <p:spPr bwMode="auto">
          <a:xfrm>
            <a:off x="7315200" y="5410200"/>
            <a:ext cx="0" cy="53340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endParaRPr lang="en-US"/>
          </a:p>
        </p:txBody>
      </p:sp>
      <p:cxnSp>
        <p:nvCxnSpPr>
          <p:cNvPr id="12" name="AutoShape 27"/>
          <p:cNvCxnSpPr>
            <a:cxnSpLocks noChangeShapeType="1"/>
            <a:stCxn id="7" idx="2"/>
            <a:endCxn id="8" idx="0"/>
          </p:cNvCxnSpPr>
          <p:nvPr/>
        </p:nvCxnSpPr>
        <p:spPr bwMode="auto">
          <a:xfrm flipH="1">
            <a:off x="7343775" y="266700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3" name="AutoShape 28"/>
          <p:cNvCxnSpPr>
            <a:cxnSpLocks noChangeShapeType="1"/>
            <a:stCxn id="8" idx="2"/>
            <a:endCxn id="10" idx="0"/>
          </p:cNvCxnSpPr>
          <p:nvPr/>
        </p:nvCxnSpPr>
        <p:spPr bwMode="auto">
          <a:xfrm>
            <a:off x="7343775" y="403225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Text Box 7"/>
          <p:cNvSpPr txBox="1">
            <a:spLocks noChangeArrowheads="1"/>
          </p:cNvSpPr>
          <p:nvPr/>
        </p:nvSpPr>
        <p:spPr bwMode="auto">
          <a:xfrm>
            <a:off x="4195102" y="5392215"/>
            <a:ext cx="4415069" cy="1077212"/>
          </a:xfrm>
          <a:prstGeom prst="rect">
            <a:avLst/>
          </a:prstGeom>
          <a:noFill/>
          <a:ln w="9525">
            <a:noFill/>
            <a:miter lim="800000"/>
            <a:headEnd/>
            <a:tailEnd/>
          </a:ln>
          <a:effectLst/>
        </p:spPr>
        <p:txBody>
          <a:bodyPr wrap="square" lIns="91432" tIns="45717" rIns="91432" bIns="45717">
            <a:spAutoFit/>
          </a:bodyPr>
          <a:lstStyle/>
          <a:p>
            <a:pPr algn="ctr">
              <a:spcBef>
                <a:spcPct val="50000"/>
              </a:spcBef>
            </a:pPr>
            <a:r>
              <a:rPr lang="en-US" sz="3200" dirty="0" smtClean="0">
                <a:solidFill>
                  <a:schemeClr val="bg1"/>
                </a:solidFill>
                <a:effectLst>
                  <a:outerShdw blurRad="38100" dist="38100" dir="2700000" algn="tl">
                    <a:srgbClr val="000000">
                      <a:alpha val="43137"/>
                    </a:srgbClr>
                  </a:outerShdw>
                </a:effectLst>
                <a:latin typeface="+mn-lt"/>
              </a:rPr>
              <a:t>Verification condition (logical formula)</a:t>
            </a:r>
          </a:p>
        </p:txBody>
      </p:sp>
      <p:sp>
        <p:nvSpPr>
          <p:cNvPr id="43014" name="Text Box 6"/>
          <p:cNvSpPr txBox="1">
            <a:spLocks noChangeArrowheads="1"/>
          </p:cNvSpPr>
          <p:nvPr/>
        </p:nvSpPr>
        <p:spPr bwMode="auto">
          <a:xfrm>
            <a:off x="702231" y="1047738"/>
            <a:ext cx="3573087"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Source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2700000">
            <a:off x="1418926" y="2014621"/>
            <a:ext cx="2036238"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3" name="Text Box 6"/>
          <p:cNvSpPr txBox="1">
            <a:spLocks noChangeArrowheads="1"/>
          </p:cNvSpPr>
          <p:nvPr/>
        </p:nvSpPr>
        <p:spPr bwMode="auto">
          <a:xfrm>
            <a:off x="1727465" y="3135840"/>
            <a:ext cx="6439118"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Intermediate verification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14" name="AutoShape 8"/>
          <p:cNvSpPr>
            <a:spLocks noChangeArrowheads="1"/>
          </p:cNvSpPr>
          <p:nvPr/>
        </p:nvSpPr>
        <p:spPr bwMode="auto">
          <a:xfrm rot="2700000">
            <a:off x="3395266" y="4112965"/>
            <a:ext cx="2065189"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5" name="Title 14"/>
          <p:cNvSpPr>
            <a:spLocks noGrp="1"/>
          </p:cNvSpPr>
          <p:nvPr>
            <p:ph type="title"/>
          </p:nvPr>
        </p:nvSpPr>
        <p:spPr/>
        <p:txBody>
          <a:bodyPr/>
          <a:lstStyle/>
          <a:p>
            <a:r>
              <a:rPr smtClean="0"/>
              <a:t>Basic verifier architecture</a:t>
            </a:r>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3" name="AutoShape 15"/>
          <p:cNvSpPr>
            <a:spLocks noChangeArrowheads="1"/>
          </p:cNvSpPr>
          <p:nvPr/>
        </p:nvSpPr>
        <p:spPr bwMode="auto">
          <a:xfrm>
            <a:off x="1345553" y="2746724"/>
            <a:ext cx="6934200" cy="3394846"/>
          </a:xfrm>
          <a:prstGeom prst="roundRect">
            <a:avLst>
              <a:gd name="adj" fmla="val 16667"/>
            </a:avLst>
          </a:prstGeom>
          <a:solidFill>
            <a:srgbClr val="000000">
              <a:alpha val="12157"/>
            </a:srgbClr>
          </a:solidFill>
          <a:ln cap="rnd">
            <a:solidFill>
              <a:srgbClr val="FFFFFF">
                <a:alpha val="25000"/>
              </a:srgbClr>
            </a:solidFill>
            <a:headEnd type="none" w="sm" len="sm"/>
            <a:tailEnd type="none" w="sm" len="sm"/>
          </a:ln>
          <a:effectLst>
            <a:outerShdw blurRad="44450" dir="5400000" algn="ctr">
              <a:srgbClr val="000000">
                <a:alpha val="0"/>
              </a:srgbClr>
            </a:outerShdw>
            <a:softEdge rad="317500"/>
          </a:effectLst>
          <a:scene3d>
            <a:camera prst="orthographicFront">
              <a:rot lat="0" lon="0" rev="0"/>
            </a:camera>
            <a:lightRig rig="threePt" dir="t"/>
          </a:scene3d>
          <a:sp3d>
            <a:bevelT w="635000" h="254000"/>
            <a:bevelB w="635000" h="0"/>
            <a:contourClr>
              <a:srgbClr val="777777"/>
            </a:contourClr>
          </a:sp3d>
        </p:spPr>
        <p:style>
          <a:lnRef idx="0">
            <a:schemeClr val="accent2"/>
          </a:lnRef>
          <a:fillRef idx="3">
            <a:schemeClr val="accent2"/>
          </a:fillRef>
          <a:effectRef idx="3">
            <a:schemeClr val="accent2"/>
          </a:effectRef>
          <a:fontRef idx="minor">
            <a:schemeClr val="lt1"/>
          </a:fontRef>
        </p:style>
        <p:txBody>
          <a:bodyPr vert="horz" wrap="square" lIns="380985" tIns="380985" rIns="380985" bIns="380985" numCol="1" anchor="ctr" anchorCtr="0" compatLnSpc="1">
            <a:prstTxWarp prst="textNoShape">
              <a:avLst/>
            </a:prstTxWarp>
          </a:bodyPr>
          <a:lstStyle/>
          <a:p>
            <a:pPr algn="ctr" defTabSz="914099" eaLnBrk="0" hangingPunct="0">
              <a:lnSpc>
                <a:spcPct val="85000"/>
              </a:lnSpc>
              <a:spcBef>
                <a:spcPct val="20000"/>
              </a:spcBef>
            </a:pPr>
            <a:endParaRPr lang="en-US" sz="1500" dirty="0" smtClean="0">
              <a:solidFill>
                <a:schemeClr val="tx1"/>
              </a:solidFill>
            </a:endParaRPr>
          </a:p>
        </p:txBody>
      </p:sp>
      <p:sp>
        <p:nvSpPr>
          <p:cNvPr id="43016" name="AutoShape 8"/>
          <p:cNvSpPr>
            <a:spLocks noChangeArrowheads="1"/>
          </p:cNvSpPr>
          <p:nvPr/>
        </p:nvSpPr>
        <p:spPr bwMode="auto">
          <a:xfrm rot="3390031">
            <a:off x="489773" y="2952362"/>
            <a:ext cx="5916921" cy="1752600"/>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2" name="AutoShape 14"/>
          <p:cNvSpPr>
            <a:spLocks noChangeArrowheads="1"/>
          </p:cNvSpPr>
          <p:nvPr/>
        </p:nvSpPr>
        <p:spPr bwMode="auto">
          <a:xfrm rot="4981690">
            <a:off x="4576523" y="1707983"/>
            <a:ext cx="1128712" cy="3886200"/>
          </a:xfrm>
          <a:custGeom>
            <a:avLst/>
            <a:gdLst>
              <a:gd name="G0" fmla="+- 439187 0 0"/>
              <a:gd name="G1" fmla="+- 5126691 0 0"/>
              <a:gd name="G2" fmla="+- 439187 0 5126691"/>
              <a:gd name="G3" fmla="+- 10800 0 0"/>
              <a:gd name="G4" fmla="+- 0 0 439187"/>
              <a:gd name="T0" fmla="*/ 360 256 1"/>
              <a:gd name="T1" fmla="*/ 0 256 1"/>
              <a:gd name="G5" fmla="+- G2 T0 T1"/>
              <a:gd name="G6" fmla="?: G2 G2 G5"/>
              <a:gd name="G7" fmla="+- 0 0 G6"/>
              <a:gd name="G8" fmla="+- 5604 0 0"/>
              <a:gd name="G9" fmla="+- 0 0 5126691"/>
              <a:gd name="G10" fmla="+- 5604 0 2700"/>
              <a:gd name="G11" fmla="cos G10 439187"/>
              <a:gd name="G12" fmla="sin G10 439187"/>
              <a:gd name="G13" fmla="cos 13500 439187"/>
              <a:gd name="G14" fmla="sin 13500 439187"/>
              <a:gd name="G15" fmla="+- G11 10800 0"/>
              <a:gd name="G16" fmla="+- G12 10800 0"/>
              <a:gd name="G17" fmla="+- G13 10800 0"/>
              <a:gd name="G18" fmla="+- G14 10800 0"/>
              <a:gd name="G19" fmla="*/ 5604 1 2"/>
              <a:gd name="G20" fmla="+- G19 5400 0"/>
              <a:gd name="G21" fmla="cos G20 439187"/>
              <a:gd name="G22" fmla="sin G20 439187"/>
              <a:gd name="G23" fmla="+- G21 10800 0"/>
              <a:gd name="G24" fmla="+- G12 G23 G22"/>
              <a:gd name="G25" fmla="+- G22 G23 G11"/>
              <a:gd name="G26" fmla="cos 10800 439187"/>
              <a:gd name="G27" fmla="sin 10800 439187"/>
              <a:gd name="G28" fmla="cos 5604 439187"/>
              <a:gd name="G29" fmla="sin 5604 439187"/>
              <a:gd name="G30" fmla="+- G26 10800 0"/>
              <a:gd name="G31" fmla="+- G27 10800 0"/>
              <a:gd name="G32" fmla="+- G28 10800 0"/>
              <a:gd name="G33" fmla="+- G29 10800 0"/>
              <a:gd name="G34" fmla="+- G19 5400 0"/>
              <a:gd name="G35" fmla="cos G34 5126691"/>
              <a:gd name="G36" fmla="sin G34 5126691"/>
              <a:gd name="G37" fmla="+/ 5126691 439187 2"/>
              <a:gd name="T2" fmla="*/ 180 256 1"/>
              <a:gd name="T3" fmla="*/ 0 256 1"/>
              <a:gd name="G38" fmla="+- G37 T2 T3"/>
              <a:gd name="G39" fmla="?: G2 G37 G38"/>
              <a:gd name="G40" fmla="cos 10800 G39"/>
              <a:gd name="G41" fmla="sin 10800 G39"/>
              <a:gd name="G42" fmla="cos 5604 G39"/>
              <a:gd name="G43" fmla="sin 5604 G39"/>
              <a:gd name="G44" fmla="+- G40 10800 0"/>
              <a:gd name="G45" fmla="+- G41 10800 0"/>
              <a:gd name="G46" fmla="+- G42 10800 0"/>
              <a:gd name="G47" fmla="+- G43 10800 0"/>
              <a:gd name="G48" fmla="+- G35 10800 0"/>
              <a:gd name="G49" fmla="+- G36 10800 0"/>
              <a:gd name="T4" fmla="*/ 2832 w 21600"/>
              <a:gd name="T5" fmla="*/ 3508 h 21600"/>
              <a:gd name="T6" fmla="*/ 12473 w 21600"/>
              <a:gd name="T7" fmla="*/ 18829 h 21600"/>
              <a:gd name="T8" fmla="*/ 6665 w 21600"/>
              <a:gd name="T9" fmla="*/ 7016 h 21600"/>
              <a:gd name="T10" fmla="*/ 24207 w 21600"/>
              <a:gd name="T11" fmla="*/ 12375 h 21600"/>
              <a:gd name="T12" fmla="*/ 18326 w 21600"/>
              <a:gd name="T13" fmla="*/ 17018 h 21600"/>
              <a:gd name="T14" fmla="*/ 13684 w 21600"/>
              <a:gd name="T15" fmla="*/ 1113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365" y="11453"/>
                </a:moveTo>
                <a:cubicBezTo>
                  <a:pt x="16391" y="11236"/>
                  <a:pt x="16404" y="11018"/>
                  <a:pt x="16404" y="10800"/>
                </a:cubicBezTo>
                <a:cubicBezTo>
                  <a:pt x="16404" y="7704"/>
                  <a:pt x="13895" y="5196"/>
                  <a:pt x="10800" y="5196"/>
                </a:cubicBezTo>
                <a:cubicBezTo>
                  <a:pt x="7704" y="5196"/>
                  <a:pt x="5196" y="7704"/>
                  <a:pt x="5196" y="10800"/>
                </a:cubicBezTo>
                <a:cubicBezTo>
                  <a:pt x="5196" y="13895"/>
                  <a:pt x="7704" y="16404"/>
                  <a:pt x="10800" y="16404"/>
                </a:cubicBezTo>
                <a:cubicBezTo>
                  <a:pt x="11184" y="16404"/>
                  <a:pt x="11567" y="16364"/>
                  <a:pt x="11943" y="16286"/>
                </a:cubicBezTo>
                <a:lnTo>
                  <a:pt x="13003" y="21372"/>
                </a:lnTo>
                <a:cubicBezTo>
                  <a:pt x="12278" y="21523"/>
                  <a:pt x="11540" y="21599"/>
                  <a:pt x="10800" y="21600"/>
                </a:cubicBezTo>
                <a:cubicBezTo>
                  <a:pt x="4835" y="21600"/>
                  <a:pt x="0" y="16764"/>
                  <a:pt x="0" y="10800"/>
                </a:cubicBezTo>
                <a:cubicBezTo>
                  <a:pt x="0" y="4835"/>
                  <a:pt x="4835" y="0"/>
                  <a:pt x="10800" y="0"/>
                </a:cubicBezTo>
                <a:cubicBezTo>
                  <a:pt x="16764" y="0"/>
                  <a:pt x="21600" y="4835"/>
                  <a:pt x="21600" y="10800"/>
                </a:cubicBezTo>
                <a:cubicBezTo>
                  <a:pt x="21600" y="11221"/>
                  <a:pt x="21575" y="11642"/>
                  <a:pt x="21526" y="12060"/>
                </a:cubicBezTo>
                <a:lnTo>
                  <a:pt x="24207" y="12375"/>
                </a:lnTo>
                <a:lnTo>
                  <a:pt x="18326" y="17018"/>
                </a:lnTo>
                <a:lnTo>
                  <a:pt x="13684" y="11138"/>
                </a:lnTo>
                <a:lnTo>
                  <a:pt x="16365" y="11453"/>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4" name="AutoShape 16"/>
          <p:cNvSpPr>
            <a:spLocks noChangeArrowheads="1"/>
          </p:cNvSpPr>
          <p:nvPr/>
        </p:nvSpPr>
        <p:spPr bwMode="auto">
          <a:xfrm rot="16200000">
            <a:off x="-676609" y="4337555"/>
            <a:ext cx="3507828" cy="352425"/>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latin typeface="Segoe" pitchFamily="34" charset="0"/>
              </a:rPr>
              <a:t>Static program verifier (Boogie)</a:t>
            </a:r>
          </a:p>
        </p:txBody>
      </p:sp>
      <p:sp>
        <p:nvSpPr>
          <p:cNvPr id="17" name="TextBox 16"/>
          <p:cNvSpPr txBox="1"/>
          <p:nvPr/>
        </p:nvSpPr>
        <p:spPr>
          <a:xfrm>
            <a:off x="1836455" y="1867665"/>
            <a:ext cx="1455576" cy="446272"/>
          </a:xfrm>
          <a:prstGeom prst="rect">
            <a:avLst/>
          </a:prstGeom>
          <a:noFill/>
        </p:spPr>
        <p:txBody>
          <a:bodyPr wrap="square" lIns="76197" tIns="38098" rIns="76197" bIns="38098" rtlCol="0">
            <a:spAutoFit/>
          </a:bodyPr>
          <a:lstStyle/>
          <a:p>
            <a:r>
              <a:rPr lang="en-US" sz="2400" dirty="0" smtClean="0">
                <a:solidFill>
                  <a:schemeClr val="bg1"/>
                </a:solidFill>
                <a:effectLst>
                  <a:outerShdw blurRad="38100" dist="38100" dir="2700000" algn="tl">
                    <a:srgbClr val="000000">
                      <a:alpha val="43137"/>
                    </a:srgbClr>
                  </a:outerShdw>
                </a:effectLst>
                <a:latin typeface="Segoe" pitchFamily="34" charset="0"/>
              </a:rPr>
              <a:t>MSIL</a:t>
            </a:r>
          </a:p>
        </p:txBody>
      </p:sp>
      <p:sp>
        <p:nvSpPr>
          <p:cNvPr id="18" name="Rounded Rectangle 17"/>
          <p:cNvSpPr/>
          <p:nvPr/>
        </p:nvSpPr>
        <p:spPr bwMode="auto">
          <a:xfrm>
            <a:off x="4042124" y="5518827"/>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SMT solver (Z3)</a:t>
            </a:r>
          </a:p>
        </p:txBody>
      </p:sp>
      <p:sp>
        <p:nvSpPr>
          <p:cNvPr id="19" name="Rounded Rectangle 18"/>
          <p:cNvSpPr/>
          <p:nvPr/>
        </p:nvSpPr>
        <p:spPr bwMode="auto">
          <a:xfrm>
            <a:off x="2947299" y="4450252"/>
            <a:ext cx="2201333"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 generator</a:t>
            </a:r>
          </a:p>
        </p:txBody>
      </p:sp>
      <p:sp>
        <p:nvSpPr>
          <p:cNvPr id="20" name="Rounded Rectangle 19"/>
          <p:cNvSpPr/>
          <p:nvPr/>
        </p:nvSpPr>
        <p:spPr bwMode="auto">
          <a:xfrm>
            <a:off x="5439110" y="3504279"/>
            <a:ext cx="2614448"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Inference engine</a:t>
            </a:r>
          </a:p>
        </p:txBody>
      </p:sp>
      <p:sp>
        <p:nvSpPr>
          <p:cNvPr id="43013" name="Text Box 5"/>
          <p:cNvSpPr txBox="1">
            <a:spLocks noChangeArrowheads="1"/>
          </p:cNvSpPr>
          <p:nvPr/>
        </p:nvSpPr>
        <p:spPr bwMode="auto">
          <a:xfrm>
            <a:off x="3234567" y="5001425"/>
            <a:ext cx="32004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rPr>
              <a:t>V</a:t>
            </a:r>
            <a:r>
              <a:rPr lang="en-US" sz="2400" dirty="0" smtClean="0">
                <a:solidFill>
                  <a:schemeClr val="bg1"/>
                </a:solidFill>
                <a:effectLst>
                  <a:outerShdw blurRad="38100" dist="38100" dir="2700000" algn="tl">
                    <a:srgbClr val="000000">
                      <a:alpha val="43137"/>
                    </a:srgbClr>
                  </a:outerShdw>
                </a:effectLst>
                <a:latin typeface="+mn-lt"/>
              </a:rPr>
              <a:t>erification </a:t>
            </a:r>
            <a:r>
              <a:rPr lang="en-US" sz="2400" dirty="0">
                <a:solidFill>
                  <a:schemeClr val="bg1"/>
                </a:solidFill>
                <a:effectLst>
                  <a:outerShdw blurRad="38100" dist="38100" dir="2700000" algn="tl">
                    <a:srgbClr val="000000">
                      <a:alpha val="43137"/>
                    </a:srgbClr>
                  </a:outerShdw>
                </a:effectLst>
                <a:latin typeface="+mn-lt"/>
              </a:rPr>
              <a:t>condition</a:t>
            </a:r>
          </a:p>
        </p:txBody>
      </p:sp>
      <p:sp>
        <p:nvSpPr>
          <p:cNvPr id="43015" name="Text Box 7"/>
          <p:cNvSpPr txBox="1">
            <a:spLocks noChangeArrowheads="1"/>
          </p:cNvSpPr>
          <p:nvPr/>
        </p:nvSpPr>
        <p:spPr bwMode="auto">
          <a:xfrm>
            <a:off x="5029223" y="6125506"/>
            <a:ext cx="36576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tx1"/>
                </a:solidFill>
                <a:latin typeface="+mn-lt"/>
              </a:rPr>
              <a:t>“correct” or list of errors</a:t>
            </a:r>
          </a:p>
        </p:txBody>
      </p:sp>
      <p:sp>
        <p:nvSpPr>
          <p:cNvPr id="22" name="Rounded Rectangle 21"/>
          <p:cNvSpPr/>
          <p:nvPr/>
        </p:nvSpPr>
        <p:spPr bwMode="auto">
          <a:xfrm>
            <a:off x="978720" y="1346448"/>
            <a:ext cx="2367755"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Spec# compiler</a:t>
            </a:r>
          </a:p>
        </p:txBody>
      </p:sp>
      <p:sp>
        <p:nvSpPr>
          <p:cNvPr id="43014" name="Text Box 6"/>
          <p:cNvSpPr txBox="1">
            <a:spLocks noChangeArrowheads="1"/>
          </p:cNvSpPr>
          <p:nvPr/>
        </p:nvSpPr>
        <p:spPr bwMode="auto">
          <a:xfrm>
            <a:off x="794195" y="875836"/>
            <a:ext cx="1474077"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latin typeface="+mn-lt"/>
              </a:rPr>
              <a:t>Spec#</a:t>
            </a:r>
          </a:p>
        </p:txBody>
      </p:sp>
      <p:sp>
        <p:nvSpPr>
          <p:cNvPr id="23" name="Heart 22"/>
          <p:cNvSpPr/>
          <p:nvPr/>
        </p:nvSpPr>
        <p:spPr bwMode="auto">
          <a:xfrm>
            <a:off x="2233446" y="3443033"/>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43010" name="Rectangle 2"/>
          <p:cNvSpPr>
            <a:spLocks noGrp="1" noChangeArrowheads="1"/>
          </p:cNvSpPr>
          <p:nvPr>
            <p:ph type="title"/>
          </p:nvPr>
        </p:nvSpPr>
        <p:spPr/>
        <p:txBody>
          <a:bodyPr/>
          <a:lstStyle/>
          <a:p>
            <a:r>
              <a:rPr lang="en-US" dirty="0" smtClean="0"/>
              <a:t>Verification architecture</a:t>
            </a:r>
            <a:endParaRPr lang="en-US" dirty="0"/>
          </a:p>
        </p:txBody>
      </p:sp>
      <p:sp>
        <p:nvSpPr>
          <p:cNvPr id="24" name="AutoShape 8"/>
          <p:cNvSpPr>
            <a:spLocks noChangeArrowheads="1"/>
          </p:cNvSpPr>
          <p:nvPr/>
        </p:nvSpPr>
        <p:spPr bwMode="auto">
          <a:xfrm rot="6900663">
            <a:off x="3330571" y="2052639"/>
            <a:ext cx="241732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5" name="Text Box 6"/>
          <p:cNvSpPr txBox="1">
            <a:spLocks noChangeArrowheads="1"/>
          </p:cNvSpPr>
          <p:nvPr/>
        </p:nvSpPr>
        <p:spPr bwMode="auto">
          <a:xfrm>
            <a:off x="4942601"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26" name="AutoShape 8"/>
          <p:cNvSpPr>
            <a:spLocks noChangeArrowheads="1"/>
          </p:cNvSpPr>
          <p:nvPr/>
        </p:nvSpPr>
        <p:spPr bwMode="auto">
          <a:xfrm rot="8271147">
            <a:off x="3692604" y="2116933"/>
            <a:ext cx="3230017"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1" name="Rounded Rectangle 20"/>
          <p:cNvSpPr/>
          <p:nvPr/>
        </p:nvSpPr>
        <p:spPr bwMode="auto">
          <a:xfrm>
            <a:off x="1486757" y="2361684"/>
            <a:ext cx="2201333" cy="790949"/>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Bytecode</a:t>
            </a:r>
            <a:r>
              <a:rPr lang="en-US" sz="2400" dirty="0" smtClean="0">
                <a:solidFill>
                  <a:schemeClr val="tx1"/>
                </a:solidFill>
                <a:latin typeface="Segoe" pitchFamily="34" charset="0"/>
              </a:rPr>
              <a:t> translator</a:t>
            </a:r>
          </a:p>
        </p:txBody>
      </p:sp>
      <p:sp>
        <p:nvSpPr>
          <p:cNvPr id="27" name="Rounded Rectangle 26"/>
          <p:cNvSpPr/>
          <p:nvPr/>
        </p:nvSpPr>
        <p:spPr bwMode="auto">
          <a:xfrm>
            <a:off x="3710221" y="1710477"/>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vcc</a:t>
            </a:r>
            <a:endParaRPr lang="en-US" sz="2400" dirty="0" smtClean="0">
              <a:solidFill>
                <a:schemeClr val="tx1"/>
              </a:solidFill>
              <a:latin typeface="Segoe" pitchFamily="34" charset="0"/>
            </a:endParaRPr>
          </a:p>
        </p:txBody>
      </p:sp>
      <p:sp>
        <p:nvSpPr>
          <p:cNvPr id="29" name="Text Box 6"/>
          <p:cNvSpPr txBox="1">
            <a:spLocks noChangeArrowheads="1"/>
          </p:cNvSpPr>
          <p:nvPr/>
        </p:nvSpPr>
        <p:spPr bwMode="auto">
          <a:xfrm>
            <a:off x="6483143"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8962203">
            <a:off x="3944592" y="2304227"/>
            <a:ext cx="422449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8" name="Rounded Rectangle 27"/>
          <p:cNvSpPr/>
          <p:nvPr/>
        </p:nvSpPr>
        <p:spPr bwMode="auto">
          <a:xfrm>
            <a:off x="5482101" y="1708641"/>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HAVOC</a:t>
            </a:r>
          </a:p>
        </p:txBody>
      </p:sp>
      <p:sp>
        <p:nvSpPr>
          <p:cNvPr id="33" name="Rounded Rectangle 32"/>
          <p:cNvSpPr/>
          <p:nvPr/>
        </p:nvSpPr>
        <p:spPr bwMode="auto">
          <a:xfrm>
            <a:off x="7308459" y="1542198"/>
            <a:ext cx="1699061" cy="846160"/>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400"/>
              </a:spcBef>
              <a:spcAft>
                <a:spcPct val="0"/>
              </a:spcAft>
            </a:pPr>
            <a:r>
              <a:rPr lang="en-US" sz="2400" dirty="0" smtClean="0">
                <a:solidFill>
                  <a:schemeClr val="tx1"/>
                </a:solidFill>
                <a:latin typeface="Segoe" pitchFamily="34" charset="0"/>
              </a:rPr>
              <a:t/>
            </a:r>
            <a:br>
              <a:rPr lang="en-US" sz="2400" dirty="0" smtClean="0">
                <a:solidFill>
                  <a:schemeClr val="tx1"/>
                </a:solidFill>
                <a:latin typeface="Segoe" pitchFamily="34" charset="0"/>
              </a:rPr>
            </a:br>
            <a:r>
              <a:rPr lang="en-US" sz="2400" dirty="0" err="1" smtClean="0">
                <a:solidFill>
                  <a:schemeClr val="tx1"/>
                </a:solidFill>
                <a:latin typeface="Segoe" pitchFamily="34" charset="0"/>
              </a:rPr>
              <a:t>Dafny</a:t>
            </a:r>
            <a:r>
              <a:rPr lang="en-US" sz="2400" dirty="0" smtClean="0">
                <a:solidFill>
                  <a:schemeClr val="tx1"/>
                </a:solidFill>
                <a:latin typeface="Segoe" pitchFamily="34" charset="0"/>
              </a:rPr>
              <a:t> verifier</a:t>
            </a:r>
          </a:p>
          <a:p>
            <a:pPr algn="ctr" defTabSz="914099" fontAlgn="base">
              <a:spcBef>
                <a:spcPct val="0"/>
              </a:spcBef>
              <a:spcAft>
                <a:spcPct val="0"/>
              </a:spcAft>
            </a:pPr>
            <a:endParaRPr lang="en-US" sz="2400" dirty="0" smtClean="0">
              <a:solidFill>
                <a:schemeClr val="tx1"/>
              </a:solidFill>
              <a:latin typeface="Segoe" pitchFamily="34" charset="0"/>
            </a:endParaRPr>
          </a:p>
        </p:txBody>
      </p:sp>
      <p:sp>
        <p:nvSpPr>
          <p:cNvPr id="34" name="Text Box 6"/>
          <p:cNvSpPr txBox="1">
            <a:spLocks noChangeArrowheads="1"/>
          </p:cNvSpPr>
          <p:nvPr/>
        </p:nvSpPr>
        <p:spPr bwMode="auto">
          <a:xfrm>
            <a:off x="7465783" y="919356"/>
            <a:ext cx="1350672"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err="1" smtClean="0">
                <a:solidFill>
                  <a:schemeClr val="bg1"/>
                </a:solidFill>
                <a:effectLst>
                  <a:outerShdw blurRad="38100" dist="38100" dir="2700000" algn="tl">
                    <a:srgbClr val="000000">
                      <a:alpha val="43137"/>
                    </a:srgbClr>
                  </a:outerShdw>
                </a:effectLst>
              </a:rPr>
              <a:t>Dafny</a:t>
            </a:r>
            <a:endParaRPr lang="en-US" sz="2400" dirty="0">
              <a:solidFill>
                <a:schemeClr val="bg1"/>
              </a:solidFill>
              <a:effectLst>
                <a:outerShdw blurRad="38100" dist="38100" dir="2700000" algn="tl">
                  <a:srgbClr val="000000">
                    <a:alpha val="43137"/>
                  </a:srgbClr>
                </a:outerShdw>
              </a:effectLst>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0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0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0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animBg="1"/>
      <p:bldP spid="29" grpId="0"/>
      <p:bldP spid="30" grpId="0" animBg="1"/>
      <p:bldP spid="28" grpId="0" animBg="1"/>
      <p:bldP spid="33" grpId="0" animBg="1"/>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Modeling execution traces</a:t>
            </a:r>
            <a:endParaRPr lang="en-US" dirty="0"/>
          </a:p>
        </p:txBody>
      </p:sp>
      <p:sp>
        <p:nvSpPr>
          <p:cNvPr id="3" name="Oval 2"/>
          <p:cNvSpPr/>
          <p:nvPr/>
        </p:nvSpPr>
        <p:spPr bwMode="auto">
          <a:xfrm>
            <a:off x="764275" y="204717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Oval 3"/>
          <p:cNvSpPr/>
          <p:nvPr/>
        </p:nvSpPr>
        <p:spPr bwMode="auto">
          <a:xfrm>
            <a:off x="1719619" y="193799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2784144" y="1665035"/>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698544" y="199258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4531058" y="170597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5745709" y="180151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2784144" y="307075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766782" y="302981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4599295" y="2674968"/>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Oval 11"/>
          <p:cNvSpPr/>
          <p:nvPr/>
        </p:nvSpPr>
        <p:spPr bwMode="auto">
          <a:xfrm>
            <a:off x="5773003" y="257943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Oval 12"/>
          <p:cNvSpPr/>
          <p:nvPr/>
        </p:nvSpPr>
        <p:spPr bwMode="auto">
          <a:xfrm>
            <a:off x="6673755" y="2988866"/>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7219666" y="263402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7847463" y="333006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777923" y="46675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1678675" y="474942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Oval 17"/>
          <p:cNvSpPr/>
          <p:nvPr/>
        </p:nvSpPr>
        <p:spPr bwMode="auto">
          <a:xfrm>
            <a:off x="2797792" y="461294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Oval 18"/>
          <p:cNvSpPr/>
          <p:nvPr/>
        </p:nvSpPr>
        <p:spPr bwMode="auto">
          <a:xfrm>
            <a:off x="3848670" y="504967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Lightning Bolt 19"/>
          <p:cNvSpPr/>
          <p:nvPr/>
        </p:nvSpPr>
        <p:spPr bwMode="auto">
          <a:xfrm>
            <a:off x="4804013" y="4612943"/>
            <a:ext cx="668740" cy="600502"/>
          </a:xfrm>
          <a:prstGeom prst="lightningBol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2" name="Straight Arrow Connector 21"/>
          <p:cNvCxnSpPr>
            <a:stCxn id="3" idx="7"/>
            <a:endCxn id="4" idx="1"/>
          </p:cNvCxnSpPr>
          <p:nvPr/>
        </p:nvCxnSpPr>
        <p:spPr>
          <a:xfrm rot="5400000" flipH="1" flipV="1">
            <a:off x="1282890" y="1610443"/>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5" name="Straight Arrow Connector 24"/>
          <p:cNvCxnSpPr>
            <a:stCxn id="4" idx="7"/>
            <a:endCxn id="5" idx="2"/>
          </p:cNvCxnSpPr>
          <p:nvPr/>
        </p:nvCxnSpPr>
        <p:spPr>
          <a:xfrm rot="5400000" flipH="1" flipV="1">
            <a:off x="2230724" y="1412551"/>
            <a:ext cx="205402" cy="9014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5" idx="6"/>
            <a:endCxn id="6" idx="2"/>
          </p:cNvCxnSpPr>
          <p:nvPr/>
        </p:nvCxnSpPr>
        <p:spPr>
          <a:xfrm>
            <a:off x="2975212" y="1760569"/>
            <a:ext cx="723332" cy="32754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6" idx="6"/>
            <a:endCxn id="7" idx="2"/>
          </p:cNvCxnSpPr>
          <p:nvPr/>
        </p:nvCxnSpPr>
        <p:spPr>
          <a:xfrm flipV="1">
            <a:off x="3889612" y="1801513"/>
            <a:ext cx="641446" cy="2866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7" idx="6"/>
            <a:endCxn id="8" idx="2"/>
          </p:cNvCxnSpPr>
          <p:nvPr/>
        </p:nvCxnSpPr>
        <p:spPr>
          <a:xfrm>
            <a:off x="4722126" y="1801513"/>
            <a:ext cx="1023583" cy="955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3" idx="5"/>
            <a:endCxn id="4" idx="3"/>
          </p:cNvCxnSpPr>
          <p:nvPr/>
        </p:nvCxnSpPr>
        <p:spPr>
          <a:xfrm rot="5400000" flipH="1" flipV="1">
            <a:off x="1282890" y="1745549"/>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a:stCxn id="4" idx="5"/>
            <a:endCxn id="9" idx="1"/>
          </p:cNvCxnSpPr>
          <p:nvPr/>
        </p:nvCxnSpPr>
        <p:spPr>
          <a:xfrm rot="16200000" flipH="1">
            <a:off x="1848586" y="2135196"/>
            <a:ext cx="997658" cy="92941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0" name="Straight Arrow Connector 39"/>
          <p:cNvCxnSpPr>
            <a:stCxn id="9" idx="6"/>
            <a:endCxn id="10" idx="2"/>
          </p:cNvCxnSpPr>
          <p:nvPr/>
        </p:nvCxnSpPr>
        <p:spPr>
          <a:xfrm flipV="1">
            <a:off x="2975212" y="3125344"/>
            <a:ext cx="791570" cy="4094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2" name="Straight Arrow Connector 41"/>
          <p:cNvCxnSpPr>
            <a:stCxn id="10" idx="6"/>
            <a:endCxn id="11" idx="2"/>
          </p:cNvCxnSpPr>
          <p:nvPr/>
        </p:nvCxnSpPr>
        <p:spPr>
          <a:xfrm flipV="1">
            <a:off x="3957850" y="2770502"/>
            <a:ext cx="641445" cy="35484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4" name="Straight Arrow Connector 43"/>
          <p:cNvCxnSpPr>
            <a:stCxn id="11" idx="7"/>
            <a:endCxn id="12" idx="2"/>
          </p:cNvCxnSpPr>
          <p:nvPr/>
        </p:nvCxnSpPr>
        <p:spPr>
          <a:xfrm rot="5400000" flipH="1" flipV="1">
            <a:off x="5253701" y="2183648"/>
            <a:ext cx="27982" cy="10106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6" name="Straight Arrow Connector 45"/>
          <p:cNvCxnSpPr>
            <a:stCxn id="12" idx="5"/>
            <a:endCxn id="13" idx="1"/>
          </p:cNvCxnSpPr>
          <p:nvPr/>
        </p:nvCxnSpPr>
        <p:spPr>
          <a:xfrm rot="16200000" flipH="1">
            <a:off x="6181750" y="2496860"/>
            <a:ext cx="274327" cy="76564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9" name="Straight Arrow Connector 48"/>
          <p:cNvCxnSpPr>
            <a:stCxn id="13" idx="7"/>
            <a:endCxn id="14" idx="2"/>
          </p:cNvCxnSpPr>
          <p:nvPr/>
        </p:nvCxnSpPr>
        <p:spPr>
          <a:xfrm rot="5400000" flipH="1" flipV="1">
            <a:off x="6884610" y="2681791"/>
            <a:ext cx="287289" cy="3828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1" name="Straight Arrow Connector 50"/>
          <p:cNvCxnSpPr>
            <a:stCxn id="14" idx="5"/>
            <a:endCxn id="15" idx="1"/>
          </p:cNvCxnSpPr>
          <p:nvPr/>
        </p:nvCxnSpPr>
        <p:spPr>
          <a:xfrm rot="16200000" flipH="1">
            <a:off x="7348633" y="2831230"/>
            <a:ext cx="560930" cy="4926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3" name="Straight Arrow Connector 52"/>
          <p:cNvCxnSpPr>
            <a:stCxn id="15" idx="5"/>
          </p:cNvCxnSpPr>
          <p:nvPr/>
        </p:nvCxnSpPr>
        <p:spPr>
          <a:xfrm rot="16200000" flipH="1">
            <a:off x="8222972" y="3280724"/>
            <a:ext cx="125184" cy="5500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6" name="Straight Arrow Connector 55"/>
          <p:cNvCxnSpPr>
            <a:stCxn id="16" idx="6"/>
            <a:endCxn id="17" idx="2"/>
          </p:cNvCxnSpPr>
          <p:nvPr/>
        </p:nvCxnSpPr>
        <p:spPr>
          <a:xfrm>
            <a:off x="968991" y="4763075"/>
            <a:ext cx="709684" cy="818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8" name="Straight Arrow Connector 57"/>
          <p:cNvCxnSpPr>
            <a:stCxn id="17" idx="6"/>
            <a:endCxn id="18" idx="2"/>
          </p:cNvCxnSpPr>
          <p:nvPr/>
        </p:nvCxnSpPr>
        <p:spPr>
          <a:xfrm flipV="1">
            <a:off x="1869743" y="4708483"/>
            <a:ext cx="928049" cy="13647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0" name="Straight Arrow Connector 59"/>
          <p:cNvCxnSpPr>
            <a:stCxn id="18" idx="6"/>
            <a:endCxn id="19" idx="2"/>
          </p:cNvCxnSpPr>
          <p:nvPr/>
        </p:nvCxnSpPr>
        <p:spPr>
          <a:xfrm>
            <a:off x="2988860" y="4708483"/>
            <a:ext cx="859810" cy="43672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2" name="Straight Arrow Connector 61"/>
          <p:cNvCxnSpPr>
            <a:stCxn id="19" idx="6"/>
            <a:endCxn id="20" idx="2"/>
          </p:cNvCxnSpPr>
          <p:nvPr/>
        </p:nvCxnSpPr>
        <p:spPr>
          <a:xfrm flipV="1">
            <a:off x="4039738" y="4882752"/>
            <a:ext cx="919757" cy="26245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3" name="TextBox 62"/>
          <p:cNvSpPr txBox="1"/>
          <p:nvPr/>
        </p:nvSpPr>
        <p:spPr>
          <a:xfrm>
            <a:off x="8488908" y="3302755"/>
            <a:ext cx="668740" cy="584775"/>
          </a:xfrm>
          <a:prstGeom prst="rect">
            <a:avLst/>
          </a:prstGeom>
          <a:noFill/>
        </p:spPr>
        <p:txBody>
          <a:bodyPr wrap="square" rtlCol="0">
            <a:spAutoFit/>
          </a:bodyPr>
          <a:lstStyle/>
          <a:p>
            <a:r>
              <a:rPr lang="en-US" sz="3200" dirty="0" smtClean="0"/>
              <a:t>…</a:t>
            </a:r>
            <a:endParaRPr lang="en-US" sz="3200" dirty="0"/>
          </a:p>
        </p:txBody>
      </p:sp>
      <p:sp>
        <p:nvSpPr>
          <p:cNvPr id="64" name="TextBox 63"/>
          <p:cNvSpPr txBox="1"/>
          <p:nvPr/>
        </p:nvSpPr>
        <p:spPr>
          <a:xfrm>
            <a:off x="6098264" y="1616177"/>
            <a:ext cx="2402006"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latin typeface="Calibri" pitchFamily="34" charset="0"/>
              </a:rPr>
              <a:t>terminates</a:t>
            </a:r>
            <a:endParaRPr lang="en-US" sz="2800" dirty="0">
              <a:solidFill>
                <a:schemeClr val="bg1"/>
              </a:solidFill>
              <a:latin typeface="Calibri" pitchFamily="34" charset="0"/>
            </a:endParaRPr>
          </a:p>
        </p:txBody>
      </p:sp>
      <p:sp>
        <p:nvSpPr>
          <p:cNvPr id="65" name="TextBox 64"/>
          <p:cNvSpPr txBox="1"/>
          <p:nvPr/>
        </p:nvSpPr>
        <p:spPr>
          <a:xfrm>
            <a:off x="7397091" y="3698544"/>
            <a:ext cx="1692334"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rPr>
              <a:t>diverges</a:t>
            </a:r>
            <a:endParaRPr lang="en-US" sz="2800" dirty="0">
              <a:solidFill>
                <a:schemeClr val="bg1"/>
              </a:solidFill>
              <a:effectLst>
                <a:outerShdw blurRad="38100" dist="38100" dir="2700000" algn="tl">
                  <a:srgbClr val="000000">
                    <a:alpha val="43137"/>
                  </a:srgbClr>
                </a:outerShdw>
              </a:effectLst>
            </a:endParaRPr>
          </a:p>
        </p:txBody>
      </p:sp>
      <p:sp>
        <p:nvSpPr>
          <p:cNvPr id="66" name="TextBox 65"/>
          <p:cNvSpPr txBox="1"/>
          <p:nvPr/>
        </p:nvSpPr>
        <p:spPr>
          <a:xfrm>
            <a:off x="5615993" y="4695722"/>
            <a:ext cx="2579423"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rPr>
              <a:t>goes wrong</a:t>
            </a:r>
            <a:endParaRPr lang="en-US" sz="28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30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3000"/>
                            </p:stCondLst>
                            <p:childTnLst>
                              <p:par>
                                <p:cTn id="84" presetID="1" presetClass="entr" presetSubtype="0"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3500"/>
                            </p:stCondLst>
                            <p:childTnLst>
                              <p:par>
                                <p:cTn id="91" presetID="1"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left)">
                                      <p:cBhvr>
                                        <p:cTn id="96" dur="500"/>
                                        <p:tgtEl>
                                          <p:spTgt spid="51"/>
                                        </p:tgtEl>
                                      </p:cBhvr>
                                    </p:animEffect>
                                  </p:childTnLst>
                                </p:cTn>
                              </p:par>
                            </p:childTnLst>
                          </p:cTn>
                        </p:par>
                        <p:par>
                          <p:cTn id="97" fill="hold">
                            <p:stCondLst>
                              <p:cond delay="4000"/>
                            </p:stCondLst>
                            <p:childTnLst>
                              <p:par>
                                <p:cTn id="98" presetID="1" presetClass="entr" presetSubtype="0"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childTnLst>
                          </p:cTn>
                        </p:par>
                        <p:par>
                          <p:cTn id="100" fill="hold">
                            <p:stCondLst>
                              <p:cond delay="4000"/>
                            </p:stCondLst>
                            <p:childTnLst>
                              <p:par>
                                <p:cTn id="101" presetID="22" presetClass="entr" presetSubtype="8" fill="hold"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left)">
                                      <p:cBhvr>
                                        <p:cTn id="103" dur="500"/>
                                        <p:tgtEl>
                                          <p:spTgt spid="53"/>
                                        </p:tgtEl>
                                      </p:cBhvr>
                                    </p:animEffect>
                                  </p:childTnLst>
                                </p:cTn>
                              </p:par>
                            </p:childTnLst>
                          </p:cTn>
                        </p:par>
                        <p:par>
                          <p:cTn id="104" fill="hold">
                            <p:stCondLst>
                              <p:cond delay="45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childTnLst>
                          </p:cTn>
                        </p:par>
                        <p:par>
                          <p:cTn id="108" fill="hold">
                            <p:stCondLst>
                              <p:cond delay="5000"/>
                            </p:stCondLst>
                            <p:childTnLst>
                              <p:par>
                                <p:cTn id="109" presetID="10" presetClass="entr" presetSubtype="0"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3000"/>
                                        <p:tgtEl>
                                          <p:spTgt spid="6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6"/>
                                        </p:tgtEl>
                                        <p:attrNameLst>
                                          <p:attrName>style.visibility</p:attrName>
                                        </p:attrNameLst>
                                      </p:cBhvr>
                                      <p:to>
                                        <p:strVal val="visible"/>
                                      </p:to>
                                    </p:set>
                                  </p:childTnLst>
                                </p:cTn>
                              </p:par>
                            </p:childTnLst>
                          </p:cTn>
                        </p:par>
                        <p:par>
                          <p:cTn id="116" fill="hold">
                            <p:stCondLst>
                              <p:cond delay="0"/>
                            </p:stCondLst>
                            <p:childTnLst>
                              <p:par>
                                <p:cTn id="117" presetID="22" presetClass="entr" presetSubtype="8" fill="hold"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left)">
                                      <p:cBhvr>
                                        <p:cTn id="119" dur="500"/>
                                        <p:tgtEl>
                                          <p:spTgt spid="56"/>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wipe(left)">
                                      <p:cBhvr>
                                        <p:cTn id="126" dur="500"/>
                                        <p:tgtEl>
                                          <p:spTgt spid="58"/>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8"/>
                                        </p:tgtEl>
                                        <p:attrNameLst>
                                          <p:attrName>style.visibility</p:attrName>
                                        </p:attrNameLst>
                                      </p:cBhvr>
                                      <p:to>
                                        <p:strVal val="visible"/>
                                      </p:to>
                                    </p:se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00"/>
                                        <p:tgtEl>
                                          <p:spTgt spid="60"/>
                                        </p:tgtEl>
                                      </p:cBhvr>
                                    </p:animEffect>
                                  </p:childTnLst>
                                </p:cTn>
                              </p:par>
                            </p:childTnLst>
                          </p:cTn>
                        </p:par>
                        <p:par>
                          <p:cTn id="134" fill="hold">
                            <p:stCondLst>
                              <p:cond delay="1500"/>
                            </p:stCondLst>
                            <p:childTnLst>
                              <p:par>
                                <p:cTn id="135" presetID="1"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par>
                          <p:cTn id="137" fill="hold">
                            <p:stCondLst>
                              <p:cond delay="1500"/>
                            </p:stCondLst>
                            <p:childTnLst>
                              <p:par>
                                <p:cTn id="138" presetID="22" presetClass="entr" presetSubtype="8" fill="hold" nodeType="after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childTnLst>
                          </p:cTn>
                        </p:par>
                        <p:par>
                          <p:cTn id="141" fill="hold">
                            <p:stCondLst>
                              <p:cond delay="2000"/>
                            </p:stCondLst>
                            <p:childTnLst>
                              <p:par>
                                <p:cTn id="142" presetID="10" presetClass="entr" presetSubtype="0"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childTnLst>
                                </p:cTn>
                              </p:par>
                            </p:childTnLst>
                          </p:cTn>
                        </p:par>
                        <p:par>
                          <p:cTn id="145" fill="hold">
                            <p:stCondLst>
                              <p:cond delay="2500"/>
                            </p:stCondLst>
                            <p:childTnLst>
                              <p:par>
                                <p:cTn id="146" presetID="10" presetClass="entr" presetSubtype="0" fill="hold" grpId="0" nodeType="after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3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3" grpId="0"/>
      <p:bldP spid="64" grpId="0"/>
      <p:bldP spid="65" grpId="0"/>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Tutorial overview</a:t>
            </a:r>
            <a:endParaRPr lang="en-US" dirty="0"/>
          </a:p>
        </p:txBody>
      </p:sp>
      <p:sp>
        <p:nvSpPr>
          <p:cNvPr id="3" name="Content Placeholder 2"/>
          <p:cNvSpPr>
            <a:spLocks noGrp="1"/>
          </p:cNvSpPr>
          <p:nvPr>
            <p:ph idx="1"/>
          </p:nvPr>
        </p:nvSpPr>
        <p:spPr>
          <a:xfrm>
            <a:off x="482323" y="1951063"/>
            <a:ext cx="8219550" cy="3651769"/>
          </a:xfrm>
        </p:spPr>
        <p:txBody>
          <a:bodyPr/>
          <a:lstStyle/>
          <a:p>
            <a:r>
              <a:rPr lang="en-US" sz="2000" dirty="0" smtClean="0"/>
              <a:t>Appetizers</a:t>
            </a:r>
          </a:p>
          <a:p>
            <a:pPr lvl="1"/>
            <a:r>
              <a:rPr lang="en-US" sz="2000" dirty="0" smtClean="0"/>
              <a:t>SMT solving	</a:t>
            </a:r>
          </a:p>
          <a:p>
            <a:pPr lvl="1"/>
            <a:r>
              <a:rPr lang="en-US" sz="2000" dirty="0" smtClean="0"/>
              <a:t>Applications</a:t>
            </a:r>
          </a:p>
          <a:p>
            <a:pPr>
              <a:buNone/>
            </a:pPr>
            <a:endParaRPr lang="en-US" sz="2000" dirty="0" smtClean="0"/>
          </a:p>
          <a:p>
            <a:r>
              <a:rPr lang="en-US" sz="2000" dirty="0" smtClean="0"/>
              <a:t>Some applications  (at Microsoft Research)</a:t>
            </a:r>
          </a:p>
          <a:p>
            <a:pPr lvl="1"/>
            <a:endParaRPr lang="en-US" sz="2000" dirty="0" smtClean="0"/>
          </a:p>
          <a:p>
            <a:pPr marL="384954" lvl="1" indent="-384954"/>
            <a:r>
              <a:rPr lang="en-US" sz="2000" dirty="0" smtClean="0"/>
              <a:t>Z3 – An Efficient SMT solver </a:t>
            </a:r>
          </a:p>
          <a:p>
            <a:endParaRPr lang="en-US" sz="2300" dirty="0" smtClean="0"/>
          </a:p>
          <a:p>
            <a:r>
              <a:rPr lang="en-US" sz="2000" dirty="0" smtClean="0"/>
              <a:t>Background</a:t>
            </a:r>
          </a:p>
          <a:p>
            <a:pPr lvl="1"/>
            <a:r>
              <a:rPr lang="en-US" sz="2000" dirty="0" smtClean="0"/>
              <a:t>Basics, DPLL(</a:t>
            </a:r>
            <a:r>
              <a:rPr lang="en-US" sz="2000" dirty="0" smtClean="0">
                <a:sym typeface="Symbol"/>
              </a:rPr>
              <a:t>)</a:t>
            </a:r>
            <a:r>
              <a:rPr lang="en-US" sz="2000" dirty="0" smtClean="0"/>
              <a:t>, Equality, Arithmetic, </a:t>
            </a:r>
            <a:br>
              <a:rPr lang="en-US" sz="2000" dirty="0" smtClean="0"/>
            </a:br>
            <a:r>
              <a:rPr lang="en-US" sz="2000" dirty="0" smtClean="0"/>
              <a:t>DPLL(T), Arrays</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States and execution traces</a:t>
            </a:r>
            <a:endParaRPr lang="en-US" dirty="0">
              <a:latin typeface="Calibri" pitchFamily="34" charset="0"/>
            </a:endParaRPr>
          </a:p>
        </p:txBody>
      </p:sp>
      <p:sp>
        <p:nvSpPr>
          <p:cNvPr id="3" name="Content Placeholder 2"/>
          <p:cNvSpPr>
            <a:spLocks noGrp="1"/>
          </p:cNvSpPr>
          <p:nvPr>
            <p:ph idx="1"/>
          </p:nvPr>
        </p:nvSpPr>
        <p:spPr>
          <a:xfrm>
            <a:off x="381000" y="1411552"/>
            <a:ext cx="7739418" cy="3462486"/>
          </a:xfrm>
        </p:spPr>
        <p:txBody>
          <a:bodyPr/>
          <a:lstStyle/>
          <a:p>
            <a:r>
              <a:rPr lang="en-US" dirty="0" smtClean="0">
                <a:latin typeface="Calibri" pitchFamily="34" charset="0"/>
              </a:rPr>
              <a:t>State</a:t>
            </a:r>
          </a:p>
          <a:p>
            <a:pPr lvl="1"/>
            <a:r>
              <a:rPr smtClean="0">
                <a:latin typeface="Calibri" pitchFamily="34" charset="0"/>
              </a:rPr>
              <a:t>Cartesian product of variables</a:t>
            </a:r>
            <a:endParaRPr lang="en-US" dirty="0" smtClean="0">
              <a:latin typeface="Calibri" pitchFamily="34" charset="0"/>
            </a:endParaRPr>
          </a:p>
          <a:p>
            <a:r>
              <a:rPr lang="en-US" dirty="0" smtClean="0">
                <a:latin typeface="Calibri" pitchFamily="34" charset="0"/>
              </a:rPr>
              <a:t>Execution trace</a:t>
            </a:r>
          </a:p>
          <a:p>
            <a:pPr lvl="1"/>
            <a:r>
              <a:rPr smtClean="0">
                <a:latin typeface="Calibri" pitchFamily="34" charset="0"/>
              </a:rPr>
              <a:t>Nonempty finite sequence of states</a:t>
            </a:r>
          </a:p>
          <a:p>
            <a:pPr lvl="1"/>
            <a:r>
              <a:rPr smtClean="0">
                <a:latin typeface="Calibri" pitchFamily="34" charset="0"/>
              </a:rPr>
              <a:t>Infinite sequence of states</a:t>
            </a:r>
          </a:p>
          <a:p>
            <a:pPr lvl="1"/>
            <a:r>
              <a:rPr smtClean="0">
                <a:latin typeface="Calibri" pitchFamily="34" charset="0"/>
              </a:rPr>
              <a:t>Nonempty finite sequence of </a:t>
            </a:r>
            <a:r>
              <a:rPr smtClean="0">
                <a:latin typeface="Calibri" pitchFamily="34" charset="0"/>
              </a:rPr>
              <a:t>states</a:t>
            </a:r>
            <a:r>
              <a:rPr lang="en-US" dirty="0" smtClean="0">
                <a:latin typeface="Calibri" pitchFamily="34" charset="0"/>
              </a:rPr>
              <a:t> </a:t>
            </a:r>
            <a:r>
              <a:rPr smtClean="0">
                <a:latin typeface="Calibri" pitchFamily="34" charset="0"/>
              </a:rPr>
              <a:t> </a:t>
            </a:r>
            <a:r>
              <a:rPr smtClean="0">
                <a:latin typeface="Calibri" pitchFamily="34" charset="0"/>
              </a:rPr>
              <a:t>followed by special error state</a:t>
            </a:r>
            <a:endParaRPr lang="en-US" dirty="0">
              <a:latin typeface="Calibri" pitchFamily="34" charset="0"/>
            </a:endParaRPr>
          </a:p>
        </p:txBody>
      </p:sp>
      <p:sp>
        <p:nvSpPr>
          <p:cNvPr id="4" name="Oval 3"/>
          <p:cNvSpPr/>
          <p:nvPr/>
        </p:nvSpPr>
        <p:spPr bwMode="auto">
          <a:xfrm>
            <a:off x="7069541" y="167868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410735" y="31526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8243249" y="309805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7369792" y="365760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7356144" y="416257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Lightning Bolt 8"/>
          <p:cNvSpPr/>
          <p:nvPr/>
        </p:nvSpPr>
        <p:spPr bwMode="auto">
          <a:xfrm>
            <a:off x="8162787" y="4024740"/>
            <a:ext cx="668740" cy="600502"/>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5" idx="6"/>
            <a:endCxn id="6" idx="2"/>
          </p:cNvCxnSpPr>
          <p:nvPr/>
        </p:nvCxnSpPr>
        <p:spPr>
          <a:xfrm flipV="1">
            <a:off x="7601803" y="3193584"/>
            <a:ext cx="641446" cy="545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 name="Straight Arrow Connector 14"/>
          <p:cNvCxnSpPr>
            <a:stCxn id="7" idx="6"/>
          </p:cNvCxnSpPr>
          <p:nvPr/>
        </p:nvCxnSpPr>
        <p:spPr>
          <a:xfrm flipV="1">
            <a:off x="7560860" y="3722914"/>
            <a:ext cx="718982" cy="3022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7" name="Straight Arrow Connector 16"/>
          <p:cNvCxnSpPr>
            <a:stCxn id="8" idx="6"/>
            <a:endCxn id="9" idx="2"/>
          </p:cNvCxnSpPr>
          <p:nvPr/>
        </p:nvCxnSpPr>
        <p:spPr>
          <a:xfrm>
            <a:off x="7547212" y="4258108"/>
            <a:ext cx="771057" cy="3644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9" name="TextBox 18"/>
          <p:cNvSpPr txBox="1"/>
          <p:nvPr/>
        </p:nvSpPr>
        <p:spPr>
          <a:xfrm>
            <a:off x="8234626" y="3326016"/>
            <a:ext cx="653143" cy="584775"/>
          </a:xfrm>
          <a:prstGeom prst="rect">
            <a:avLst/>
          </a:prstGeom>
          <a:noFill/>
        </p:spPr>
        <p:txBody>
          <a:bodyPr wrap="square" rtlCol="0">
            <a:spAutoFit/>
          </a:bodyPr>
          <a:lstStyle/>
          <a:p>
            <a:r>
              <a:rPr lang="en-US" sz="3200" dirty="0" smtClean="0">
                <a:solidFill>
                  <a:schemeClr val="bg1"/>
                </a:solidFill>
              </a:rPr>
              <a:t>…</a:t>
            </a:r>
            <a:endParaRPr lang="en-US" sz="3200" dirty="0">
              <a:solidFill>
                <a:schemeClr val="bg1"/>
              </a:solidFill>
            </a:endParaRPr>
          </a:p>
        </p:txBody>
      </p:sp>
      <p:sp>
        <p:nvSpPr>
          <p:cNvPr id="20" name="TextBox 19"/>
          <p:cNvSpPr txBox="1"/>
          <p:nvPr/>
        </p:nvSpPr>
        <p:spPr>
          <a:xfrm>
            <a:off x="6905773" y="2006223"/>
            <a:ext cx="2320119" cy="369332"/>
          </a:xfrm>
          <a:prstGeom prst="rect">
            <a:avLst/>
          </a:prstGeom>
          <a:noFill/>
        </p:spPr>
        <p:txBody>
          <a:bodyPr wrap="square" rtlCol="0">
            <a:spAutoFit/>
          </a:bodyPr>
          <a:lstStyle/>
          <a:p>
            <a:r>
              <a:rPr lang="en-US" dirty="0" smtClean="0">
                <a:solidFill>
                  <a:schemeClr val="bg1"/>
                </a:solidFill>
              </a:rPr>
              <a:t>(x: </a:t>
            </a:r>
            <a:r>
              <a:rPr lang="en-US" dirty="0" err="1" smtClean="0">
                <a:solidFill>
                  <a:schemeClr val="bg1"/>
                </a:solidFill>
              </a:rPr>
              <a:t>int</a:t>
            </a:r>
            <a:r>
              <a:rPr lang="en-US" dirty="0" smtClean="0">
                <a:solidFill>
                  <a:schemeClr val="bg1"/>
                </a:solidFill>
              </a:rPr>
              <a:t>, y: </a:t>
            </a:r>
            <a:r>
              <a:rPr lang="en-US" dirty="0" err="1" smtClean="0">
                <a:solidFill>
                  <a:schemeClr val="bg1"/>
                </a:solidFill>
              </a:rPr>
              <a:t>int</a:t>
            </a:r>
            <a:r>
              <a:rPr lang="en-US" dirty="0" smtClean="0">
                <a:solidFill>
                  <a:schemeClr val="bg1"/>
                </a:solidFill>
              </a:rPr>
              <a:t>, z: </a:t>
            </a:r>
            <a:r>
              <a:rPr lang="en-US" dirty="0" err="1" smtClean="0">
                <a:solidFill>
                  <a:schemeClr val="bg1"/>
                </a:solidFill>
              </a:rPr>
              <a:t>bool</a:t>
            </a:r>
            <a:r>
              <a:rPr lang="en-US" dirty="0" smtClean="0">
                <a:solidFill>
                  <a:schemeClr val="bg1"/>
                </a:solidFill>
              </a:rPr>
              <a:t>)</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sz="half" idx="1"/>
          </p:nvPr>
        </p:nvSpPr>
        <p:spPr>
          <a:xfrm>
            <a:off x="381000" y="1411553"/>
            <a:ext cx="4114800" cy="3828740"/>
          </a:xfrm>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pPr>
              <a:buNone/>
            </a:pPr>
            <a:endParaRPr lang="en-US" sz="3200" dirty="0"/>
          </a:p>
        </p:txBody>
      </p:sp>
      <p:sp>
        <p:nvSpPr>
          <p:cNvPr id="4" name="Content Placeholder 3"/>
          <p:cNvSpPr>
            <a:spLocks noGrp="1"/>
          </p:cNvSpPr>
          <p:nvPr>
            <p:ph sz="half" idx="2"/>
          </p:nvPr>
        </p:nvSpPr>
        <p:spPr>
          <a:xfrm>
            <a:off x="4648200" y="1411553"/>
            <a:ext cx="4114800" cy="3693319"/>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a:p>
            <a:pPr>
              <a:buNone/>
            </a:pPr>
            <a:endParaRPr lang="en-US" sz="3200" dirty="0" smtClean="0"/>
          </a:p>
          <a:p>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fade">
                                      <p:cBhvr>
                                        <p:cTn id="58" dur="500"/>
                                        <p:tgtEl>
                                          <p:spTgt spid="4">
                                            <p:txEl>
                                              <p:pRg st="0" end="0"/>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
                                            <p:txEl>
                                              <p:pRg st="2" end="2"/>
                                            </p:txEl>
                                          </p:spTgt>
                                        </p:tgtEl>
                                        <p:attrNameLst>
                                          <p:attrName>style.visibility</p:attrName>
                                        </p:attrNameLst>
                                      </p:cBhvr>
                                      <p:to>
                                        <p:strVal val="visible"/>
                                      </p:to>
                                    </p:set>
                                    <p:animEffect transition="in" filter="fade">
                                      <p:cBhvr>
                                        <p:cTn id="103" dur="500"/>
                                        <p:tgtEl>
                                          <p:spTgt spid="4">
                                            <p:txEl>
                                              <p:pRg st="2" end="2"/>
                                            </p:txEl>
                                          </p:spTgt>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par>
                                <p:cTn id="126" presetID="10" presetClass="entr" presetSubtype="0" fill="hold"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49" grpId="0" animBg="1"/>
      <p:bldP spid="50" grpId="0" animBg="1"/>
      <p:bldP spid="51" grpId="0" animBg="1"/>
      <p:bldP spid="52" grpId="0" animBg="1"/>
      <p:bldP spid="53" grpId="0" animBg="1"/>
      <p:bldP spid="56" grpId="0" animBg="1"/>
      <p:bldP spid="58" grpId="0" animBg="1"/>
      <p:bldP spid="59" grpId="0" animBg="1"/>
      <p:bldP spid="60" grpId="0"/>
      <p:bldP spid="61" grpId="0"/>
      <p:bldP spid="62" grpId="0" animBg="1"/>
      <p:bldP spid="63" grpId="0" animBg="1"/>
      <p:bldP spid="64" grpId="0" animBg="1"/>
      <p:bldP spid="65" grpId="0" animBg="1"/>
      <p:bldP spid="67" grpId="0" animBg="1"/>
      <p:bldP spid="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2556083" y="622864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1" name="Rounded Rectangle 140"/>
          <p:cNvSpPr/>
          <p:nvPr/>
        </p:nvSpPr>
        <p:spPr bwMode="auto">
          <a:xfrm>
            <a:off x="2556083" y="521871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3" name="Rounded Rectangle 142"/>
          <p:cNvSpPr/>
          <p:nvPr/>
        </p:nvSpPr>
        <p:spPr bwMode="auto">
          <a:xfrm>
            <a:off x="2556083" y="546437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5" name="Rounded Rectangle 144"/>
          <p:cNvSpPr/>
          <p:nvPr/>
        </p:nvSpPr>
        <p:spPr bwMode="auto">
          <a:xfrm>
            <a:off x="2556083" y="573732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7" name="Rounded Rectangle 146"/>
          <p:cNvSpPr/>
          <p:nvPr/>
        </p:nvSpPr>
        <p:spPr bwMode="auto">
          <a:xfrm>
            <a:off x="2556083" y="598298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50" name="Rounded Rectangle 149"/>
          <p:cNvSpPr/>
          <p:nvPr/>
        </p:nvSpPr>
        <p:spPr bwMode="auto">
          <a:xfrm>
            <a:off x="2556083" y="6460661"/>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38" name="Rounded Rectangle 137"/>
          <p:cNvSpPr/>
          <p:nvPr/>
        </p:nvSpPr>
        <p:spPr bwMode="auto">
          <a:xfrm>
            <a:off x="2556083" y="4904815"/>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0" name="TextBox 139"/>
          <p:cNvSpPr txBox="1"/>
          <p:nvPr/>
        </p:nvSpPr>
        <p:spPr>
          <a:xfrm>
            <a:off x="2551488" y="5859008"/>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sz="half" idx="1"/>
          </p:nvPr>
        </p:nvSpPr>
        <p:spPr>
          <a:xfrm>
            <a:off x="381000" y="1411553"/>
            <a:ext cx="4114800" cy="3828740"/>
          </a:xfrm>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2"/>
          </p:nvPr>
        </p:nvSpPr>
        <p:spPr>
          <a:xfrm>
            <a:off x="4648200" y="1411553"/>
            <a:ext cx="4114800" cy="2609945"/>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4" name="Oval 103"/>
          <p:cNvSpPr/>
          <p:nvPr/>
        </p:nvSpPr>
        <p:spPr bwMode="auto">
          <a:xfrm>
            <a:off x="1937279" y="567626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8" name="Oval 107"/>
          <p:cNvSpPr/>
          <p:nvPr/>
        </p:nvSpPr>
        <p:spPr bwMode="auto">
          <a:xfrm>
            <a:off x="26425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9" name="Oval 108"/>
          <p:cNvSpPr/>
          <p:nvPr/>
        </p:nvSpPr>
        <p:spPr bwMode="auto">
          <a:xfrm>
            <a:off x="26425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0" name="Oval 109"/>
          <p:cNvSpPr/>
          <p:nvPr/>
        </p:nvSpPr>
        <p:spPr bwMode="auto">
          <a:xfrm>
            <a:off x="26425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1" name="Oval 110"/>
          <p:cNvSpPr/>
          <p:nvPr/>
        </p:nvSpPr>
        <p:spPr bwMode="auto">
          <a:xfrm>
            <a:off x="2642595" y="58133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3" name="Oval 112"/>
          <p:cNvSpPr/>
          <p:nvPr/>
        </p:nvSpPr>
        <p:spPr bwMode="auto">
          <a:xfrm>
            <a:off x="35569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4" name="Oval 113"/>
          <p:cNvSpPr/>
          <p:nvPr/>
        </p:nvSpPr>
        <p:spPr bwMode="auto">
          <a:xfrm>
            <a:off x="35569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5" name="Oval 114"/>
          <p:cNvSpPr/>
          <p:nvPr/>
        </p:nvSpPr>
        <p:spPr bwMode="auto">
          <a:xfrm>
            <a:off x="35569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6" name="Oval 115"/>
          <p:cNvSpPr/>
          <p:nvPr/>
        </p:nvSpPr>
        <p:spPr bwMode="auto">
          <a:xfrm>
            <a:off x="3556995" y="64884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0" name="Oval 119"/>
          <p:cNvSpPr/>
          <p:nvPr/>
        </p:nvSpPr>
        <p:spPr bwMode="auto">
          <a:xfrm>
            <a:off x="4194941" y="603658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22" name="Straight Arrow Connector 121"/>
          <p:cNvCxnSpPr>
            <a:stCxn id="106" idx="6"/>
            <a:endCxn id="110" idx="2"/>
          </p:cNvCxnSpPr>
          <p:nvPr/>
        </p:nvCxnSpPr>
        <p:spPr>
          <a:xfrm flipV="1">
            <a:off x="2073282" y="5029492"/>
            <a:ext cx="569313" cy="1772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4" name="Straight Arrow Connector 123"/>
          <p:cNvCxnSpPr>
            <a:stCxn id="105" idx="7"/>
            <a:endCxn id="109" idx="2"/>
          </p:cNvCxnSpPr>
          <p:nvPr/>
        </p:nvCxnSpPr>
        <p:spPr>
          <a:xfrm rot="5400000" flipH="1" flipV="1">
            <a:off x="2305169" y="5089980"/>
            <a:ext cx="85623"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6" name="Straight Arrow Connector 125"/>
          <p:cNvCxnSpPr>
            <a:stCxn id="105" idx="5"/>
            <a:endCxn id="108" idx="2"/>
          </p:cNvCxnSpPr>
          <p:nvPr/>
        </p:nvCxnSpPr>
        <p:spPr>
          <a:xfrm rot="16200000" flipH="1">
            <a:off x="2309313" y="5267627"/>
            <a:ext cx="77334"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0" name="Straight Arrow Connector 129"/>
          <p:cNvCxnSpPr>
            <a:stCxn id="104" idx="6"/>
            <a:endCxn id="111" idx="2"/>
          </p:cNvCxnSpPr>
          <p:nvPr/>
        </p:nvCxnSpPr>
        <p:spPr>
          <a:xfrm>
            <a:off x="2073282" y="5744267"/>
            <a:ext cx="569313" cy="13703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35" name="Lightning Bolt 134"/>
          <p:cNvSpPr/>
          <p:nvPr/>
        </p:nvSpPr>
        <p:spPr bwMode="auto">
          <a:xfrm>
            <a:off x="2553269" y="6190397"/>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37" name="Straight Arrow Connector 136"/>
          <p:cNvCxnSpPr>
            <a:stCxn id="107" idx="6"/>
            <a:endCxn id="135" idx="2"/>
          </p:cNvCxnSpPr>
          <p:nvPr/>
        </p:nvCxnSpPr>
        <p:spPr>
          <a:xfrm>
            <a:off x="2073282" y="6281818"/>
            <a:ext cx="558888" cy="454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9" name="Straight Arrow Connector 138"/>
          <p:cNvCxnSpPr>
            <a:stCxn id="112" idx="6"/>
          </p:cNvCxnSpPr>
          <p:nvPr/>
        </p:nvCxnSpPr>
        <p:spPr>
          <a:xfrm>
            <a:off x="2073282" y="6013043"/>
            <a:ext cx="531378" cy="586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44" name="Straight Arrow Connector 143"/>
          <p:cNvCxnSpPr>
            <a:stCxn id="115" idx="7"/>
            <a:endCxn id="142" idx="2"/>
          </p:cNvCxnSpPr>
          <p:nvPr/>
        </p:nvCxnSpPr>
        <p:spPr>
          <a:xfrm rot="5400000" flipH="1" flipV="1">
            <a:off x="3915949" y="4702213"/>
            <a:ext cx="36326" cy="52206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6" name="Straight Arrow Connector 145"/>
          <p:cNvCxnSpPr>
            <a:stCxn id="116" idx="7"/>
            <a:endCxn id="120" idx="2"/>
          </p:cNvCxnSpPr>
          <p:nvPr/>
        </p:nvCxnSpPr>
        <p:spPr>
          <a:xfrm rot="5400000" flipH="1" flipV="1">
            <a:off x="3732136" y="6045530"/>
            <a:ext cx="403750" cy="5218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8" name="Straight Arrow Connector 147"/>
          <p:cNvCxnSpPr>
            <a:stCxn id="114" idx="6"/>
            <a:endCxn id="119" idx="2"/>
          </p:cNvCxnSpPr>
          <p:nvPr/>
        </p:nvCxnSpPr>
        <p:spPr>
          <a:xfrm flipV="1">
            <a:off x="3692998" y="5252775"/>
            <a:ext cx="501943" cy="8900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1" name="Straight Arrow Connector 150"/>
          <p:cNvCxnSpPr>
            <a:stCxn id="113" idx="6"/>
            <a:endCxn id="118" idx="2"/>
          </p:cNvCxnSpPr>
          <p:nvPr/>
        </p:nvCxnSpPr>
        <p:spPr>
          <a:xfrm flipV="1">
            <a:off x="3692998" y="5565066"/>
            <a:ext cx="501943" cy="358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4" name="Straight Arrow Connector 153"/>
          <p:cNvCxnSpPr>
            <a:stCxn id="106" idx="6"/>
            <a:endCxn id="109" idx="2"/>
          </p:cNvCxnSpPr>
          <p:nvPr/>
        </p:nvCxnSpPr>
        <p:spPr>
          <a:xfrm>
            <a:off x="2073282" y="5206715"/>
            <a:ext cx="569313" cy="13506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nodeType="clickEffect">
                                  <p:stCondLst>
                                    <p:cond delay="0"/>
                                  </p:stCondLst>
                                  <p:childTnLst>
                                    <p:anim calcmode="lin" valueType="num">
                                      <p:cBhvr>
                                        <p:cTn id="12" dur="500"/>
                                        <p:tgtEl>
                                          <p:spTgt spid="122"/>
                                        </p:tgtEl>
                                        <p:attrNameLst>
                                          <p:attrName>ppt_w</p:attrName>
                                        </p:attrNameLst>
                                      </p:cBhvr>
                                      <p:tavLst>
                                        <p:tav tm="0">
                                          <p:val>
                                            <p:strVal val="ppt_w"/>
                                          </p:val>
                                        </p:tav>
                                        <p:tav tm="100000">
                                          <p:val>
                                            <p:fltVal val="0"/>
                                          </p:val>
                                        </p:tav>
                                      </p:tavLst>
                                    </p:anim>
                                    <p:anim calcmode="lin" valueType="num">
                                      <p:cBhvr>
                                        <p:cTn id="13" dur="500"/>
                                        <p:tgtEl>
                                          <p:spTgt spid="122"/>
                                        </p:tgtEl>
                                        <p:attrNameLst>
                                          <p:attrName>ppt_h</p:attrName>
                                        </p:attrNameLst>
                                      </p:cBhvr>
                                      <p:tavLst>
                                        <p:tav tm="0">
                                          <p:val>
                                            <p:strVal val="ppt_h"/>
                                          </p:val>
                                        </p:tav>
                                        <p:tav tm="100000">
                                          <p:val>
                                            <p:strVal val="ppt_h"/>
                                          </p:val>
                                        </p:tav>
                                      </p:tavLst>
                                    </p:anim>
                                    <p:set>
                                      <p:cBhvr>
                                        <p:cTn id="14" dur="1" fill="hold">
                                          <p:stCondLst>
                                            <p:cond delay="499"/>
                                          </p:stCondLst>
                                        </p:cTn>
                                        <p:tgtEl>
                                          <p:spTgt spid="122"/>
                                        </p:tgtEl>
                                        <p:attrNameLst>
                                          <p:attrName>style.visibility</p:attrName>
                                        </p:attrNameLst>
                                      </p:cBhvr>
                                      <p:to>
                                        <p:strVal val="hidden"/>
                                      </p:to>
                                    </p:set>
                                  </p:childTnLst>
                                </p:cTn>
                              </p:par>
                              <p:par>
                                <p:cTn id="15" presetID="17" presetClass="exit" presetSubtype="10" fill="hold" grpId="0" nodeType="withEffect">
                                  <p:stCondLst>
                                    <p:cond delay="0"/>
                                  </p:stCondLst>
                                  <p:childTnLst>
                                    <p:anim calcmode="lin" valueType="num">
                                      <p:cBhvr>
                                        <p:cTn id="16" dur="500"/>
                                        <p:tgtEl>
                                          <p:spTgt spid="110"/>
                                        </p:tgtEl>
                                        <p:attrNameLst>
                                          <p:attrName>ppt_w</p:attrName>
                                        </p:attrNameLst>
                                      </p:cBhvr>
                                      <p:tavLst>
                                        <p:tav tm="0">
                                          <p:val>
                                            <p:strVal val="ppt_w"/>
                                          </p:val>
                                        </p:tav>
                                        <p:tav tm="100000">
                                          <p:val>
                                            <p:fltVal val="0"/>
                                          </p:val>
                                        </p:tav>
                                      </p:tavLst>
                                    </p:anim>
                                    <p:anim calcmode="lin" valueType="num">
                                      <p:cBhvr>
                                        <p:cTn id="17" dur="500"/>
                                        <p:tgtEl>
                                          <p:spTgt spid="110"/>
                                        </p:tgtEl>
                                        <p:attrNameLst>
                                          <p:attrName>ppt_h</p:attrName>
                                        </p:attrNameLst>
                                      </p:cBhvr>
                                      <p:tavLst>
                                        <p:tav tm="0">
                                          <p:val>
                                            <p:strVal val="ppt_h"/>
                                          </p:val>
                                        </p:tav>
                                        <p:tav tm="100000">
                                          <p:val>
                                            <p:strVal val="ppt_h"/>
                                          </p:val>
                                        </p:tav>
                                      </p:tavLst>
                                    </p:anim>
                                    <p:set>
                                      <p:cBhvr>
                                        <p:cTn id="18" dur="1" fill="hold">
                                          <p:stCondLst>
                                            <p:cond delay="499"/>
                                          </p:stCondLst>
                                        </p:cTn>
                                        <p:tgtEl>
                                          <p:spTgt spid="110"/>
                                        </p:tgtEl>
                                        <p:attrNameLst>
                                          <p:attrName>style.visibility</p:attrName>
                                        </p:attrNameLst>
                                      </p:cBhvr>
                                      <p:to>
                                        <p:strVal val="hidden"/>
                                      </p:to>
                                    </p:set>
                                  </p:childTnLst>
                                </p:cTn>
                              </p:par>
                              <p:par>
                                <p:cTn id="19" presetID="17" presetClass="exit" presetSubtype="10" fill="hold" grpId="1" nodeType="withEffect">
                                  <p:stCondLst>
                                    <p:cond delay="0"/>
                                  </p:stCondLst>
                                  <p:childTnLst>
                                    <p:anim calcmode="lin" valueType="num">
                                      <p:cBhvr>
                                        <p:cTn id="20" dur="500"/>
                                        <p:tgtEl>
                                          <p:spTgt spid="138"/>
                                        </p:tgtEl>
                                        <p:attrNameLst>
                                          <p:attrName>ppt_w</p:attrName>
                                        </p:attrNameLst>
                                      </p:cBhvr>
                                      <p:tavLst>
                                        <p:tav tm="0">
                                          <p:val>
                                            <p:strVal val="ppt_w"/>
                                          </p:val>
                                        </p:tav>
                                        <p:tav tm="100000">
                                          <p:val>
                                            <p:fltVal val="0"/>
                                          </p:val>
                                        </p:tav>
                                      </p:tavLst>
                                    </p:anim>
                                    <p:anim calcmode="lin" valueType="num">
                                      <p:cBhvr>
                                        <p:cTn id="21" dur="500"/>
                                        <p:tgtEl>
                                          <p:spTgt spid="138"/>
                                        </p:tgtEl>
                                        <p:attrNameLst>
                                          <p:attrName>ppt_h</p:attrName>
                                        </p:attrNameLst>
                                      </p:cBhvr>
                                      <p:tavLst>
                                        <p:tav tm="0">
                                          <p:val>
                                            <p:strVal val="ppt_h"/>
                                          </p:val>
                                        </p:tav>
                                        <p:tav tm="100000">
                                          <p:val>
                                            <p:strVal val="ppt_h"/>
                                          </p:val>
                                        </p:tav>
                                      </p:tavLst>
                                    </p:anim>
                                    <p:set>
                                      <p:cBhvr>
                                        <p:cTn id="22" dur="1" fill="hold">
                                          <p:stCondLst>
                                            <p:cond delay="499"/>
                                          </p:stCondLst>
                                        </p:cTn>
                                        <p:tgtEl>
                                          <p:spTgt spid="138"/>
                                        </p:tgtEl>
                                        <p:attrNameLst>
                                          <p:attrName>style.visibility</p:attrName>
                                        </p:attrNameLst>
                                      </p:cBhvr>
                                      <p:to>
                                        <p:strVal val="hidden"/>
                                      </p:to>
                                    </p:set>
                                  </p:childTnLst>
                                </p:cTn>
                              </p:par>
                              <p:par>
                                <p:cTn id="23" presetID="17" presetClass="exit" presetSubtype="10" fill="hold" grpId="0" nodeType="withEffect">
                                  <p:stCondLst>
                                    <p:cond delay="0"/>
                                  </p:stCondLst>
                                  <p:childTnLst>
                                    <p:anim calcmode="lin" valueType="num">
                                      <p:cBhvr>
                                        <p:cTn id="24" dur="500"/>
                                        <p:tgtEl>
                                          <p:spTgt spid="115"/>
                                        </p:tgtEl>
                                        <p:attrNameLst>
                                          <p:attrName>ppt_w</p:attrName>
                                        </p:attrNameLst>
                                      </p:cBhvr>
                                      <p:tavLst>
                                        <p:tav tm="0">
                                          <p:val>
                                            <p:strVal val="ppt_w"/>
                                          </p:val>
                                        </p:tav>
                                        <p:tav tm="100000">
                                          <p:val>
                                            <p:fltVal val="0"/>
                                          </p:val>
                                        </p:tav>
                                      </p:tavLst>
                                    </p:anim>
                                    <p:anim calcmode="lin" valueType="num">
                                      <p:cBhvr>
                                        <p:cTn id="25" dur="500"/>
                                        <p:tgtEl>
                                          <p:spTgt spid="115"/>
                                        </p:tgtEl>
                                        <p:attrNameLst>
                                          <p:attrName>ppt_h</p:attrName>
                                        </p:attrNameLst>
                                      </p:cBhvr>
                                      <p:tavLst>
                                        <p:tav tm="0">
                                          <p:val>
                                            <p:strVal val="ppt_h"/>
                                          </p:val>
                                        </p:tav>
                                        <p:tav tm="100000">
                                          <p:val>
                                            <p:strVal val="ppt_h"/>
                                          </p:val>
                                        </p:tav>
                                      </p:tavLst>
                                    </p:anim>
                                    <p:set>
                                      <p:cBhvr>
                                        <p:cTn id="26" dur="1" fill="hold">
                                          <p:stCondLst>
                                            <p:cond delay="499"/>
                                          </p:stCondLst>
                                        </p:cTn>
                                        <p:tgtEl>
                                          <p:spTgt spid="115"/>
                                        </p:tgtEl>
                                        <p:attrNameLst>
                                          <p:attrName>style.visibility</p:attrName>
                                        </p:attrNameLst>
                                      </p:cBhvr>
                                      <p:to>
                                        <p:strVal val="hidden"/>
                                      </p:to>
                                    </p:set>
                                  </p:childTnLst>
                                </p:cTn>
                              </p:par>
                              <p:par>
                                <p:cTn id="27" presetID="17" presetClass="exit" presetSubtype="10" fill="hold" nodeType="withEffect">
                                  <p:stCondLst>
                                    <p:cond delay="0"/>
                                  </p:stCondLst>
                                  <p:childTnLst>
                                    <p:anim calcmode="lin" valueType="num">
                                      <p:cBhvr>
                                        <p:cTn id="28" dur="500"/>
                                        <p:tgtEl>
                                          <p:spTgt spid="144"/>
                                        </p:tgtEl>
                                        <p:attrNameLst>
                                          <p:attrName>ppt_w</p:attrName>
                                        </p:attrNameLst>
                                      </p:cBhvr>
                                      <p:tavLst>
                                        <p:tav tm="0">
                                          <p:val>
                                            <p:strVal val="ppt_w"/>
                                          </p:val>
                                        </p:tav>
                                        <p:tav tm="100000">
                                          <p:val>
                                            <p:fltVal val="0"/>
                                          </p:val>
                                        </p:tav>
                                      </p:tavLst>
                                    </p:anim>
                                    <p:anim calcmode="lin" valueType="num">
                                      <p:cBhvr>
                                        <p:cTn id="29" dur="500"/>
                                        <p:tgtEl>
                                          <p:spTgt spid="144"/>
                                        </p:tgtEl>
                                        <p:attrNameLst>
                                          <p:attrName>ppt_h</p:attrName>
                                        </p:attrNameLst>
                                      </p:cBhvr>
                                      <p:tavLst>
                                        <p:tav tm="0">
                                          <p:val>
                                            <p:strVal val="ppt_h"/>
                                          </p:val>
                                        </p:tav>
                                        <p:tav tm="100000">
                                          <p:val>
                                            <p:strVal val="ppt_h"/>
                                          </p:val>
                                        </p:tav>
                                      </p:tavLst>
                                    </p:anim>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anim calcmode="lin" valueType="num">
                                      <p:cBhvr>
                                        <p:cTn id="38" dur="500" fill="hold"/>
                                        <p:tgtEl>
                                          <p:spTgt spid="141"/>
                                        </p:tgtEl>
                                        <p:attrNameLst>
                                          <p:attrName>ppt_w</p:attrName>
                                        </p:attrNameLst>
                                      </p:cBhvr>
                                      <p:tavLst>
                                        <p:tav tm="0">
                                          <p:val>
                                            <p:fltVal val="0"/>
                                          </p:val>
                                        </p:tav>
                                        <p:tav tm="100000">
                                          <p:val>
                                            <p:strVal val="#ppt_w"/>
                                          </p:val>
                                        </p:tav>
                                      </p:tavLst>
                                    </p:anim>
                                    <p:anim calcmode="lin" valueType="num">
                                      <p:cBhvr>
                                        <p:cTn id="39" dur="500" fill="hold"/>
                                        <p:tgtEl>
                                          <p:spTgt spid="14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xit" presetSubtype="10" fill="hold" nodeType="clickEffect">
                                  <p:stCondLst>
                                    <p:cond delay="0"/>
                                  </p:stCondLst>
                                  <p:childTnLst>
                                    <p:anim calcmode="lin" valueType="num">
                                      <p:cBhvr>
                                        <p:cTn id="43" dur="500"/>
                                        <p:tgtEl>
                                          <p:spTgt spid="124"/>
                                        </p:tgtEl>
                                        <p:attrNameLst>
                                          <p:attrName>ppt_w</p:attrName>
                                        </p:attrNameLst>
                                      </p:cBhvr>
                                      <p:tavLst>
                                        <p:tav tm="0">
                                          <p:val>
                                            <p:strVal val="ppt_w"/>
                                          </p:val>
                                        </p:tav>
                                        <p:tav tm="100000">
                                          <p:val>
                                            <p:fltVal val="0"/>
                                          </p:val>
                                        </p:tav>
                                      </p:tavLst>
                                    </p:anim>
                                    <p:anim calcmode="lin" valueType="num">
                                      <p:cBhvr>
                                        <p:cTn id="44" dur="500"/>
                                        <p:tgtEl>
                                          <p:spTgt spid="124"/>
                                        </p:tgtEl>
                                        <p:attrNameLst>
                                          <p:attrName>ppt_h</p:attrName>
                                        </p:attrNameLst>
                                      </p:cBhvr>
                                      <p:tavLst>
                                        <p:tav tm="0">
                                          <p:val>
                                            <p:strVal val="ppt_h"/>
                                          </p:val>
                                        </p:tav>
                                        <p:tav tm="100000">
                                          <p:val>
                                            <p:strVal val="ppt_h"/>
                                          </p:val>
                                        </p:tav>
                                      </p:tavLst>
                                    </p:anim>
                                    <p:set>
                                      <p:cBhvr>
                                        <p:cTn id="45" dur="1" fill="hold">
                                          <p:stCondLst>
                                            <p:cond delay="499"/>
                                          </p:stCondLst>
                                        </p:cTn>
                                        <p:tgtEl>
                                          <p:spTgt spid="124"/>
                                        </p:tgtEl>
                                        <p:attrNameLst>
                                          <p:attrName>style.visibility</p:attrName>
                                        </p:attrNameLst>
                                      </p:cBhvr>
                                      <p:to>
                                        <p:strVal val="hidden"/>
                                      </p:to>
                                    </p:set>
                                  </p:childTnLst>
                                </p:cTn>
                              </p:par>
                              <p:par>
                                <p:cTn id="46" presetID="17" presetClass="exit" presetSubtype="10" fill="hold" nodeType="withEffect">
                                  <p:stCondLst>
                                    <p:cond delay="0"/>
                                  </p:stCondLst>
                                  <p:childTnLst>
                                    <p:anim calcmode="lin" valueType="num">
                                      <p:cBhvr>
                                        <p:cTn id="47" dur="500"/>
                                        <p:tgtEl>
                                          <p:spTgt spid="154"/>
                                        </p:tgtEl>
                                        <p:attrNameLst>
                                          <p:attrName>ppt_w</p:attrName>
                                        </p:attrNameLst>
                                      </p:cBhvr>
                                      <p:tavLst>
                                        <p:tav tm="0">
                                          <p:val>
                                            <p:strVal val="ppt_w"/>
                                          </p:val>
                                        </p:tav>
                                        <p:tav tm="100000">
                                          <p:val>
                                            <p:fltVal val="0"/>
                                          </p:val>
                                        </p:tav>
                                      </p:tavLst>
                                    </p:anim>
                                    <p:anim calcmode="lin" valueType="num">
                                      <p:cBhvr>
                                        <p:cTn id="48" dur="500"/>
                                        <p:tgtEl>
                                          <p:spTgt spid="154"/>
                                        </p:tgtEl>
                                        <p:attrNameLst>
                                          <p:attrName>ppt_h</p:attrName>
                                        </p:attrNameLst>
                                      </p:cBhvr>
                                      <p:tavLst>
                                        <p:tav tm="0">
                                          <p:val>
                                            <p:strVal val="ppt_h"/>
                                          </p:val>
                                        </p:tav>
                                        <p:tav tm="100000">
                                          <p:val>
                                            <p:strVal val="ppt_h"/>
                                          </p:val>
                                        </p:tav>
                                      </p:tavLst>
                                    </p:anim>
                                    <p:set>
                                      <p:cBhvr>
                                        <p:cTn id="49" dur="1" fill="hold">
                                          <p:stCondLst>
                                            <p:cond delay="499"/>
                                          </p:stCondLst>
                                        </p:cTn>
                                        <p:tgtEl>
                                          <p:spTgt spid="154"/>
                                        </p:tgtEl>
                                        <p:attrNameLst>
                                          <p:attrName>style.visibility</p:attrName>
                                        </p:attrNameLst>
                                      </p:cBhvr>
                                      <p:to>
                                        <p:strVal val="hidden"/>
                                      </p:to>
                                    </p:set>
                                  </p:childTnLst>
                                </p:cTn>
                              </p:par>
                              <p:par>
                                <p:cTn id="50" presetID="17" presetClass="exit" presetSubtype="10" fill="hold" grpId="0" nodeType="withEffect">
                                  <p:stCondLst>
                                    <p:cond delay="0"/>
                                  </p:stCondLst>
                                  <p:childTnLst>
                                    <p:anim calcmode="lin" valueType="num">
                                      <p:cBhvr>
                                        <p:cTn id="51" dur="500"/>
                                        <p:tgtEl>
                                          <p:spTgt spid="109"/>
                                        </p:tgtEl>
                                        <p:attrNameLst>
                                          <p:attrName>ppt_w</p:attrName>
                                        </p:attrNameLst>
                                      </p:cBhvr>
                                      <p:tavLst>
                                        <p:tav tm="0">
                                          <p:val>
                                            <p:strVal val="ppt_w"/>
                                          </p:val>
                                        </p:tav>
                                        <p:tav tm="100000">
                                          <p:val>
                                            <p:fltVal val="0"/>
                                          </p:val>
                                        </p:tav>
                                      </p:tavLst>
                                    </p:anim>
                                    <p:anim calcmode="lin" valueType="num">
                                      <p:cBhvr>
                                        <p:cTn id="52" dur="500"/>
                                        <p:tgtEl>
                                          <p:spTgt spid="109"/>
                                        </p:tgtEl>
                                        <p:attrNameLst>
                                          <p:attrName>ppt_h</p:attrName>
                                        </p:attrNameLst>
                                      </p:cBhvr>
                                      <p:tavLst>
                                        <p:tav tm="0">
                                          <p:val>
                                            <p:strVal val="ppt_h"/>
                                          </p:val>
                                        </p:tav>
                                        <p:tav tm="100000">
                                          <p:val>
                                            <p:strVal val="ppt_h"/>
                                          </p:val>
                                        </p:tav>
                                      </p:tavLst>
                                    </p:anim>
                                    <p:set>
                                      <p:cBhvr>
                                        <p:cTn id="53" dur="1" fill="hold">
                                          <p:stCondLst>
                                            <p:cond delay="499"/>
                                          </p:stCondLst>
                                        </p:cTn>
                                        <p:tgtEl>
                                          <p:spTgt spid="109"/>
                                        </p:tgtEl>
                                        <p:attrNameLst>
                                          <p:attrName>style.visibility</p:attrName>
                                        </p:attrNameLst>
                                      </p:cBhvr>
                                      <p:to>
                                        <p:strVal val="hidden"/>
                                      </p:to>
                                    </p:set>
                                  </p:childTnLst>
                                </p:cTn>
                              </p:par>
                              <p:par>
                                <p:cTn id="54" presetID="17" presetClass="exit" presetSubtype="10" fill="hold" grpId="1" nodeType="withEffect">
                                  <p:stCondLst>
                                    <p:cond delay="0"/>
                                  </p:stCondLst>
                                  <p:childTnLst>
                                    <p:anim calcmode="lin" valueType="num">
                                      <p:cBhvr>
                                        <p:cTn id="55" dur="500"/>
                                        <p:tgtEl>
                                          <p:spTgt spid="141"/>
                                        </p:tgtEl>
                                        <p:attrNameLst>
                                          <p:attrName>ppt_w</p:attrName>
                                        </p:attrNameLst>
                                      </p:cBhvr>
                                      <p:tavLst>
                                        <p:tav tm="0">
                                          <p:val>
                                            <p:strVal val="ppt_w"/>
                                          </p:val>
                                        </p:tav>
                                        <p:tav tm="100000">
                                          <p:val>
                                            <p:fltVal val="0"/>
                                          </p:val>
                                        </p:tav>
                                      </p:tavLst>
                                    </p:anim>
                                    <p:anim calcmode="lin" valueType="num">
                                      <p:cBhvr>
                                        <p:cTn id="56" dur="500"/>
                                        <p:tgtEl>
                                          <p:spTgt spid="141"/>
                                        </p:tgtEl>
                                        <p:attrNameLst>
                                          <p:attrName>ppt_h</p:attrName>
                                        </p:attrNameLst>
                                      </p:cBhvr>
                                      <p:tavLst>
                                        <p:tav tm="0">
                                          <p:val>
                                            <p:strVal val="ppt_h"/>
                                          </p:val>
                                        </p:tav>
                                        <p:tav tm="100000">
                                          <p:val>
                                            <p:strVal val="ppt_h"/>
                                          </p:val>
                                        </p:tav>
                                      </p:tavLst>
                                    </p:anim>
                                    <p:set>
                                      <p:cBhvr>
                                        <p:cTn id="57" dur="1" fill="hold">
                                          <p:stCondLst>
                                            <p:cond delay="499"/>
                                          </p:stCondLst>
                                        </p:cTn>
                                        <p:tgtEl>
                                          <p:spTgt spid="141"/>
                                        </p:tgtEl>
                                        <p:attrNameLst>
                                          <p:attrName>style.visibility</p:attrName>
                                        </p:attrNameLst>
                                      </p:cBhvr>
                                      <p:to>
                                        <p:strVal val="hidden"/>
                                      </p:to>
                                    </p:set>
                                  </p:childTnLst>
                                </p:cTn>
                              </p:par>
                              <p:par>
                                <p:cTn id="58" presetID="17" presetClass="exit" presetSubtype="10" fill="hold" grpId="0" nodeType="withEffect">
                                  <p:stCondLst>
                                    <p:cond delay="0"/>
                                  </p:stCondLst>
                                  <p:childTnLst>
                                    <p:anim calcmode="lin" valueType="num">
                                      <p:cBhvr>
                                        <p:cTn id="59" dur="500"/>
                                        <p:tgtEl>
                                          <p:spTgt spid="114"/>
                                        </p:tgtEl>
                                        <p:attrNameLst>
                                          <p:attrName>ppt_w</p:attrName>
                                        </p:attrNameLst>
                                      </p:cBhvr>
                                      <p:tavLst>
                                        <p:tav tm="0">
                                          <p:val>
                                            <p:strVal val="ppt_w"/>
                                          </p:val>
                                        </p:tav>
                                        <p:tav tm="100000">
                                          <p:val>
                                            <p:fltVal val="0"/>
                                          </p:val>
                                        </p:tav>
                                      </p:tavLst>
                                    </p:anim>
                                    <p:anim calcmode="lin" valueType="num">
                                      <p:cBhvr>
                                        <p:cTn id="60" dur="500"/>
                                        <p:tgtEl>
                                          <p:spTgt spid="114"/>
                                        </p:tgtEl>
                                        <p:attrNameLst>
                                          <p:attrName>ppt_h</p:attrName>
                                        </p:attrNameLst>
                                      </p:cBhvr>
                                      <p:tavLst>
                                        <p:tav tm="0">
                                          <p:val>
                                            <p:strVal val="ppt_h"/>
                                          </p:val>
                                        </p:tav>
                                        <p:tav tm="100000">
                                          <p:val>
                                            <p:strVal val="ppt_h"/>
                                          </p:val>
                                        </p:tav>
                                      </p:tavLst>
                                    </p:anim>
                                    <p:set>
                                      <p:cBhvr>
                                        <p:cTn id="61" dur="1" fill="hold">
                                          <p:stCondLst>
                                            <p:cond delay="499"/>
                                          </p:stCondLst>
                                        </p:cTn>
                                        <p:tgtEl>
                                          <p:spTgt spid="114"/>
                                        </p:tgtEl>
                                        <p:attrNameLst>
                                          <p:attrName>style.visibility</p:attrName>
                                        </p:attrNameLst>
                                      </p:cBhvr>
                                      <p:to>
                                        <p:strVal val="hidden"/>
                                      </p:to>
                                    </p:set>
                                  </p:childTnLst>
                                </p:cTn>
                              </p:par>
                              <p:par>
                                <p:cTn id="62" presetID="17" presetClass="exit" presetSubtype="10" fill="hold" nodeType="withEffect">
                                  <p:stCondLst>
                                    <p:cond delay="0"/>
                                  </p:stCondLst>
                                  <p:childTnLst>
                                    <p:anim calcmode="lin" valueType="num">
                                      <p:cBhvr>
                                        <p:cTn id="63" dur="500"/>
                                        <p:tgtEl>
                                          <p:spTgt spid="148"/>
                                        </p:tgtEl>
                                        <p:attrNameLst>
                                          <p:attrName>ppt_w</p:attrName>
                                        </p:attrNameLst>
                                      </p:cBhvr>
                                      <p:tavLst>
                                        <p:tav tm="0">
                                          <p:val>
                                            <p:strVal val="ppt_w"/>
                                          </p:val>
                                        </p:tav>
                                        <p:tav tm="100000">
                                          <p:val>
                                            <p:fltVal val="0"/>
                                          </p:val>
                                        </p:tav>
                                      </p:tavLst>
                                    </p:anim>
                                    <p:anim calcmode="lin" valueType="num">
                                      <p:cBhvr>
                                        <p:cTn id="64" dur="500"/>
                                        <p:tgtEl>
                                          <p:spTgt spid="148"/>
                                        </p:tgtEl>
                                        <p:attrNameLst>
                                          <p:attrName>ppt_h</p:attrName>
                                        </p:attrNameLst>
                                      </p:cBhvr>
                                      <p:tavLst>
                                        <p:tav tm="0">
                                          <p:val>
                                            <p:strVal val="ppt_h"/>
                                          </p:val>
                                        </p:tav>
                                        <p:tav tm="100000">
                                          <p:val>
                                            <p:strVal val="ppt_h"/>
                                          </p:val>
                                        </p:tav>
                                      </p:tavLst>
                                    </p:anim>
                                    <p:set>
                                      <p:cBhvr>
                                        <p:cTn id="65" dur="1" fill="hold">
                                          <p:stCondLst>
                                            <p:cond delay="499"/>
                                          </p:stCondLst>
                                        </p:cTn>
                                        <p:tgtEl>
                                          <p:spTgt spid="14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fade">
                                      <p:cBhvr>
                                        <p:cTn id="71" dur="500"/>
                                        <p:tgtEl>
                                          <p:spTgt spid="158"/>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 calcmode="lin" valueType="num">
                                      <p:cBhvr>
                                        <p:cTn id="76" dur="500" fill="hold"/>
                                        <p:tgtEl>
                                          <p:spTgt spid="143"/>
                                        </p:tgtEl>
                                        <p:attrNameLst>
                                          <p:attrName>ppt_w</p:attrName>
                                        </p:attrNameLst>
                                      </p:cBhvr>
                                      <p:tavLst>
                                        <p:tav tm="0">
                                          <p:val>
                                            <p:fltVal val="0"/>
                                          </p:val>
                                        </p:tav>
                                        <p:tav tm="100000">
                                          <p:val>
                                            <p:strVal val="#ppt_w"/>
                                          </p:val>
                                        </p:tav>
                                      </p:tavLst>
                                    </p:anim>
                                    <p:anim calcmode="lin" valueType="num">
                                      <p:cBhvr>
                                        <p:cTn id="77" dur="50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xit" presetSubtype="10" fill="hold" nodeType="clickEffect">
                                  <p:stCondLst>
                                    <p:cond delay="0"/>
                                  </p:stCondLst>
                                  <p:childTnLst>
                                    <p:anim calcmode="lin" valueType="num">
                                      <p:cBhvr>
                                        <p:cTn id="81" dur="500"/>
                                        <p:tgtEl>
                                          <p:spTgt spid="126"/>
                                        </p:tgtEl>
                                        <p:attrNameLst>
                                          <p:attrName>ppt_w</p:attrName>
                                        </p:attrNameLst>
                                      </p:cBhvr>
                                      <p:tavLst>
                                        <p:tav tm="0">
                                          <p:val>
                                            <p:strVal val="ppt_w"/>
                                          </p:val>
                                        </p:tav>
                                        <p:tav tm="100000">
                                          <p:val>
                                            <p:fltVal val="0"/>
                                          </p:val>
                                        </p:tav>
                                      </p:tavLst>
                                    </p:anim>
                                    <p:anim calcmode="lin" valueType="num">
                                      <p:cBhvr>
                                        <p:cTn id="82" dur="500"/>
                                        <p:tgtEl>
                                          <p:spTgt spid="126"/>
                                        </p:tgtEl>
                                        <p:attrNameLst>
                                          <p:attrName>ppt_h</p:attrName>
                                        </p:attrNameLst>
                                      </p:cBhvr>
                                      <p:tavLst>
                                        <p:tav tm="0">
                                          <p:val>
                                            <p:strVal val="ppt_h"/>
                                          </p:val>
                                        </p:tav>
                                        <p:tav tm="100000">
                                          <p:val>
                                            <p:strVal val="ppt_h"/>
                                          </p:val>
                                        </p:tav>
                                      </p:tavLst>
                                    </p:anim>
                                    <p:set>
                                      <p:cBhvr>
                                        <p:cTn id="83" dur="1" fill="hold">
                                          <p:stCondLst>
                                            <p:cond delay="499"/>
                                          </p:stCondLst>
                                        </p:cTn>
                                        <p:tgtEl>
                                          <p:spTgt spid="126"/>
                                        </p:tgtEl>
                                        <p:attrNameLst>
                                          <p:attrName>style.visibility</p:attrName>
                                        </p:attrNameLst>
                                      </p:cBhvr>
                                      <p:to>
                                        <p:strVal val="hidden"/>
                                      </p:to>
                                    </p:set>
                                  </p:childTnLst>
                                </p:cTn>
                              </p:par>
                              <p:par>
                                <p:cTn id="84" presetID="17" presetClass="exit" presetSubtype="10" fill="hold" grpId="0" nodeType="withEffect">
                                  <p:stCondLst>
                                    <p:cond delay="0"/>
                                  </p:stCondLst>
                                  <p:childTnLst>
                                    <p:anim calcmode="lin" valueType="num">
                                      <p:cBhvr>
                                        <p:cTn id="85" dur="500"/>
                                        <p:tgtEl>
                                          <p:spTgt spid="108"/>
                                        </p:tgtEl>
                                        <p:attrNameLst>
                                          <p:attrName>ppt_w</p:attrName>
                                        </p:attrNameLst>
                                      </p:cBhvr>
                                      <p:tavLst>
                                        <p:tav tm="0">
                                          <p:val>
                                            <p:strVal val="ppt_w"/>
                                          </p:val>
                                        </p:tav>
                                        <p:tav tm="100000">
                                          <p:val>
                                            <p:fltVal val="0"/>
                                          </p:val>
                                        </p:tav>
                                      </p:tavLst>
                                    </p:anim>
                                    <p:anim calcmode="lin" valueType="num">
                                      <p:cBhvr>
                                        <p:cTn id="86" dur="500"/>
                                        <p:tgtEl>
                                          <p:spTgt spid="108"/>
                                        </p:tgtEl>
                                        <p:attrNameLst>
                                          <p:attrName>ppt_h</p:attrName>
                                        </p:attrNameLst>
                                      </p:cBhvr>
                                      <p:tavLst>
                                        <p:tav tm="0">
                                          <p:val>
                                            <p:strVal val="ppt_h"/>
                                          </p:val>
                                        </p:tav>
                                        <p:tav tm="100000">
                                          <p:val>
                                            <p:strVal val="ppt_h"/>
                                          </p:val>
                                        </p:tav>
                                      </p:tavLst>
                                    </p:anim>
                                    <p:set>
                                      <p:cBhvr>
                                        <p:cTn id="87" dur="1" fill="hold">
                                          <p:stCondLst>
                                            <p:cond delay="499"/>
                                          </p:stCondLst>
                                        </p:cTn>
                                        <p:tgtEl>
                                          <p:spTgt spid="108"/>
                                        </p:tgtEl>
                                        <p:attrNameLst>
                                          <p:attrName>style.visibility</p:attrName>
                                        </p:attrNameLst>
                                      </p:cBhvr>
                                      <p:to>
                                        <p:strVal val="hidden"/>
                                      </p:to>
                                    </p:set>
                                  </p:childTnLst>
                                </p:cTn>
                              </p:par>
                              <p:par>
                                <p:cTn id="88" presetID="17" presetClass="exit" presetSubtype="10" fill="hold" grpId="1" nodeType="withEffect">
                                  <p:stCondLst>
                                    <p:cond delay="0"/>
                                  </p:stCondLst>
                                  <p:childTnLst>
                                    <p:anim calcmode="lin" valueType="num">
                                      <p:cBhvr>
                                        <p:cTn id="89" dur="500"/>
                                        <p:tgtEl>
                                          <p:spTgt spid="143"/>
                                        </p:tgtEl>
                                        <p:attrNameLst>
                                          <p:attrName>ppt_w</p:attrName>
                                        </p:attrNameLst>
                                      </p:cBhvr>
                                      <p:tavLst>
                                        <p:tav tm="0">
                                          <p:val>
                                            <p:strVal val="ppt_w"/>
                                          </p:val>
                                        </p:tav>
                                        <p:tav tm="100000">
                                          <p:val>
                                            <p:fltVal val="0"/>
                                          </p:val>
                                        </p:tav>
                                      </p:tavLst>
                                    </p:anim>
                                    <p:anim calcmode="lin" valueType="num">
                                      <p:cBhvr>
                                        <p:cTn id="90" dur="500"/>
                                        <p:tgtEl>
                                          <p:spTgt spid="143"/>
                                        </p:tgtEl>
                                        <p:attrNameLst>
                                          <p:attrName>ppt_h</p:attrName>
                                        </p:attrNameLst>
                                      </p:cBhvr>
                                      <p:tavLst>
                                        <p:tav tm="0">
                                          <p:val>
                                            <p:strVal val="ppt_h"/>
                                          </p:val>
                                        </p:tav>
                                        <p:tav tm="100000">
                                          <p:val>
                                            <p:strVal val="ppt_h"/>
                                          </p:val>
                                        </p:tav>
                                      </p:tavLst>
                                    </p:anim>
                                    <p:set>
                                      <p:cBhvr>
                                        <p:cTn id="91" dur="1" fill="hold">
                                          <p:stCondLst>
                                            <p:cond delay="499"/>
                                          </p:stCondLst>
                                        </p:cTn>
                                        <p:tgtEl>
                                          <p:spTgt spid="143"/>
                                        </p:tgtEl>
                                        <p:attrNameLst>
                                          <p:attrName>style.visibility</p:attrName>
                                        </p:attrNameLst>
                                      </p:cBhvr>
                                      <p:to>
                                        <p:strVal val="hidden"/>
                                      </p:to>
                                    </p:set>
                                  </p:childTnLst>
                                </p:cTn>
                              </p:par>
                              <p:par>
                                <p:cTn id="92" presetID="17" presetClass="exit" presetSubtype="10" fill="hold" grpId="0" nodeType="withEffect">
                                  <p:stCondLst>
                                    <p:cond delay="0"/>
                                  </p:stCondLst>
                                  <p:childTnLst>
                                    <p:anim calcmode="lin" valueType="num">
                                      <p:cBhvr>
                                        <p:cTn id="93" dur="500"/>
                                        <p:tgtEl>
                                          <p:spTgt spid="113"/>
                                        </p:tgtEl>
                                        <p:attrNameLst>
                                          <p:attrName>ppt_w</p:attrName>
                                        </p:attrNameLst>
                                      </p:cBhvr>
                                      <p:tavLst>
                                        <p:tav tm="0">
                                          <p:val>
                                            <p:strVal val="ppt_w"/>
                                          </p:val>
                                        </p:tav>
                                        <p:tav tm="100000">
                                          <p:val>
                                            <p:fltVal val="0"/>
                                          </p:val>
                                        </p:tav>
                                      </p:tavLst>
                                    </p:anim>
                                    <p:anim calcmode="lin" valueType="num">
                                      <p:cBhvr>
                                        <p:cTn id="94" dur="500"/>
                                        <p:tgtEl>
                                          <p:spTgt spid="113"/>
                                        </p:tgtEl>
                                        <p:attrNameLst>
                                          <p:attrName>ppt_h</p:attrName>
                                        </p:attrNameLst>
                                      </p:cBhvr>
                                      <p:tavLst>
                                        <p:tav tm="0">
                                          <p:val>
                                            <p:strVal val="ppt_h"/>
                                          </p:val>
                                        </p:tav>
                                        <p:tav tm="100000">
                                          <p:val>
                                            <p:strVal val="ppt_h"/>
                                          </p:val>
                                        </p:tav>
                                      </p:tavLst>
                                    </p:anim>
                                    <p:set>
                                      <p:cBhvr>
                                        <p:cTn id="95" dur="1" fill="hold">
                                          <p:stCondLst>
                                            <p:cond delay="499"/>
                                          </p:stCondLst>
                                        </p:cTn>
                                        <p:tgtEl>
                                          <p:spTgt spid="113"/>
                                        </p:tgtEl>
                                        <p:attrNameLst>
                                          <p:attrName>style.visibility</p:attrName>
                                        </p:attrNameLst>
                                      </p:cBhvr>
                                      <p:to>
                                        <p:strVal val="hidden"/>
                                      </p:to>
                                    </p:set>
                                  </p:childTnLst>
                                </p:cTn>
                              </p:par>
                              <p:par>
                                <p:cTn id="96" presetID="17" presetClass="exit" presetSubtype="10" fill="hold" nodeType="withEffect">
                                  <p:stCondLst>
                                    <p:cond delay="0"/>
                                  </p:stCondLst>
                                  <p:childTnLst>
                                    <p:anim calcmode="lin" valueType="num">
                                      <p:cBhvr>
                                        <p:cTn id="97" dur="500"/>
                                        <p:tgtEl>
                                          <p:spTgt spid="151"/>
                                        </p:tgtEl>
                                        <p:attrNameLst>
                                          <p:attrName>ppt_w</p:attrName>
                                        </p:attrNameLst>
                                      </p:cBhvr>
                                      <p:tavLst>
                                        <p:tav tm="0">
                                          <p:val>
                                            <p:strVal val="ppt_w"/>
                                          </p:val>
                                        </p:tav>
                                        <p:tav tm="100000">
                                          <p:val>
                                            <p:fltVal val="0"/>
                                          </p:val>
                                        </p:tav>
                                      </p:tavLst>
                                    </p:anim>
                                    <p:anim calcmode="lin" valueType="num">
                                      <p:cBhvr>
                                        <p:cTn id="98" dur="500"/>
                                        <p:tgtEl>
                                          <p:spTgt spid="151"/>
                                        </p:tgtEl>
                                        <p:attrNameLst>
                                          <p:attrName>ppt_h</p:attrName>
                                        </p:attrNameLst>
                                      </p:cBhvr>
                                      <p:tavLst>
                                        <p:tav tm="0">
                                          <p:val>
                                            <p:strVal val="ppt_h"/>
                                          </p:val>
                                        </p:tav>
                                        <p:tav tm="100000">
                                          <p:val>
                                            <p:strVal val="ppt_h"/>
                                          </p:val>
                                        </p:tav>
                                      </p:tavLst>
                                    </p:anim>
                                    <p:set>
                                      <p:cBhvr>
                                        <p:cTn id="99" dur="1" fill="hold">
                                          <p:stCondLst>
                                            <p:cond delay="4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childTnLst>
                          </p:cTn>
                        </p:par>
                      </p:childTnLst>
                    </p:cTn>
                  </p:par>
                  <p:par>
                    <p:cTn id="103" fill="hold">
                      <p:stCondLst>
                        <p:cond delay="indefinite"/>
                      </p:stCondLst>
                      <p:childTnLst>
                        <p:par>
                          <p:cTn id="104" fill="hold">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 calcmode="lin" valueType="num">
                                      <p:cBhvr>
                                        <p:cTn id="107" dur="500" fill="hold"/>
                                        <p:tgtEl>
                                          <p:spTgt spid="145"/>
                                        </p:tgtEl>
                                        <p:attrNameLst>
                                          <p:attrName>ppt_w</p:attrName>
                                        </p:attrNameLst>
                                      </p:cBhvr>
                                      <p:tavLst>
                                        <p:tav tm="0">
                                          <p:val>
                                            <p:fltVal val="0"/>
                                          </p:val>
                                        </p:tav>
                                        <p:tav tm="100000">
                                          <p:val>
                                            <p:strVal val="#ppt_w"/>
                                          </p:val>
                                        </p:tav>
                                      </p:tavLst>
                                    </p:anim>
                                    <p:anim calcmode="lin" valueType="num">
                                      <p:cBhvr>
                                        <p:cTn id="108" dur="500" fill="hold"/>
                                        <p:tgtEl>
                                          <p:spTgt spid="14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xit" presetSubtype="10" fill="hold" nodeType="clickEffect">
                                  <p:stCondLst>
                                    <p:cond delay="0"/>
                                  </p:stCondLst>
                                  <p:childTnLst>
                                    <p:anim calcmode="lin" valueType="num">
                                      <p:cBhvr>
                                        <p:cTn id="112" dur="500"/>
                                        <p:tgtEl>
                                          <p:spTgt spid="130"/>
                                        </p:tgtEl>
                                        <p:attrNameLst>
                                          <p:attrName>ppt_w</p:attrName>
                                        </p:attrNameLst>
                                      </p:cBhvr>
                                      <p:tavLst>
                                        <p:tav tm="0">
                                          <p:val>
                                            <p:strVal val="ppt_w"/>
                                          </p:val>
                                        </p:tav>
                                        <p:tav tm="100000">
                                          <p:val>
                                            <p:fltVal val="0"/>
                                          </p:val>
                                        </p:tav>
                                      </p:tavLst>
                                    </p:anim>
                                    <p:anim calcmode="lin" valueType="num">
                                      <p:cBhvr>
                                        <p:cTn id="113" dur="500"/>
                                        <p:tgtEl>
                                          <p:spTgt spid="130"/>
                                        </p:tgtEl>
                                        <p:attrNameLst>
                                          <p:attrName>ppt_h</p:attrName>
                                        </p:attrNameLst>
                                      </p:cBhvr>
                                      <p:tavLst>
                                        <p:tav tm="0">
                                          <p:val>
                                            <p:strVal val="ppt_h"/>
                                          </p:val>
                                        </p:tav>
                                        <p:tav tm="100000">
                                          <p:val>
                                            <p:strVal val="ppt_h"/>
                                          </p:val>
                                        </p:tav>
                                      </p:tavLst>
                                    </p:anim>
                                    <p:set>
                                      <p:cBhvr>
                                        <p:cTn id="114" dur="1" fill="hold">
                                          <p:stCondLst>
                                            <p:cond delay="499"/>
                                          </p:stCondLst>
                                        </p:cTn>
                                        <p:tgtEl>
                                          <p:spTgt spid="130"/>
                                        </p:tgtEl>
                                        <p:attrNameLst>
                                          <p:attrName>style.visibility</p:attrName>
                                        </p:attrNameLst>
                                      </p:cBhvr>
                                      <p:to>
                                        <p:strVal val="hidden"/>
                                      </p:to>
                                    </p:set>
                                  </p:childTnLst>
                                </p:cTn>
                              </p:par>
                              <p:par>
                                <p:cTn id="115" presetID="17" presetClass="exit" presetSubtype="10" fill="hold" grpId="0" nodeType="withEffect">
                                  <p:stCondLst>
                                    <p:cond delay="0"/>
                                  </p:stCondLst>
                                  <p:childTnLst>
                                    <p:anim calcmode="lin" valueType="num">
                                      <p:cBhvr>
                                        <p:cTn id="116" dur="500"/>
                                        <p:tgtEl>
                                          <p:spTgt spid="111"/>
                                        </p:tgtEl>
                                        <p:attrNameLst>
                                          <p:attrName>ppt_w</p:attrName>
                                        </p:attrNameLst>
                                      </p:cBhvr>
                                      <p:tavLst>
                                        <p:tav tm="0">
                                          <p:val>
                                            <p:strVal val="ppt_w"/>
                                          </p:val>
                                        </p:tav>
                                        <p:tav tm="100000">
                                          <p:val>
                                            <p:fltVal val="0"/>
                                          </p:val>
                                        </p:tav>
                                      </p:tavLst>
                                    </p:anim>
                                    <p:anim calcmode="lin" valueType="num">
                                      <p:cBhvr>
                                        <p:cTn id="117" dur="500"/>
                                        <p:tgtEl>
                                          <p:spTgt spid="111"/>
                                        </p:tgtEl>
                                        <p:attrNameLst>
                                          <p:attrName>ppt_h</p:attrName>
                                        </p:attrNameLst>
                                      </p:cBhvr>
                                      <p:tavLst>
                                        <p:tav tm="0">
                                          <p:val>
                                            <p:strVal val="ppt_h"/>
                                          </p:val>
                                        </p:tav>
                                        <p:tav tm="100000">
                                          <p:val>
                                            <p:strVal val="ppt_h"/>
                                          </p:val>
                                        </p:tav>
                                      </p:tavLst>
                                    </p:anim>
                                    <p:set>
                                      <p:cBhvr>
                                        <p:cTn id="118" dur="1" fill="hold">
                                          <p:stCondLst>
                                            <p:cond delay="499"/>
                                          </p:stCondLst>
                                        </p:cTn>
                                        <p:tgtEl>
                                          <p:spTgt spid="111"/>
                                        </p:tgtEl>
                                        <p:attrNameLst>
                                          <p:attrName>style.visibility</p:attrName>
                                        </p:attrNameLst>
                                      </p:cBhvr>
                                      <p:to>
                                        <p:strVal val="hidden"/>
                                      </p:to>
                                    </p:set>
                                  </p:childTnLst>
                                </p:cTn>
                              </p:par>
                              <p:par>
                                <p:cTn id="119" presetID="17" presetClass="exit" presetSubtype="10" fill="hold" grpId="1" nodeType="withEffect">
                                  <p:stCondLst>
                                    <p:cond delay="0"/>
                                  </p:stCondLst>
                                  <p:childTnLst>
                                    <p:anim calcmode="lin" valueType="num">
                                      <p:cBhvr>
                                        <p:cTn id="120" dur="500"/>
                                        <p:tgtEl>
                                          <p:spTgt spid="145"/>
                                        </p:tgtEl>
                                        <p:attrNameLst>
                                          <p:attrName>ppt_w</p:attrName>
                                        </p:attrNameLst>
                                      </p:cBhvr>
                                      <p:tavLst>
                                        <p:tav tm="0">
                                          <p:val>
                                            <p:strVal val="ppt_w"/>
                                          </p:val>
                                        </p:tav>
                                        <p:tav tm="100000">
                                          <p:val>
                                            <p:fltVal val="0"/>
                                          </p:val>
                                        </p:tav>
                                      </p:tavLst>
                                    </p:anim>
                                    <p:anim calcmode="lin" valueType="num">
                                      <p:cBhvr>
                                        <p:cTn id="121" dur="500"/>
                                        <p:tgtEl>
                                          <p:spTgt spid="145"/>
                                        </p:tgtEl>
                                        <p:attrNameLst>
                                          <p:attrName>ppt_h</p:attrName>
                                        </p:attrNameLst>
                                      </p:cBhvr>
                                      <p:tavLst>
                                        <p:tav tm="0">
                                          <p:val>
                                            <p:strVal val="ppt_h"/>
                                          </p:val>
                                        </p:tav>
                                        <p:tav tm="100000">
                                          <p:val>
                                            <p:strVal val="ppt_h"/>
                                          </p:val>
                                        </p:tav>
                                      </p:tavLst>
                                    </p:anim>
                                    <p:set>
                                      <p:cBhvr>
                                        <p:cTn id="122" dur="1" fill="hold">
                                          <p:stCondLst>
                                            <p:cond delay="499"/>
                                          </p:stCondLst>
                                        </p:cTn>
                                        <p:tgtEl>
                                          <p:spTgt spid="145"/>
                                        </p:tgtEl>
                                        <p:attrNameLst>
                                          <p:attrName>style.visibility</p:attrName>
                                        </p:attrNameLst>
                                      </p:cBhvr>
                                      <p:to>
                                        <p:strVal val="hidden"/>
                                      </p:to>
                                    </p:set>
                                  </p:childTnLst>
                                </p:cTn>
                              </p:par>
                            </p:childTnLst>
                          </p:cTn>
                        </p:par>
                        <p:par>
                          <p:cTn id="123" fill="hold">
                            <p:stCondLst>
                              <p:cond delay="500"/>
                            </p:stCondLst>
                            <p:childTnLst>
                              <p:par>
                                <p:cTn id="124" presetID="17" presetClass="exit" presetSubtype="10" fill="hold" grpId="0" nodeType="afterEffect">
                                  <p:stCondLst>
                                    <p:cond delay="0"/>
                                  </p:stCondLst>
                                  <p:childTnLst>
                                    <p:anim calcmode="lin" valueType="num">
                                      <p:cBhvr>
                                        <p:cTn id="125" dur="500"/>
                                        <p:tgtEl>
                                          <p:spTgt spid="104"/>
                                        </p:tgtEl>
                                        <p:attrNameLst>
                                          <p:attrName>ppt_w</p:attrName>
                                        </p:attrNameLst>
                                      </p:cBhvr>
                                      <p:tavLst>
                                        <p:tav tm="0">
                                          <p:val>
                                            <p:strVal val="ppt_w"/>
                                          </p:val>
                                        </p:tav>
                                        <p:tav tm="100000">
                                          <p:val>
                                            <p:fltVal val="0"/>
                                          </p:val>
                                        </p:tav>
                                      </p:tavLst>
                                    </p:anim>
                                    <p:anim calcmode="lin" valueType="num">
                                      <p:cBhvr>
                                        <p:cTn id="126" dur="500"/>
                                        <p:tgtEl>
                                          <p:spTgt spid="104"/>
                                        </p:tgtEl>
                                        <p:attrNameLst>
                                          <p:attrName>ppt_h</p:attrName>
                                        </p:attrNameLst>
                                      </p:cBhvr>
                                      <p:tavLst>
                                        <p:tav tm="0">
                                          <p:val>
                                            <p:strVal val="ppt_h"/>
                                          </p:val>
                                        </p:tav>
                                        <p:tav tm="100000">
                                          <p:val>
                                            <p:strVal val="ppt_h"/>
                                          </p:val>
                                        </p:tav>
                                      </p:tavLst>
                                    </p:anim>
                                    <p:set>
                                      <p:cBhvr>
                                        <p:cTn id="127" dur="1" fill="hold">
                                          <p:stCondLst>
                                            <p:cond delay="499"/>
                                          </p:stCondLst>
                                        </p:cTn>
                                        <p:tgtEl>
                                          <p:spTgt spid="10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147"/>
                                        </p:tgtEl>
                                        <p:attrNameLst>
                                          <p:attrName>style.visibility</p:attrName>
                                        </p:attrNameLst>
                                      </p:cBhvr>
                                      <p:to>
                                        <p:strVal val="visible"/>
                                      </p:to>
                                    </p:set>
                                    <p:anim calcmode="lin" valueType="num">
                                      <p:cBhvr>
                                        <p:cTn id="132" dur="500" fill="hold"/>
                                        <p:tgtEl>
                                          <p:spTgt spid="147"/>
                                        </p:tgtEl>
                                        <p:attrNameLst>
                                          <p:attrName>ppt_w</p:attrName>
                                        </p:attrNameLst>
                                      </p:cBhvr>
                                      <p:tavLst>
                                        <p:tav tm="0">
                                          <p:val>
                                            <p:fltVal val="0"/>
                                          </p:val>
                                        </p:tav>
                                        <p:tav tm="100000">
                                          <p:val>
                                            <p:strVal val="#ppt_w"/>
                                          </p:val>
                                        </p:tav>
                                      </p:tavLst>
                                    </p:anim>
                                    <p:anim calcmode="lin" valueType="num">
                                      <p:cBhvr>
                                        <p:cTn id="133"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147"/>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9"/>
                                        </p:tgtEl>
                                      </p:cBhvr>
                                    </p:animEffect>
                                    <p:set>
                                      <p:cBhvr>
                                        <p:cTn id="140" dur="1" fill="hold">
                                          <p:stCondLst>
                                            <p:cond delay="499"/>
                                          </p:stCondLst>
                                        </p:cTn>
                                        <p:tgtEl>
                                          <p:spTgt spid="139"/>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140"/>
                                        </p:tgtEl>
                                      </p:cBhvr>
                                    </p:animEffect>
                                    <p:set>
                                      <p:cBhvr>
                                        <p:cTn id="143" dur="1" fill="hold">
                                          <p:stCondLst>
                                            <p:cond delay="499"/>
                                          </p:stCondLst>
                                        </p:cTn>
                                        <p:tgtEl>
                                          <p:spTgt spid="140"/>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61"/>
                                        </p:tgtEl>
                                        <p:attrNameLst>
                                          <p:attrName>style.visibility</p:attrName>
                                        </p:attrNameLst>
                                      </p:cBhvr>
                                      <p:to>
                                        <p:strVal val="visible"/>
                                      </p:to>
                                    </p:set>
                                    <p:animEffect transition="in" filter="fade">
                                      <p:cBhvr>
                                        <p:cTn id="149" dur="500"/>
                                        <p:tgtEl>
                                          <p:spTgt spid="161"/>
                                        </p:tgtEl>
                                      </p:cBhvr>
                                    </p:animEffect>
                                  </p:childTnLst>
                                </p:cTn>
                              </p:par>
                            </p:childTnLst>
                          </p:cTn>
                        </p:par>
                      </p:childTnLst>
                    </p:cTn>
                  </p:par>
                  <p:par>
                    <p:cTn id="150" fill="hold">
                      <p:stCondLst>
                        <p:cond delay="indefinite"/>
                      </p:stCondLst>
                      <p:childTnLst>
                        <p:par>
                          <p:cTn id="151" fill="hold">
                            <p:stCondLst>
                              <p:cond delay="0"/>
                            </p:stCondLst>
                            <p:childTnLst>
                              <p:par>
                                <p:cTn id="152" presetID="17" presetClass="entr" presetSubtype="10" fill="hold" grpId="0" nodeType="clickEffect">
                                  <p:stCondLst>
                                    <p:cond delay="0"/>
                                  </p:stCondLst>
                                  <p:childTnLst>
                                    <p:set>
                                      <p:cBhvr>
                                        <p:cTn id="153" dur="1" fill="hold">
                                          <p:stCondLst>
                                            <p:cond delay="0"/>
                                          </p:stCondLst>
                                        </p:cTn>
                                        <p:tgtEl>
                                          <p:spTgt spid="149"/>
                                        </p:tgtEl>
                                        <p:attrNameLst>
                                          <p:attrName>style.visibility</p:attrName>
                                        </p:attrNameLst>
                                      </p:cBhvr>
                                      <p:to>
                                        <p:strVal val="visible"/>
                                      </p:to>
                                    </p:set>
                                    <p:anim calcmode="lin" valueType="num">
                                      <p:cBhvr>
                                        <p:cTn id="154" dur="500" fill="hold"/>
                                        <p:tgtEl>
                                          <p:spTgt spid="149"/>
                                        </p:tgtEl>
                                        <p:attrNameLst>
                                          <p:attrName>ppt_w</p:attrName>
                                        </p:attrNameLst>
                                      </p:cBhvr>
                                      <p:tavLst>
                                        <p:tav tm="0">
                                          <p:val>
                                            <p:fltVal val="0"/>
                                          </p:val>
                                        </p:tav>
                                        <p:tav tm="100000">
                                          <p:val>
                                            <p:strVal val="#ppt_w"/>
                                          </p:val>
                                        </p:tav>
                                      </p:tavLst>
                                    </p:anim>
                                    <p:anim calcmode="lin" valueType="num">
                                      <p:cBhvr>
                                        <p:cTn id="155"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149"/>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165"/>
                                        </p:tgtEl>
                                        <p:attrNameLst>
                                          <p:attrName>style.visibility</p:attrName>
                                        </p:attrNameLst>
                                      </p:cBhvr>
                                      <p:to>
                                        <p:strVal val="visible"/>
                                      </p:to>
                                    </p:set>
                                    <p:animEffect transition="in" filter="fade">
                                      <p:cBhvr>
                                        <p:cTn id="162" dur="500"/>
                                        <p:tgtEl>
                                          <p:spTgt spid="165"/>
                                        </p:tgtEl>
                                      </p:cBhvr>
                                    </p:animEffect>
                                  </p:childTnLst>
                                </p:cTn>
                              </p:par>
                              <p:par>
                                <p:cTn id="163" presetID="10" presetClass="exit" presetSubtype="0" fill="hold" nodeType="withEffect">
                                  <p:stCondLst>
                                    <p:cond delay="0"/>
                                  </p:stCondLst>
                                  <p:childTnLst>
                                    <p:animEffect transition="out" filter="fade">
                                      <p:cBhvr>
                                        <p:cTn id="164" dur="500"/>
                                        <p:tgtEl>
                                          <p:spTgt spid="137"/>
                                        </p:tgtEl>
                                      </p:cBhvr>
                                    </p:animEffect>
                                    <p:set>
                                      <p:cBhvr>
                                        <p:cTn id="165" dur="1" fill="hold">
                                          <p:stCondLst>
                                            <p:cond delay="499"/>
                                          </p:stCondLst>
                                        </p:cTn>
                                        <p:tgtEl>
                                          <p:spTgt spid="137"/>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135"/>
                                        </p:tgtEl>
                                      </p:cBhvr>
                                    </p:animEffect>
                                    <p:set>
                                      <p:cBhvr>
                                        <p:cTn id="168" dur="1" fill="hold">
                                          <p:stCondLst>
                                            <p:cond delay="499"/>
                                          </p:stCondLst>
                                        </p:cTn>
                                        <p:tgtEl>
                                          <p:spTgt spid="13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150"/>
                                        </p:tgtEl>
                                        <p:attrNameLst>
                                          <p:attrName>style.visibility</p:attrName>
                                        </p:attrNameLst>
                                      </p:cBhvr>
                                      <p:to>
                                        <p:strVal val="visible"/>
                                      </p:to>
                                    </p:set>
                                    <p:anim calcmode="lin" valueType="num">
                                      <p:cBhvr>
                                        <p:cTn id="173" dur="500" fill="hold"/>
                                        <p:tgtEl>
                                          <p:spTgt spid="150"/>
                                        </p:tgtEl>
                                        <p:attrNameLst>
                                          <p:attrName>ppt_w</p:attrName>
                                        </p:attrNameLst>
                                      </p:cBhvr>
                                      <p:tavLst>
                                        <p:tav tm="0">
                                          <p:val>
                                            <p:fltVal val="0"/>
                                          </p:val>
                                        </p:tav>
                                        <p:tav tm="100000">
                                          <p:val>
                                            <p:strVal val="#ppt_w"/>
                                          </p:val>
                                        </p:tav>
                                      </p:tavLst>
                                    </p:anim>
                                    <p:anim calcmode="lin" valueType="num">
                                      <p:cBhvr>
                                        <p:cTn id="174"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xit" presetSubtype="10" fill="hold" grpId="1" nodeType="clickEffect">
                                  <p:stCondLst>
                                    <p:cond delay="0"/>
                                  </p:stCondLst>
                                  <p:childTnLst>
                                    <p:anim calcmode="lin" valueType="num">
                                      <p:cBhvr>
                                        <p:cTn id="178" dur="500"/>
                                        <p:tgtEl>
                                          <p:spTgt spid="150"/>
                                        </p:tgtEl>
                                        <p:attrNameLst>
                                          <p:attrName>ppt_w</p:attrName>
                                        </p:attrNameLst>
                                      </p:cBhvr>
                                      <p:tavLst>
                                        <p:tav tm="0">
                                          <p:val>
                                            <p:strVal val="ppt_w"/>
                                          </p:val>
                                        </p:tav>
                                        <p:tav tm="100000">
                                          <p:val>
                                            <p:fltVal val="0"/>
                                          </p:val>
                                        </p:tav>
                                      </p:tavLst>
                                    </p:anim>
                                    <p:anim calcmode="lin" valueType="num">
                                      <p:cBhvr>
                                        <p:cTn id="179" dur="500"/>
                                        <p:tgtEl>
                                          <p:spTgt spid="150"/>
                                        </p:tgtEl>
                                        <p:attrNameLst>
                                          <p:attrName>ppt_h</p:attrName>
                                        </p:attrNameLst>
                                      </p:cBhvr>
                                      <p:tavLst>
                                        <p:tav tm="0">
                                          <p:val>
                                            <p:strVal val="ppt_h"/>
                                          </p:val>
                                        </p:tav>
                                        <p:tav tm="100000">
                                          <p:val>
                                            <p:strVal val="ppt_h"/>
                                          </p:val>
                                        </p:tav>
                                      </p:tavLst>
                                    </p:anim>
                                    <p:set>
                                      <p:cBhvr>
                                        <p:cTn id="180" dur="1" fill="hold">
                                          <p:stCondLst>
                                            <p:cond delay="499"/>
                                          </p:stCondLst>
                                        </p:cTn>
                                        <p:tgtEl>
                                          <p:spTgt spid="150"/>
                                        </p:tgtEl>
                                        <p:attrNameLst>
                                          <p:attrName>style.visibility</p:attrName>
                                        </p:attrNameLst>
                                      </p:cBhvr>
                                      <p:to>
                                        <p:strVal val="hidden"/>
                                      </p:to>
                                    </p:set>
                                  </p:childTnLst>
                                </p:cTn>
                              </p:par>
                              <p:par>
                                <p:cTn id="181" presetID="17" presetClass="exit" presetSubtype="10" fill="hold" grpId="0" nodeType="withEffect">
                                  <p:stCondLst>
                                    <p:cond delay="0"/>
                                  </p:stCondLst>
                                  <p:childTnLst>
                                    <p:anim calcmode="lin" valueType="num">
                                      <p:cBhvr>
                                        <p:cTn id="182" dur="500"/>
                                        <p:tgtEl>
                                          <p:spTgt spid="116"/>
                                        </p:tgtEl>
                                        <p:attrNameLst>
                                          <p:attrName>ppt_w</p:attrName>
                                        </p:attrNameLst>
                                      </p:cBhvr>
                                      <p:tavLst>
                                        <p:tav tm="0">
                                          <p:val>
                                            <p:strVal val="ppt_w"/>
                                          </p:val>
                                        </p:tav>
                                        <p:tav tm="100000">
                                          <p:val>
                                            <p:fltVal val="0"/>
                                          </p:val>
                                        </p:tav>
                                      </p:tavLst>
                                    </p:anim>
                                    <p:anim calcmode="lin" valueType="num">
                                      <p:cBhvr>
                                        <p:cTn id="183" dur="500"/>
                                        <p:tgtEl>
                                          <p:spTgt spid="116"/>
                                        </p:tgtEl>
                                        <p:attrNameLst>
                                          <p:attrName>ppt_h</p:attrName>
                                        </p:attrNameLst>
                                      </p:cBhvr>
                                      <p:tavLst>
                                        <p:tav tm="0">
                                          <p:val>
                                            <p:strVal val="ppt_h"/>
                                          </p:val>
                                        </p:tav>
                                        <p:tav tm="100000">
                                          <p:val>
                                            <p:strVal val="ppt_h"/>
                                          </p:val>
                                        </p:tav>
                                      </p:tavLst>
                                    </p:anim>
                                    <p:set>
                                      <p:cBhvr>
                                        <p:cTn id="184" dur="1" fill="hold">
                                          <p:stCondLst>
                                            <p:cond delay="499"/>
                                          </p:stCondLst>
                                        </p:cTn>
                                        <p:tgtEl>
                                          <p:spTgt spid="116"/>
                                        </p:tgtEl>
                                        <p:attrNameLst>
                                          <p:attrName>style.visibility</p:attrName>
                                        </p:attrNameLst>
                                      </p:cBhvr>
                                      <p:to>
                                        <p:strVal val="hidden"/>
                                      </p:to>
                                    </p:set>
                                  </p:childTnLst>
                                </p:cTn>
                              </p:par>
                              <p:par>
                                <p:cTn id="185" presetID="17" presetClass="exit" presetSubtype="10" fill="hold" nodeType="withEffect">
                                  <p:stCondLst>
                                    <p:cond delay="0"/>
                                  </p:stCondLst>
                                  <p:childTnLst>
                                    <p:anim calcmode="lin" valueType="num">
                                      <p:cBhvr>
                                        <p:cTn id="186" dur="500"/>
                                        <p:tgtEl>
                                          <p:spTgt spid="146"/>
                                        </p:tgtEl>
                                        <p:attrNameLst>
                                          <p:attrName>ppt_w</p:attrName>
                                        </p:attrNameLst>
                                      </p:cBhvr>
                                      <p:tavLst>
                                        <p:tav tm="0">
                                          <p:val>
                                            <p:strVal val="ppt_w"/>
                                          </p:val>
                                        </p:tav>
                                        <p:tav tm="100000">
                                          <p:val>
                                            <p:fltVal val="0"/>
                                          </p:val>
                                        </p:tav>
                                      </p:tavLst>
                                    </p:anim>
                                    <p:anim calcmode="lin" valueType="num">
                                      <p:cBhvr>
                                        <p:cTn id="187" dur="500"/>
                                        <p:tgtEl>
                                          <p:spTgt spid="146"/>
                                        </p:tgtEl>
                                        <p:attrNameLst>
                                          <p:attrName>ppt_h</p:attrName>
                                        </p:attrNameLst>
                                      </p:cBhvr>
                                      <p:tavLst>
                                        <p:tav tm="0">
                                          <p:val>
                                            <p:strVal val="ppt_h"/>
                                          </p:val>
                                        </p:tav>
                                        <p:tav tm="100000">
                                          <p:val>
                                            <p:strVal val="ppt_h"/>
                                          </p:val>
                                        </p:tav>
                                      </p:tavLst>
                                    </p:anim>
                                    <p:set>
                                      <p:cBhvr>
                                        <p:cTn id="188" dur="1" fill="hold">
                                          <p:stCondLst>
                                            <p:cond delay="499"/>
                                          </p:stCondLst>
                                        </p:cTn>
                                        <p:tgtEl>
                                          <p:spTgt spid="146"/>
                                        </p:tgtEl>
                                        <p:attrNameLst>
                                          <p:attrName>style.visibility</p:attrName>
                                        </p:attrNameLst>
                                      </p:cBhvr>
                                      <p:to>
                                        <p:strVal val="hidden"/>
                                      </p:to>
                                    </p:set>
                                  </p:childTnLst>
                                </p:cTn>
                              </p:par>
                              <p:par>
                                <p:cTn id="189" presetID="17" presetClass="exit" presetSubtype="10" fill="hold" grpId="0" nodeType="withEffect">
                                  <p:stCondLst>
                                    <p:cond delay="0"/>
                                  </p:stCondLst>
                                  <p:childTnLst>
                                    <p:anim calcmode="lin" valueType="num">
                                      <p:cBhvr>
                                        <p:cTn id="190" dur="500"/>
                                        <p:tgtEl>
                                          <p:spTgt spid="120"/>
                                        </p:tgtEl>
                                        <p:attrNameLst>
                                          <p:attrName>ppt_w</p:attrName>
                                        </p:attrNameLst>
                                      </p:cBhvr>
                                      <p:tavLst>
                                        <p:tav tm="0">
                                          <p:val>
                                            <p:strVal val="ppt_w"/>
                                          </p:val>
                                        </p:tav>
                                        <p:tav tm="100000">
                                          <p:val>
                                            <p:fltVal val="0"/>
                                          </p:val>
                                        </p:tav>
                                      </p:tavLst>
                                    </p:anim>
                                    <p:anim calcmode="lin" valueType="num">
                                      <p:cBhvr>
                                        <p:cTn id="191" dur="500"/>
                                        <p:tgtEl>
                                          <p:spTgt spid="120"/>
                                        </p:tgtEl>
                                        <p:attrNameLst>
                                          <p:attrName>ppt_h</p:attrName>
                                        </p:attrNameLst>
                                      </p:cBhvr>
                                      <p:tavLst>
                                        <p:tav tm="0">
                                          <p:val>
                                            <p:strVal val="ppt_h"/>
                                          </p:val>
                                        </p:tav>
                                        <p:tav tm="100000">
                                          <p:val>
                                            <p:strVal val="ppt_h"/>
                                          </p:val>
                                        </p:tav>
                                      </p:tavLst>
                                    </p:anim>
                                    <p:set>
                                      <p:cBhvr>
                                        <p:cTn id="192"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P spid="141" grpId="0" animBg="1"/>
      <p:bldP spid="141" grpId="1" animBg="1"/>
      <p:bldP spid="143" grpId="0" animBg="1"/>
      <p:bldP spid="143" grpId="1" animBg="1"/>
      <p:bldP spid="145" grpId="0" animBg="1"/>
      <p:bldP spid="145" grpId="1" animBg="1"/>
      <p:bldP spid="147" grpId="0" animBg="1"/>
      <p:bldP spid="147" grpId="1" animBg="1"/>
      <p:bldP spid="150" grpId="0" animBg="1"/>
      <p:bldP spid="150" grpId="1" animBg="1"/>
      <p:bldP spid="138" grpId="0" animBg="1"/>
      <p:bldP spid="138" grpId="1" animBg="1"/>
      <p:bldP spid="140" grpId="0"/>
      <p:bldP spid="104" grpId="0" animBg="1"/>
      <p:bldP spid="108" grpId="0" animBg="1"/>
      <p:bldP spid="109" grpId="0" animBg="1"/>
      <p:bldP spid="110" grpId="0" animBg="1"/>
      <p:bldP spid="111" grpId="0" animBg="1"/>
      <p:bldP spid="113" grpId="0" animBg="1"/>
      <p:bldP spid="114" grpId="0" animBg="1"/>
      <p:bldP spid="115" grpId="0" animBg="1"/>
      <p:bldP spid="116" grpId="0" animBg="1"/>
      <p:bldP spid="120" grpId="0" animBg="1"/>
      <p:bldP spid="135" grpId="0" animBg="1"/>
      <p:bldP spid="1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sz="half" idx="1"/>
          </p:nvPr>
        </p:nvSpPr>
        <p:spPr>
          <a:xfrm>
            <a:off x="381000" y="1411553"/>
            <a:ext cx="4114800" cy="3828740"/>
          </a:xfrm>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2"/>
          </p:nvPr>
        </p:nvSpPr>
        <p:spPr>
          <a:xfrm>
            <a:off x="4648200" y="1411553"/>
            <a:ext cx="4114800" cy="2609945"/>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r>
              <a:rPr lang="en-US" sz="3200" dirty="0" smtClean="0"/>
              <a:t>S </a:t>
            </a:r>
            <a:r>
              <a:rPr lang="en-US" sz="3200" dirty="0" smtClean="0">
                <a:sym typeface="Symbol"/>
              </a:rPr>
              <a:t> T</a:t>
            </a:r>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6" name="Oval 185"/>
          <p:cNvSpPr/>
          <p:nvPr/>
        </p:nvSpPr>
        <p:spPr bwMode="auto">
          <a:xfrm>
            <a:off x="5644913"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7" name="Oval 186"/>
          <p:cNvSpPr/>
          <p:nvPr/>
        </p:nvSpPr>
        <p:spPr bwMode="auto">
          <a:xfrm>
            <a:off x="5644913"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8" name="Oval 187"/>
          <p:cNvSpPr/>
          <p:nvPr/>
        </p:nvSpPr>
        <p:spPr bwMode="auto">
          <a:xfrm>
            <a:off x="5644913"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9" name="Oval 188"/>
          <p:cNvSpPr/>
          <p:nvPr/>
        </p:nvSpPr>
        <p:spPr bwMode="auto">
          <a:xfrm>
            <a:off x="5644913"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0" name="Oval 189"/>
          <p:cNvSpPr/>
          <p:nvPr/>
        </p:nvSpPr>
        <p:spPr bwMode="auto">
          <a:xfrm>
            <a:off x="6537011" y="41366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1" name="Oval 190"/>
          <p:cNvSpPr/>
          <p:nvPr/>
        </p:nvSpPr>
        <p:spPr bwMode="auto">
          <a:xfrm>
            <a:off x="6537011"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2" name="Oval 191"/>
          <p:cNvSpPr/>
          <p:nvPr/>
        </p:nvSpPr>
        <p:spPr bwMode="auto">
          <a:xfrm>
            <a:off x="6537011"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4" name="Lightning Bolt 193"/>
          <p:cNvSpPr/>
          <p:nvPr/>
        </p:nvSpPr>
        <p:spPr bwMode="auto">
          <a:xfrm>
            <a:off x="6481463" y="5858862"/>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8" name="Oval 197"/>
          <p:cNvSpPr/>
          <p:nvPr/>
        </p:nvSpPr>
        <p:spPr bwMode="auto">
          <a:xfrm>
            <a:off x="7616588"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9" name="Oval 198"/>
          <p:cNvSpPr/>
          <p:nvPr/>
        </p:nvSpPr>
        <p:spPr bwMode="auto">
          <a:xfrm>
            <a:off x="7616588"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0" name="Oval 199"/>
          <p:cNvSpPr/>
          <p:nvPr/>
        </p:nvSpPr>
        <p:spPr bwMode="auto">
          <a:xfrm>
            <a:off x="7616588"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1" name="Oval 200"/>
          <p:cNvSpPr/>
          <p:nvPr/>
        </p:nvSpPr>
        <p:spPr bwMode="auto">
          <a:xfrm>
            <a:off x="7616588"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3" name="Oval 202"/>
          <p:cNvSpPr/>
          <p:nvPr/>
        </p:nvSpPr>
        <p:spPr bwMode="auto">
          <a:xfrm>
            <a:off x="8508686"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4" name="Oval 203"/>
          <p:cNvSpPr/>
          <p:nvPr/>
        </p:nvSpPr>
        <p:spPr bwMode="auto">
          <a:xfrm>
            <a:off x="8508686"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6" name="Oval 205"/>
          <p:cNvSpPr/>
          <p:nvPr/>
        </p:nvSpPr>
        <p:spPr bwMode="auto">
          <a:xfrm>
            <a:off x="7616588" y="552835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7" name="Oval 206"/>
          <p:cNvSpPr/>
          <p:nvPr/>
        </p:nvSpPr>
        <p:spPr bwMode="auto">
          <a:xfrm>
            <a:off x="8508686" y="566662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09" name="Straight Arrow Connector 208"/>
          <p:cNvCxnSpPr>
            <a:stCxn id="186" idx="6"/>
            <a:endCxn id="190" idx="2"/>
          </p:cNvCxnSpPr>
          <p:nvPr/>
        </p:nvCxnSpPr>
        <p:spPr>
          <a:xfrm flipV="1">
            <a:off x="5780916" y="4204683"/>
            <a:ext cx="756095" cy="2230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1" name="Straight Arrow Connector 210"/>
          <p:cNvCxnSpPr>
            <a:stCxn id="198" idx="6"/>
            <a:endCxn id="203" idx="1"/>
          </p:cNvCxnSpPr>
          <p:nvPr/>
        </p:nvCxnSpPr>
        <p:spPr>
          <a:xfrm>
            <a:off x="7752591" y="4427707"/>
            <a:ext cx="776012" cy="1615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3" name="Straight Arrow Connector 212"/>
          <p:cNvCxnSpPr>
            <a:stCxn id="187" idx="7"/>
            <a:endCxn id="191" idx="2"/>
          </p:cNvCxnSpPr>
          <p:nvPr/>
        </p:nvCxnSpPr>
        <p:spPr>
          <a:xfrm rot="5400000" flipH="1" flipV="1">
            <a:off x="6057075" y="4341274"/>
            <a:ext cx="183860" cy="77601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5" name="Straight Arrow Connector 214"/>
          <p:cNvCxnSpPr>
            <a:stCxn id="188" idx="6"/>
            <a:endCxn id="192" idx="2"/>
          </p:cNvCxnSpPr>
          <p:nvPr/>
        </p:nvCxnSpPr>
        <p:spPr>
          <a:xfrm flipV="1">
            <a:off x="5780916"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7" name="Straight Arrow Connector 216"/>
          <p:cNvCxnSpPr>
            <a:stCxn id="200" idx="6"/>
            <a:endCxn id="204" idx="2"/>
          </p:cNvCxnSpPr>
          <p:nvPr/>
        </p:nvCxnSpPr>
        <p:spPr>
          <a:xfrm flipV="1">
            <a:off x="7752591"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9" name="Straight Arrow Connector 218"/>
          <p:cNvCxnSpPr>
            <a:stCxn id="199" idx="5"/>
            <a:endCxn id="204" idx="1"/>
          </p:cNvCxnSpPr>
          <p:nvPr/>
        </p:nvCxnSpPr>
        <p:spPr>
          <a:xfrm rot="16200000" flipH="1">
            <a:off x="7991382" y="4658670"/>
            <a:ext cx="278512"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1" name="Straight Arrow Connector 220"/>
          <p:cNvCxnSpPr>
            <a:stCxn id="206" idx="6"/>
            <a:endCxn id="207" idx="2"/>
          </p:cNvCxnSpPr>
          <p:nvPr/>
        </p:nvCxnSpPr>
        <p:spPr>
          <a:xfrm>
            <a:off x="7752591" y="5596355"/>
            <a:ext cx="756095" cy="1382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3" name="Straight Arrow Connector 222"/>
          <p:cNvCxnSpPr>
            <a:stCxn id="189" idx="6"/>
            <a:endCxn id="194" idx="2"/>
          </p:cNvCxnSpPr>
          <p:nvPr/>
        </p:nvCxnSpPr>
        <p:spPr>
          <a:xfrm flipV="1">
            <a:off x="5780916" y="5995779"/>
            <a:ext cx="779448" cy="243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5" name="Straight Arrow Connector 224"/>
          <p:cNvCxnSpPr>
            <a:stCxn id="201" idx="7"/>
            <a:endCxn id="203" idx="3"/>
          </p:cNvCxnSpPr>
          <p:nvPr/>
        </p:nvCxnSpPr>
        <p:spPr>
          <a:xfrm rot="5400000" flipH="1" flipV="1">
            <a:off x="7487347" y="4930762"/>
            <a:ext cx="1286583"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9722 0 " pathEditMode="relative" ptsTypes="AA">
                                      <p:cBhvr>
                                        <p:cTn id="6" dur="2000" fill="hold"/>
                                        <p:tgtEl>
                                          <p:spTgt spid="18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9722 0 " pathEditMode="relative" ptsTypes="AA">
                                      <p:cBhvr>
                                        <p:cTn id="8" dur="2000" fill="hold"/>
                                        <p:tgtEl>
                                          <p:spTgt spid="18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9722 0 " pathEditMode="relative" ptsTypes="AA">
                                      <p:cBhvr>
                                        <p:cTn id="10" dur="2000" fill="hold"/>
                                        <p:tgtEl>
                                          <p:spTgt spid="18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9722 0 " pathEditMode="relative" ptsTypes="AA">
                                      <p:cBhvr>
                                        <p:cTn id="12" dur="2000" fill="hold"/>
                                        <p:tgtEl>
                                          <p:spTgt spid="18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9722 0 " pathEditMode="relative" ptsTypes="AA">
                                      <p:cBhvr>
                                        <p:cTn id="14" dur="2000" fill="hold"/>
                                        <p:tgtEl>
                                          <p:spTgt spid="190"/>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9722 0 " pathEditMode="relative" ptsTypes="AA">
                                      <p:cBhvr>
                                        <p:cTn id="16" dur="2000" fill="hold"/>
                                        <p:tgtEl>
                                          <p:spTgt spid="19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9722 0 " pathEditMode="relative" ptsTypes="AA">
                                      <p:cBhvr>
                                        <p:cTn id="18" dur="2000" fill="hold"/>
                                        <p:tgtEl>
                                          <p:spTgt spid="19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9722 0 " pathEditMode="relative" ptsTypes="AA">
                                      <p:cBhvr>
                                        <p:cTn id="20" dur="2000" fill="hold"/>
                                        <p:tgtEl>
                                          <p:spTgt spid="19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9722 0 " pathEditMode="relative" ptsTypes="AA">
                                      <p:cBhvr>
                                        <p:cTn id="22" dur="2000" fill="hold"/>
                                        <p:tgtEl>
                                          <p:spTgt spid="20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9722 0 " pathEditMode="relative" ptsTypes="AA">
                                      <p:cBhvr>
                                        <p:cTn id="24" dur="2000" fill="hold"/>
                                        <p:tgtEl>
                                          <p:spTgt spid="21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9722 0 " pathEditMode="relative" ptsTypes="AA">
                                      <p:cBhvr>
                                        <p:cTn id="26" dur="2000" fill="hold"/>
                                        <p:tgtEl>
                                          <p:spTgt spid="215"/>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09722 0 " pathEditMode="relative" ptsTypes="AA">
                                      <p:cBhvr>
                                        <p:cTn id="28" dur="2000" fill="hold"/>
                                        <p:tgtEl>
                                          <p:spTgt spid="223"/>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11945 0 " pathEditMode="relative" ptsTypes="AA">
                                      <p:cBhvr>
                                        <p:cTn id="30" dur="2000" fill="hold"/>
                                        <p:tgtEl>
                                          <p:spTgt spid="198"/>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11945 0 " pathEditMode="relative" ptsTypes="AA">
                                      <p:cBhvr>
                                        <p:cTn id="32" dur="2000" fill="hold"/>
                                        <p:tgtEl>
                                          <p:spTgt spid="199"/>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11945 0 " pathEditMode="relative" ptsTypes="AA">
                                      <p:cBhvr>
                                        <p:cTn id="34" dur="2000" fill="hold"/>
                                        <p:tgtEl>
                                          <p:spTgt spid="200"/>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11945 0 " pathEditMode="relative" ptsTypes="AA">
                                      <p:cBhvr>
                                        <p:cTn id="36" dur="2000" fill="hold"/>
                                        <p:tgtEl>
                                          <p:spTgt spid="201"/>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11945 0 " pathEditMode="relative" ptsTypes="AA">
                                      <p:cBhvr>
                                        <p:cTn id="38" dur="2000" fill="hold"/>
                                        <p:tgtEl>
                                          <p:spTgt spid="203"/>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11945 0 " pathEditMode="relative" ptsTypes="AA">
                                      <p:cBhvr>
                                        <p:cTn id="40" dur="2000" fill="hold"/>
                                        <p:tgtEl>
                                          <p:spTgt spid="204"/>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11945 0 " pathEditMode="relative" ptsTypes="AA">
                                      <p:cBhvr>
                                        <p:cTn id="42" dur="2000" fill="hold"/>
                                        <p:tgtEl>
                                          <p:spTgt spid="206"/>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11945 0 " pathEditMode="relative" ptsTypes="AA">
                                      <p:cBhvr>
                                        <p:cTn id="44" dur="2000" fill="hold"/>
                                        <p:tgtEl>
                                          <p:spTgt spid="20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1945 0 " pathEditMode="relative" ptsTypes="AA">
                                      <p:cBhvr>
                                        <p:cTn id="46" dur="2000" fill="hold"/>
                                        <p:tgtEl>
                                          <p:spTgt spid="211"/>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1945 0 " pathEditMode="relative" ptsTypes="AA">
                                      <p:cBhvr>
                                        <p:cTn id="48" dur="2000" fill="hold"/>
                                        <p:tgtEl>
                                          <p:spTgt spid="217"/>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1945 0 " pathEditMode="relative" ptsTypes="AA">
                                      <p:cBhvr>
                                        <p:cTn id="50" dur="2000" fill="hold"/>
                                        <p:tgtEl>
                                          <p:spTgt spid="219"/>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1945 0 " pathEditMode="relative" ptsTypes="AA">
                                      <p:cBhvr>
                                        <p:cTn id="52" dur="2000" fill="hold"/>
                                        <p:tgtEl>
                                          <p:spTgt spid="221"/>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11945 0 " pathEditMode="relative" ptsTypes="AA">
                                      <p:cBhvr>
                                        <p:cTn id="54" dur="2000" fill="hold"/>
                                        <p:tgtEl>
                                          <p:spTgt spid="2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0" grpId="0" animBg="1"/>
      <p:bldP spid="191" grpId="0" animBg="1"/>
      <p:bldP spid="192" grpId="0" animBg="1"/>
      <p:bldP spid="194" grpId="0" animBg="1"/>
      <p:bldP spid="198" grpId="0" animBg="1"/>
      <p:bldP spid="199" grpId="0" animBg="1"/>
      <p:bldP spid="200" grpId="0" animBg="1"/>
      <p:bldP spid="201" grpId="0" animBg="1"/>
      <p:bldP spid="203" grpId="0" animBg="1"/>
      <p:bldP spid="204" grpId="0" animBg="1"/>
      <p:bldP spid="206" grpId="0" animBg="1"/>
      <p:bldP spid="20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Reasoning about execution </a:t>
            </a:r>
            <a:r>
              <a:rPr sz="4800" smtClean="0">
                <a:latin typeface="Calibri" pitchFamily="34" charset="0"/>
              </a:rPr>
              <a:t>traces</a:t>
            </a:r>
            <a:endParaRPr lang="en-US" sz="4800" dirty="0">
              <a:latin typeface="Calibri" pitchFamily="34" charset="0"/>
            </a:endParaRPr>
          </a:p>
        </p:txBody>
      </p:sp>
      <p:sp>
        <p:nvSpPr>
          <p:cNvPr id="3" name="Content Placeholder 2"/>
          <p:cNvSpPr>
            <a:spLocks noGrp="1"/>
          </p:cNvSpPr>
          <p:nvPr>
            <p:ph idx="1"/>
          </p:nvPr>
        </p:nvSpPr>
        <p:spPr>
          <a:xfrm>
            <a:off x="381000" y="1411552"/>
            <a:ext cx="8382000" cy="4038029"/>
          </a:xfrm>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rPr>
              <a:t>Given P and Q, what is the largest </a:t>
            </a:r>
            <a:r>
              <a:rPr lang="en-US" sz="3200" dirty="0" smtClean="0">
                <a:solidFill>
                  <a:srgbClr val="FF0000"/>
                </a:solidFill>
                <a:latin typeface="Calibri" pitchFamily="34" charset="0"/>
              </a:rPr>
              <a:t>S’ </a:t>
            </a:r>
            <a:r>
              <a:rPr lang="en-US" sz="3200" dirty="0" smtClean="0">
                <a:latin typeface="Calibri" pitchFamily="34" charset="0"/>
              </a:rPr>
              <a:t>satisfying {P} </a:t>
            </a:r>
            <a:r>
              <a:rPr lang="en-US" sz="3200" dirty="0" smtClean="0">
                <a:solidFill>
                  <a:srgbClr val="FF0000"/>
                </a:solidFill>
                <a:latin typeface="Calibri" pitchFamily="34" charset="0"/>
              </a:rPr>
              <a:t>S’ </a:t>
            </a:r>
            <a:r>
              <a:rPr lang="en-US" sz="3200" dirty="0" smtClean="0">
                <a:latin typeface="Calibri" pitchFamily="34" charset="0"/>
              </a:rPr>
              <a:t>{Q} ?</a:t>
            </a:r>
          </a:p>
          <a:p>
            <a:pPr lvl="1"/>
            <a:r>
              <a:rPr sz="3200" smtClean="0">
                <a:latin typeface="Calibri" pitchFamily="34" charset="0"/>
              </a:rPr>
              <a:t>to check {P} S {Q}, check </a:t>
            </a:r>
            <a:r>
              <a:rPr sz="3200" smtClean="0">
                <a:solidFill>
                  <a:srgbClr val="FF0000"/>
                </a:solidFill>
                <a:latin typeface="Calibri" pitchFamily="34" charset="0"/>
              </a:rPr>
              <a:t>S </a:t>
            </a:r>
            <a:r>
              <a:rPr lang="en-US" sz="3200" dirty="0" smtClean="0">
                <a:solidFill>
                  <a:srgbClr val="FF0000"/>
                </a:solidFill>
                <a:latin typeface="Calibri" pitchFamily="34" charset="0"/>
                <a:sym typeface="Symbol"/>
              </a:rPr>
              <a:t> 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Reasoning about execution traces</a:t>
            </a:r>
            <a:endParaRPr lang="en-US" sz="4800" dirty="0">
              <a:latin typeface="Calibri" pitchFamily="34" charset="0"/>
            </a:endParaRPr>
          </a:p>
        </p:txBody>
      </p:sp>
      <p:sp>
        <p:nvSpPr>
          <p:cNvPr id="3" name="Content Placeholder 2"/>
          <p:cNvSpPr>
            <a:spLocks noGrp="1"/>
          </p:cNvSpPr>
          <p:nvPr>
            <p:ph idx="1"/>
          </p:nvPr>
        </p:nvSpPr>
        <p:spPr>
          <a:xfrm>
            <a:off x="381000" y="1411552"/>
            <a:ext cx="8382000" cy="5022914"/>
          </a:xfrm>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sym typeface="Symbol"/>
              </a:rPr>
              <a:t>Given S and Q, what is the weakest </a:t>
            </a:r>
            <a:r>
              <a:rPr lang="en-US" sz="3200" dirty="0" smtClean="0">
                <a:solidFill>
                  <a:srgbClr val="FF0000"/>
                </a:solidFill>
                <a:latin typeface="Calibri" pitchFamily="34" charset="0"/>
                <a:sym typeface="Symbol"/>
              </a:rPr>
              <a:t>P’ </a:t>
            </a:r>
            <a:r>
              <a:rPr lang="en-US" sz="3200" dirty="0" smtClean="0">
                <a:latin typeface="Calibri" pitchFamily="34" charset="0"/>
                <a:sym typeface="Symbol"/>
              </a:rPr>
              <a:t>satisfying {</a:t>
            </a:r>
            <a:r>
              <a:rPr lang="en-US" sz="3200" dirty="0" smtClean="0">
                <a:solidFill>
                  <a:srgbClr val="FF0000"/>
                </a:solidFill>
                <a:latin typeface="Calibri" pitchFamily="34" charset="0"/>
                <a:sym typeface="Symbol"/>
              </a:rPr>
              <a:t>P’</a:t>
            </a:r>
            <a:r>
              <a:rPr lang="en-US" sz="3200" dirty="0" smtClean="0">
                <a:latin typeface="Calibri" pitchFamily="34" charset="0"/>
                <a:sym typeface="Symbol"/>
              </a:rPr>
              <a:t>} S {Q} ?</a:t>
            </a:r>
          </a:p>
          <a:p>
            <a:pPr lvl="1"/>
            <a:r>
              <a:rPr sz="3200" smtClean="0">
                <a:latin typeface="Calibri" pitchFamily="34" charset="0"/>
                <a:sym typeface="Symbol"/>
              </a:rPr>
              <a:t>P' is called the </a:t>
            </a:r>
            <a:r>
              <a:rPr sz="3200" i="1" smtClean="0">
                <a:solidFill>
                  <a:srgbClr val="FF0000"/>
                </a:solidFill>
                <a:latin typeface="Calibri" pitchFamily="34" charset="0"/>
                <a:sym typeface="Symbol"/>
              </a:rPr>
              <a:t>weakest precondition</a:t>
            </a:r>
            <a:r>
              <a:rPr sz="3200" smtClean="0">
                <a:solidFill>
                  <a:srgbClr val="FF0000"/>
                </a:solidFill>
                <a:latin typeface="Calibri" pitchFamily="34" charset="0"/>
                <a:sym typeface="Symbol"/>
              </a:rPr>
              <a:t> </a:t>
            </a:r>
            <a:r>
              <a:rPr sz="3200" smtClean="0">
                <a:latin typeface="Calibri" pitchFamily="34" charset="0"/>
                <a:sym typeface="Symbol"/>
              </a:rPr>
              <a:t>of S with respect to Q, written </a:t>
            </a:r>
            <a:r>
              <a:rPr sz="3200" smtClean="0">
                <a:solidFill>
                  <a:srgbClr val="FF0000"/>
                </a:solidFill>
                <a:latin typeface="Calibri" pitchFamily="34" charset="0"/>
                <a:sym typeface="Symbol"/>
              </a:rPr>
              <a:t>wp(S, Q)</a:t>
            </a:r>
          </a:p>
          <a:p>
            <a:pPr lvl="1"/>
            <a:r>
              <a:rPr sz="3200" smtClean="0">
                <a:latin typeface="Calibri" pitchFamily="34" charset="0"/>
                <a:sym typeface="Symbol"/>
              </a:rPr>
              <a:t>to check {P} S {Q}, check </a:t>
            </a:r>
            <a:r>
              <a:rPr sz="3200" smtClean="0">
                <a:solidFill>
                  <a:srgbClr val="FF0000"/>
                </a:solidFill>
                <a:latin typeface="Calibri" pitchFamily="34" charset="0"/>
                <a:sym typeface="Symbol"/>
              </a:rPr>
              <a:t>P </a:t>
            </a:r>
            <a:r>
              <a:rPr lang="en-US" sz="3200" dirty="0" smtClean="0">
                <a:solidFill>
                  <a:srgbClr val="FF0000"/>
                </a:solidFill>
                <a:latin typeface="Calibri" pitchFamily="34" charset="0"/>
                <a:sym typeface="Symbol"/>
              </a:rPr>
              <a:t> 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Weakest preconditions</a:t>
            </a:r>
            <a:endParaRPr lang="en-US" dirty="0">
              <a:latin typeface="Calibri" pitchFamily="34" charset="0"/>
            </a:endParaRPr>
          </a:p>
        </p:txBody>
      </p:sp>
      <p:sp>
        <p:nvSpPr>
          <p:cNvPr id="3" name="Content Placeholder 2"/>
          <p:cNvSpPr>
            <a:spLocks noGrp="1"/>
          </p:cNvSpPr>
          <p:nvPr>
            <p:ph sz="half" idx="1"/>
          </p:nvPr>
        </p:nvSpPr>
        <p:spPr>
          <a:xfrm>
            <a:off x="381000" y="1411553"/>
            <a:ext cx="4114800" cy="2757678"/>
          </a:xfrm>
        </p:spPr>
        <p:txBody>
          <a:bodyPr/>
          <a:lstStyle/>
          <a:p>
            <a:r>
              <a:rPr lang="en-US" dirty="0" err="1" smtClean="0">
                <a:latin typeface="Calibri" pitchFamily="34" charset="0"/>
              </a:rPr>
              <a:t>wp</a:t>
            </a:r>
            <a:r>
              <a:rPr lang="en-US" dirty="0" smtClean="0">
                <a:latin typeface="Calibri" pitchFamily="34" charset="0"/>
              </a:rPr>
              <a:t>( x := E,  Q ) =</a:t>
            </a:r>
          </a:p>
          <a:p>
            <a:r>
              <a:rPr lang="en-US" dirty="0" err="1" smtClean="0">
                <a:latin typeface="Calibri" pitchFamily="34" charset="0"/>
              </a:rPr>
              <a:t>wp</a:t>
            </a:r>
            <a:r>
              <a:rPr lang="en-US" dirty="0" smtClean="0">
                <a:latin typeface="Calibri" pitchFamily="34" charset="0"/>
              </a:rPr>
              <a:t>( </a:t>
            </a:r>
            <a:r>
              <a:rPr lang="en-US" dirty="0" smtClean="0">
                <a:solidFill>
                  <a:schemeClr val="accent2"/>
                </a:solidFill>
                <a:latin typeface="Calibri" pitchFamily="34" charset="0"/>
              </a:rPr>
              <a:t>havoc</a:t>
            </a:r>
            <a:r>
              <a:rPr lang="en-US" dirty="0" smtClean="0">
                <a:latin typeface="Calibri" pitchFamily="34" charset="0"/>
              </a:rPr>
              <a:t> x,  Q ) =</a:t>
            </a:r>
            <a:endParaRPr lang="en-US" dirty="0" smtClean="0">
              <a:latin typeface="Calibri" pitchFamily="34" charset="0"/>
              <a:sym typeface="Symbol"/>
            </a:endParaRP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assert</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S ; T,  Q ) =</a:t>
            </a:r>
          </a:p>
          <a:p>
            <a:r>
              <a:rPr lang="en-US" dirty="0" err="1" smtClean="0">
                <a:latin typeface="Calibri" pitchFamily="34" charset="0"/>
                <a:sym typeface="Symbol"/>
              </a:rPr>
              <a:t>wp</a:t>
            </a:r>
            <a:r>
              <a:rPr lang="en-US" dirty="0" smtClean="0">
                <a:latin typeface="Calibri" pitchFamily="34" charset="0"/>
                <a:sym typeface="Symbol"/>
              </a:rPr>
              <a:t>( S  T,  Q ) =</a:t>
            </a:r>
            <a:endParaRPr lang="en-US" dirty="0">
              <a:latin typeface="Calibri" pitchFamily="34" charset="0"/>
            </a:endParaRPr>
          </a:p>
        </p:txBody>
      </p:sp>
      <p:sp>
        <p:nvSpPr>
          <p:cNvPr id="4" name="Content Placeholder 3"/>
          <p:cNvSpPr>
            <a:spLocks noGrp="1"/>
          </p:cNvSpPr>
          <p:nvPr>
            <p:ph sz="half" idx="2"/>
          </p:nvPr>
        </p:nvSpPr>
        <p:spPr>
          <a:xfrm>
            <a:off x="4648200" y="1411553"/>
            <a:ext cx="4114800" cy="2757678"/>
          </a:xfrm>
        </p:spPr>
        <p:txBody>
          <a:bodyPr/>
          <a:lstStyle/>
          <a:p>
            <a:pPr>
              <a:buNone/>
            </a:pPr>
            <a:r>
              <a:rPr lang="en-US" dirty="0" smtClean="0">
                <a:latin typeface="Calibri" pitchFamily="34" charset="0"/>
              </a:rPr>
              <a:t>Q[ E / x ]</a:t>
            </a:r>
          </a:p>
          <a:p>
            <a:pPr>
              <a:buNone/>
            </a:pPr>
            <a:r>
              <a:rPr lang="en-US" dirty="0" smtClean="0">
                <a:latin typeface="Calibri" pitchFamily="34" charset="0"/>
              </a:rPr>
              <a:t>(</a:t>
            </a:r>
            <a:r>
              <a:rPr lang="en-US" dirty="0" smtClean="0">
                <a:latin typeface="Calibri" pitchFamily="34" charset="0"/>
                <a:sym typeface="Symbol"/>
              </a:rPr>
              <a:t>x   Q )</a:t>
            </a:r>
          </a:p>
          <a:p>
            <a:pPr>
              <a:buNone/>
            </a:pPr>
            <a:r>
              <a:rPr lang="en-US" dirty="0" smtClean="0">
                <a:latin typeface="Calibri" pitchFamily="34" charset="0"/>
                <a:sym typeface="Symbol"/>
              </a:rPr>
              <a:t>P  Q</a:t>
            </a:r>
          </a:p>
          <a:p>
            <a:pPr>
              <a:buNone/>
            </a:pPr>
            <a:r>
              <a:rPr lang="en-US" dirty="0" smtClean="0">
                <a:latin typeface="Calibri" pitchFamily="34" charset="0"/>
                <a:sym typeface="Symbol"/>
              </a:rPr>
              <a:t>P  Q</a:t>
            </a:r>
          </a:p>
          <a:p>
            <a:pPr>
              <a:buNone/>
            </a:pPr>
            <a:r>
              <a:rPr lang="en-US" dirty="0" err="1" smtClean="0">
                <a:latin typeface="Calibri" pitchFamily="34" charset="0"/>
                <a:sym typeface="Symbol"/>
              </a:rPr>
              <a:t>wp</a:t>
            </a:r>
            <a:r>
              <a:rPr lang="en-US" dirty="0" smtClean="0">
                <a:latin typeface="Calibri" pitchFamily="34" charset="0"/>
                <a:sym typeface="Symbol"/>
              </a:rPr>
              <a:t>( S,  </a:t>
            </a:r>
            <a:r>
              <a:rPr lang="en-US" dirty="0" err="1" smtClean="0">
                <a:latin typeface="Calibri" pitchFamily="34" charset="0"/>
                <a:sym typeface="Symbol"/>
              </a:rPr>
              <a:t>wp</a:t>
            </a:r>
            <a:r>
              <a:rPr lang="en-US" dirty="0" smtClean="0">
                <a:latin typeface="Calibri" pitchFamily="34" charset="0"/>
                <a:sym typeface="Symbol"/>
              </a:rPr>
              <a:t>( T, Q ))</a:t>
            </a:r>
          </a:p>
          <a:p>
            <a:pPr>
              <a:buNone/>
            </a:pPr>
            <a:r>
              <a:rPr lang="en-US" dirty="0" err="1" smtClean="0">
                <a:latin typeface="Calibri" pitchFamily="34" charset="0"/>
                <a:sym typeface="Symbol"/>
              </a:rPr>
              <a:t>wp</a:t>
            </a:r>
            <a:r>
              <a:rPr lang="en-US" dirty="0" smtClean="0">
                <a:latin typeface="Calibri" pitchFamily="34" charset="0"/>
                <a:sym typeface="Symbol"/>
              </a:rPr>
              <a:t>( S, Q )  </a:t>
            </a:r>
            <a:r>
              <a:rPr lang="en-US" dirty="0" err="1" smtClean="0">
                <a:latin typeface="Calibri" pitchFamily="34" charset="0"/>
                <a:sym typeface="Symbol"/>
              </a:rPr>
              <a:t>wp</a:t>
            </a:r>
            <a:r>
              <a:rPr lang="en-US" dirty="0" smtClean="0">
                <a:latin typeface="Calibri" pitchFamily="34" charset="0"/>
                <a:sym typeface="Symbol"/>
              </a:rPr>
              <a:t>( T, Q )</a:t>
            </a:r>
            <a:endParaRPr lang="en-US" dirty="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Structured if statement</a:t>
            </a:r>
            <a:endParaRPr lang="en-US" dirty="0">
              <a:latin typeface="Calibri" pitchFamily="34" charset="0"/>
            </a:endParaRPr>
          </a:p>
        </p:txBody>
      </p:sp>
      <p:sp>
        <p:nvSpPr>
          <p:cNvPr id="3" name="Content Placeholder 2"/>
          <p:cNvSpPr>
            <a:spLocks noGrp="1"/>
          </p:cNvSpPr>
          <p:nvPr>
            <p:ph idx="1"/>
          </p:nvPr>
        </p:nvSpPr>
        <p:spPr>
          <a:xfrm>
            <a:off x="1050878" y="1411552"/>
            <a:ext cx="7712122" cy="3250121"/>
          </a:xfrm>
        </p:spPr>
        <p:txBody>
          <a:bodyPr/>
          <a:lstStyle/>
          <a:p>
            <a:endParaRPr lang="en-US" dirty="0" smtClean="0">
              <a:solidFill>
                <a:schemeClr val="accent2"/>
              </a:solidFill>
            </a:endParaRPr>
          </a:p>
          <a:p>
            <a:pPr>
              <a:buNone/>
            </a:pPr>
            <a:r>
              <a:rPr lang="en-US" dirty="0" smtClean="0">
                <a:solidFill>
                  <a:schemeClr val="accent2"/>
                </a:solidFill>
                <a:latin typeface="Calibri" pitchFamily="34" charset="0"/>
              </a:rPr>
              <a:t>if</a:t>
            </a:r>
            <a:r>
              <a:rPr lang="en-US" dirty="0" smtClean="0">
                <a:latin typeface="Calibri" pitchFamily="34" charset="0"/>
              </a:rPr>
              <a:t> E </a:t>
            </a:r>
            <a:r>
              <a:rPr lang="en-US" dirty="0" smtClean="0">
                <a:solidFill>
                  <a:schemeClr val="accent2"/>
                </a:solidFill>
                <a:latin typeface="Calibri" pitchFamily="34" charset="0"/>
              </a:rPr>
              <a:t>then</a:t>
            </a:r>
            <a:r>
              <a:rPr lang="en-US" dirty="0" smtClean="0">
                <a:latin typeface="Calibri" pitchFamily="34" charset="0"/>
              </a:rPr>
              <a:t> S </a:t>
            </a:r>
            <a:r>
              <a:rPr lang="en-US" dirty="0" smtClean="0">
                <a:solidFill>
                  <a:schemeClr val="accent2"/>
                </a:solidFill>
                <a:latin typeface="Calibri" pitchFamily="34" charset="0"/>
              </a:rPr>
              <a:t>else</a:t>
            </a:r>
            <a:r>
              <a:rPr lang="en-US" dirty="0" smtClean="0">
                <a:latin typeface="Calibri" pitchFamily="34" charset="0"/>
              </a:rPr>
              <a:t> T </a:t>
            </a:r>
            <a:r>
              <a:rPr lang="en-US" dirty="0" smtClean="0">
                <a:solidFill>
                  <a:schemeClr val="accent2"/>
                </a:solidFill>
                <a:latin typeface="Calibri" pitchFamily="34" charset="0"/>
              </a:rPr>
              <a:t>end</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cs typeface="Segoe UI"/>
                <a:sym typeface="Symbol"/>
              </a:rPr>
              <a:t>¬</a:t>
            </a:r>
            <a:r>
              <a:rPr lang="en-US" dirty="0" smtClean="0">
                <a:latin typeface="Calibri" pitchFamily="34" charset="0"/>
              </a:rPr>
              <a:t>E;  T</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Dijkstra's guarded command</a:t>
            </a:r>
            <a:endParaRPr lang="en-US" dirty="0">
              <a:latin typeface="Calibri" pitchFamily="34" charset="0"/>
            </a:endParaRPr>
          </a:p>
        </p:txBody>
      </p:sp>
      <p:sp>
        <p:nvSpPr>
          <p:cNvPr id="3" name="Content Placeholder 2"/>
          <p:cNvSpPr>
            <a:spLocks noGrp="1"/>
          </p:cNvSpPr>
          <p:nvPr>
            <p:ph idx="1"/>
          </p:nvPr>
        </p:nvSpPr>
        <p:spPr>
          <a:xfrm>
            <a:off x="1050878" y="1411552"/>
            <a:ext cx="7712122" cy="4925964"/>
          </a:xfrm>
        </p:spPr>
        <p:txBody>
          <a:bodyPr/>
          <a:lstStyle/>
          <a:p>
            <a:endParaRPr lang="en-US" dirty="0" smtClean="0">
              <a:solidFill>
                <a:schemeClr val="accent2"/>
              </a:solidFill>
              <a:latin typeface="Calibri" pitchFamily="34" charset="0"/>
            </a:endParaRPr>
          </a:p>
          <a:p>
            <a:pPr>
              <a:buNone/>
            </a:pPr>
            <a:r>
              <a:rPr lang="en-US" dirty="0" smtClean="0">
                <a:solidFill>
                  <a:schemeClr val="accent2"/>
                </a:solidFill>
                <a:latin typeface="Calibri" pitchFamily="34" charset="0"/>
              </a:rPr>
              <a:t>if </a:t>
            </a:r>
            <a:r>
              <a:rPr lang="en-US" dirty="0" smtClean="0">
                <a:latin typeface="Calibri" pitchFamily="34" charset="0"/>
              </a:rPr>
              <a:t> E </a:t>
            </a:r>
            <a:r>
              <a:rPr lang="en-US" dirty="0" smtClean="0">
                <a:latin typeface="Calibri" pitchFamily="34" charset="0"/>
                <a:sym typeface="Wingdings" pitchFamily="2" charset="2"/>
              </a:rPr>
              <a:t> S  |  F  T  </a:t>
            </a:r>
            <a:r>
              <a:rPr lang="en-US" dirty="0" err="1" smtClean="0">
                <a:solidFill>
                  <a:schemeClr val="accent2"/>
                </a:solidFill>
                <a:latin typeface="Calibri" pitchFamily="34" charset="0"/>
              </a:rPr>
              <a:t>fi</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assert</a:t>
            </a:r>
            <a:r>
              <a:rPr lang="en-US" dirty="0" smtClean="0">
                <a:latin typeface="Calibri" pitchFamily="34" charset="0"/>
              </a:rPr>
              <a:t> E </a:t>
            </a:r>
            <a:r>
              <a:rPr lang="en-US" dirty="0" smtClean="0">
                <a:latin typeface="Calibri" pitchFamily="34" charset="0"/>
                <a:sym typeface="Symbol"/>
              </a:rPr>
              <a:t></a:t>
            </a:r>
            <a:r>
              <a:rPr lang="en-US" dirty="0" smtClean="0">
                <a:latin typeface="Calibri" pitchFamily="34" charset="0"/>
              </a:rPr>
              <a:t> F;</a:t>
            </a:r>
          </a:p>
          <a:p>
            <a:pPr>
              <a:buNone/>
            </a:pPr>
            <a:r>
              <a:rPr lang="en-US" dirty="0" smtClean="0">
                <a:latin typeface="Calibri" pitchFamily="34" charset="0"/>
              </a:rPr>
              <a:t>		(</a:t>
            </a: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rPr>
              <a:t>F;  T</a:t>
            </a:r>
          </a:p>
          <a:p>
            <a:pPr>
              <a:buNone/>
            </a:pPr>
            <a:r>
              <a:rPr lang="en-US" dirty="0" smtClean="0">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Picking any good value</a:t>
            </a:r>
            <a:endParaRPr lang="en-US" dirty="0">
              <a:latin typeface="Calibri" pitchFamily="34" charset="0"/>
            </a:endParaRPr>
          </a:p>
        </p:txBody>
      </p:sp>
      <p:sp>
        <p:nvSpPr>
          <p:cNvPr id="3" name="Content Placeholder 2"/>
          <p:cNvSpPr>
            <a:spLocks noGrp="1"/>
          </p:cNvSpPr>
          <p:nvPr>
            <p:ph idx="1"/>
          </p:nvPr>
        </p:nvSpPr>
        <p:spPr>
          <a:xfrm>
            <a:off x="750626" y="1602624"/>
            <a:ext cx="8012373" cy="3808735"/>
          </a:xfrm>
        </p:spPr>
        <p:txBody>
          <a:bodyPr/>
          <a:lstStyle/>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P  =</a:t>
            </a:r>
          </a:p>
          <a:p>
            <a:pPr>
              <a:buNone/>
            </a:pP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P</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x*x = y</a:t>
            </a:r>
          </a:p>
        </p:txBody>
      </p:sp>
      <p:sp>
        <p:nvSpPr>
          <p:cNvPr id="4" name="Oval 3"/>
          <p:cNvSpPr/>
          <p:nvPr/>
        </p:nvSpPr>
        <p:spPr bwMode="auto">
          <a:xfrm>
            <a:off x="1672148"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1672148"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1672148"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2756730"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8" name="Straight Arrow Connector 7"/>
          <p:cNvCxnSpPr>
            <a:stCxn id="6" idx="6"/>
            <a:endCxn id="7" idx="1"/>
          </p:cNvCxnSpPr>
          <p:nvPr/>
        </p:nvCxnSpPr>
        <p:spPr>
          <a:xfrm>
            <a:off x="1808151"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9" name="Straight Arrow Connector 8"/>
          <p:cNvCxnSpPr>
            <a:stCxn id="5" idx="6"/>
            <a:endCxn id="7" idx="2"/>
          </p:cNvCxnSpPr>
          <p:nvPr/>
        </p:nvCxnSpPr>
        <p:spPr>
          <a:xfrm flipV="1">
            <a:off x="1808151"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0" name="Straight Arrow Connector 9"/>
          <p:cNvCxnSpPr>
            <a:stCxn id="4" idx="7"/>
            <a:endCxn id="7" idx="3"/>
          </p:cNvCxnSpPr>
          <p:nvPr/>
        </p:nvCxnSpPr>
        <p:spPr>
          <a:xfrm rot="5400000" flipH="1" flipV="1">
            <a:off x="2038433"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5" name="Oval 24"/>
          <p:cNvSpPr/>
          <p:nvPr/>
        </p:nvSpPr>
        <p:spPr bwMode="auto">
          <a:xfrm>
            <a:off x="2756730"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2756730" y="407005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31" name="Straight Arrow Connector 30"/>
          <p:cNvCxnSpPr>
            <a:stCxn id="6" idx="6"/>
            <a:endCxn id="25" idx="2"/>
          </p:cNvCxnSpPr>
          <p:nvPr/>
        </p:nvCxnSpPr>
        <p:spPr>
          <a:xfrm>
            <a:off x="1808151"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5" idx="6"/>
            <a:endCxn id="29" idx="2"/>
          </p:cNvCxnSpPr>
          <p:nvPr/>
        </p:nvCxnSpPr>
        <p:spPr>
          <a:xfrm>
            <a:off x="1808151" y="3662575"/>
            <a:ext cx="948579" cy="47547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5" idx="7"/>
            <a:endCxn id="25" idx="3"/>
          </p:cNvCxnSpPr>
          <p:nvPr/>
        </p:nvCxnSpPr>
        <p:spPr>
          <a:xfrm rot="5400000" flipH="1" flipV="1">
            <a:off x="2090592"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a:stCxn id="4" idx="6"/>
            <a:endCxn id="29" idx="3"/>
          </p:cNvCxnSpPr>
          <p:nvPr/>
        </p:nvCxnSpPr>
        <p:spPr>
          <a:xfrm flipV="1">
            <a:off x="1808151" y="4186136"/>
            <a:ext cx="968496" cy="383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4" idx="0"/>
            <a:endCxn id="25" idx="4"/>
          </p:cNvCxnSpPr>
          <p:nvPr/>
        </p:nvCxnSpPr>
        <p:spPr>
          <a:xfrm rot="5400000" flipH="1" flipV="1">
            <a:off x="1846811"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6" idx="4"/>
            <a:endCxn id="29" idx="1"/>
          </p:cNvCxnSpPr>
          <p:nvPr/>
        </p:nvCxnSpPr>
        <p:spPr>
          <a:xfrm rot="16200000" flipH="1">
            <a:off x="1818980" y="3132299"/>
            <a:ext cx="878837" cy="103649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5" name="Oval 44"/>
          <p:cNvSpPr/>
          <p:nvPr/>
        </p:nvSpPr>
        <p:spPr bwMode="auto">
          <a:xfrm>
            <a:off x="3814846"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6" name="Oval 45"/>
          <p:cNvSpPr/>
          <p:nvPr/>
        </p:nvSpPr>
        <p:spPr bwMode="auto">
          <a:xfrm>
            <a:off x="3814846"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7" name="Oval 46"/>
          <p:cNvSpPr/>
          <p:nvPr/>
        </p:nvSpPr>
        <p:spPr bwMode="auto">
          <a:xfrm>
            <a:off x="4899428"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49" name="Straight Arrow Connector 48"/>
          <p:cNvCxnSpPr>
            <a:stCxn id="45" idx="6"/>
            <a:endCxn id="47" idx="2"/>
          </p:cNvCxnSpPr>
          <p:nvPr/>
        </p:nvCxnSpPr>
        <p:spPr>
          <a:xfrm flipV="1">
            <a:off x="3950849"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1" name="Oval 50"/>
          <p:cNvSpPr/>
          <p:nvPr/>
        </p:nvSpPr>
        <p:spPr bwMode="auto">
          <a:xfrm>
            <a:off x="4899428"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3" name="Straight Arrow Connector 52"/>
          <p:cNvCxnSpPr>
            <a:stCxn id="46" idx="6"/>
            <a:endCxn id="51" idx="2"/>
          </p:cNvCxnSpPr>
          <p:nvPr/>
        </p:nvCxnSpPr>
        <p:spPr>
          <a:xfrm>
            <a:off x="3950849"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9" name="Left Brace 58"/>
          <p:cNvSpPr/>
          <p:nvPr/>
        </p:nvSpPr>
        <p:spPr>
          <a:xfrm>
            <a:off x="1364776" y="3016137"/>
            <a:ext cx="266131" cy="78474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1016759" y="3193556"/>
            <a:ext cx="348018" cy="461665"/>
          </a:xfrm>
          <a:prstGeom prst="rect">
            <a:avLst/>
          </a:prstGeom>
          <a:noFill/>
        </p:spPr>
        <p:txBody>
          <a:bodyPr wrap="square" rtlCol="0">
            <a:spAutoFit/>
          </a:bodyPr>
          <a:lstStyle/>
          <a:p>
            <a:r>
              <a:rPr lang="en-US" sz="2400" dirty="0" smtClean="0">
                <a:solidFill>
                  <a:schemeClr val="bg1"/>
                </a:solidFill>
              </a:rPr>
              <a:t>P</a:t>
            </a:r>
            <a:endParaRPr lang="en-US" sz="2400" dirty="0">
              <a:solidFill>
                <a:schemeClr val="bg1"/>
              </a:solidFill>
            </a:endParaRPr>
          </a:p>
        </p:txBody>
      </p:sp>
      <p:sp>
        <p:nvSpPr>
          <p:cNvPr id="61" name="Left Brace 60"/>
          <p:cNvSpPr/>
          <p:nvPr/>
        </p:nvSpPr>
        <p:spPr>
          <a:xfrm>
            <a:off x="1364776" y="3903241"/>
            <a:ext cx="266131" cy="48449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2" name="TextBox 61"/>
          <p:cNvSpPr txBox="1"/>
          <p:nvPr/>
        </p:nvSpPr>
        <p:spPr>
          <a:xfrm>
            <a:off x="716507" y="3910061"/>
            <a:ext cx="689215" cy="461665"/>
          </a:xfrm>
          <a:prstGeom prst="rect">
            <a:avLst/>
          </a:prstGeom>
          <a:noFill/>
        </p:spPr>
        <p:txBody>
          <a:bodyPr wrap="square" rtlCol="0">
            <a:spAutoFit/>
          </a:bodyPr>
          <a:lstStyle/>
          <a:p>
            <a:pPr algn="r"/>
            <a:r>
              <a:rPr lang="en-US" sz="2400" dirty="0" smtClean="0">
                <a:solidFill>
                  <a:schemeClr val="bg1"/>
                </a:solidFill>
                <a:latin typeface="Segoe UI"/>
                <a:cs typeface="Segoe UI"/>
              </a:rPr>
              <a:t>¬</a:t>
            </a:r>
            <a:r>
              <a:rPr lang="en-US" sz="2400" dirty="0" smtClean="0">
                <a:solidFill>
                  <a:schemeClr val="bg1"/>
                </a:solidFill>
              </a:rPr>
              <a:t>P</a:t>
            </a:r>
            <a:endParaRPr lang="en-US" sz="2400" dirty="0">
              <a:solidFill>
                <a:schemeClr val="bg1"/>
              </a:solidFill>
            </a:endParaRPr>
          </a:p>
        </p:txBody>
      </p:sp>
      <p:sp>
        <p:nvSpPr>
          <p:cNvPr id="63" name="Oval 62"/>
          <p:cNvSpPr/>
          <p:nvPr/>
        </p:nvSpPr>
        <p:spPr bwMode="auto">
          <a:xfrm>
            <a:off x="6496632"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6496632"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6496632"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Oval 65"/>
          <p:cNvSpPr/>
          <p:nvPr/>
        </p:nvSpPr>
        <p:spPr bwMode="auto">
          <a:xfrm>
            <a:off x="7581214"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7" name="Straight Arrow Connector 66"/>
          <p:cNvCxnSpPr>
            <a:stCxn id="65" idx="6"/>
            <a:endCxn id="66" idx="1"/>
          </p:cNvCxnSpPr>
          <p:nvPr/>
        </p:nvCxnSpPr>
        <p:spPr>
          <a:xfrm>
            <a:off x="6632635"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8" name="Straight Arrow Connector 67"/>
          <p:cNvCxnSpPr>
            <a:stCxn id="64" idx="6"/>
            <a:endCxn id="66" idx="2"/>
          </p:cNvCxnSpPr>
          <p:nvPr/>
        </p:nvCxnSpPr>
        <p:spPr>
          <a:xfrm flipV="1">
            <a:off x="6632635"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9" name="Straight Arrow Connector 68"/>
          <p:cNvCxnSpPr>
            <a:stCxn id="63" idx="7"/>
            <a:endCxn id="66" idx="3"/>
          </p:cNvCxnSpPr>
          <p:nvPr/>
        </p:nvCxnSpPr>
        <p:spPr>
          <a:xfrm rot="5400000" flipH="1" flipV="1">
            <a:off x="6862917"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0" name="Oval 69"/>
          <p:cNvSpPr/>
          <p:nvPr/>
        </p:nvSpPr>
        <p:spPr bwMode="auto">
          <a:xfrm>
            <a:off x="7581214"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72" name="Straight Arrow Connector 71"/>
          <p:cNvCxnSpPr>
            <a:stCxn id="65" idx="6"/>
            <a:endCxn id="70" idx="2"/>
          </p:cNvCxnSpPr>
          <p:nvPr/>
        </p:nvCxnSpPr>
        <p:spPr>
          <a:xfrm>
            <a:off x="6632635"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64" idx="7"/>
            <a:endCxn id="70" idx="3"/>
          </p:cNvCxnSpPr>
          <p:nvPr/>
        </p:nvCxnSpPr>
        <p:spPr>
          <a:xfrm rot="5400000" flipH="1" flipV="1">
            <a:off x="6915076"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3" idx="0"/>
            <a:endCxn id="70" idx="4"/>
          </p:cNvCxnSpPr>
          <p:nvPr/>
        </p:nvCxnSpPr>
        <p:spPr>
          <a:xfrm rot="5400000" flipH="1" flipV="1">
            <a:off x="6671295"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8" name="TextBox 77"/>
          <p:cNvSpPr txBox="1"/>
          <p:nvPr/>
        </p:nvSpPr>
        <p:spPr>
          <a:xfrm>
            <a:off x="3254993"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
        <p:nvSpPr>
          <p:cNvPr id="79" name="TextBox 78"/>
          <p:cNvSpPr txBox="1"/>
          <p:nvPr/>
        </p:nvSpPr>
        <p:spPr>
          <a:xfrm>
            <a:off x="5588760"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9" grpId="0" animBg="1"/>
      <p:bldP spid="45" grpId="0" animBg="1"/>
      <p:bldP spid="46" grpId="0" animBg="1"/>
      <p:bldP spid="47" grpId="0" animBg="1"/>
      <p:bldP spid="51" grpId="0" animBg="1"/>
      <p:bldP spid="59" grpId="0" animBg="1"/>
      <p:bldP spid="60" grpId="0"/>
      <p:bldP spid="61" grpId="0" animBg="1"/>
      <p:bldP spid="62" grpId="0"/>
      <p:bldP spid="63" grpId="0" animBg="1"/>
      <p:bldP spid="64" grpId="0" animBg="1"/>
      <p:bldP spid="65" grpId="0" animBg="1"/>
      <p:bldP spid="66" grpId="0" animBg="1"/>
      <p:bldP spid="70" grpId="0" animBg="1"/>
      <p:bldP spid="78" grpId="0"/>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81576" y="1469634"/>
            <a:ext cx="7043208" cy="3077766"/>
          </a:xfrm>
        </p:spPr>
        <p:txBody>
          <a:bodyPr/>
          <a:lstStyle/>
          <a:p>
            <a:r>
              <a:rPr/>
              <a:t>SMT</a:t>
            </a:r>
          </a:p>
          <a:p>
            <a:r>
              <a:rPr smtClean="0"/>
              <a:t>Appetizer</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Procedures</a:t>
            </a:r>
            <a:endParaRPr lang="en-US" dirty="0">
              <a:latin typeface="Calibri" pitchFamily="34" charset="0"/>
            </a:endParaRPr>
          </a:p>
        </p:txBody>
      </p:sp>
      <p:sp>
        <p:nvSpPr>
          <p:cNvPr id="3" name="Content Placeholder 2"/>
          <p:cNvSpPr>
            <a:spLocks noGrp="1"/>
          </p:cNvSpPr>
          <p:nvPr>
            <p:ph idx="1"/>
          </p:nvPr>
        </p:nvSpPr>
        <p:spPr>
          <a:xfrm>
            <a:off x="285464" y="1755818"/>
            <a:ext cx="8382000" cy="2386807"/>
          </a:xfrm>
        </p:spPr>
        <p:txBody>
          <a:bodyPr/>
          <a:lstStyle/>
          <a:p>
            <a:r>
              <a:rPr lang="en-US" dirty="0" smtClean="0">
                <a:latin typeface="Calibri" pitchFamily="34" charset="0"/>
              </a:rPr>
              <a:t>A </a:t>
            </a:r>
            <a:r>
              <a:rPr lang="en-US" i="1" dirty="0" smtClean="0">
                <a:solidFill>
                  <a:srgbClr val="FF0000"/>
                </a:solidFill>
                <a:latin typeface="Calibri" pitchFamily="34" charset="0"/>
              </a:rPr>
              <a:t>procedure</a:t>
            </a:r>
            <a:r>
              <a:rPr lang="en-US" dirty="0" smtClean="0">
                <a:latin typeface="Calibri" pitchFamily="34" charset="0"/>
              </a:rPr>
              <a:t> is a user-defined command</a:t>
            </a:r>
          </a:p>
          <a:p>
            <a:r>
              <a:rPr lang="en-US" dirty="0" smtClean="0">
                <a:solidFill>
                  <a:schemeClr val="accent2"/>
                </a:solidFill>
                <a:latin typeface="Calibri" pitchFamily="34" charset="0"/>
              </a:rPr>
              <a:t>procedure</a:t>
            </a:r>
            <a:r>
              <a:rPr lang="en-US" dirty="0" smtClean="0">
                <a:latin typeface="Calibri" pitchFamily="34" charset="0"/>
              </a:rPr>
              <a:t> M(x, y, z) </a:t>
            </a:r>
            <a:r>
              <a:rPr lang="en-US" dirty="0" smtClean="0">
                <a:solidFill>
                  <a:schemeClr val="accent2"/>
                </a:solidFill>
                <a:latin typeface="Calibri" pitchFamily="34" charset="0"/>
              </a:rPr>
              <a:t>returns</a:t>
            </a:r>
            <a:r>
              <a:rPr lang="en-US" dirty="0" smtClean="0">
                <a:latin typeface="Calibri" pitchFamily="34" charset="0"/>
              </a:rPr>
              <a:t> (r, s, t)</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P</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 h</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Q</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 example</a:t>
            </a:r>
            <a:endParaRPr lang="en-US" dirty="0">
              <a:latin typeface="Calibri" pitchFamily="34" charset="0"/>
            </a:endParaRPr>
          </a:p>
        </p:txBody>
      </p:sp>
      <p:sp>
        <p:nvSpPr>
          <p:cNvPr id="3" name="Content Placeholder 2"/>
          <p:cNvSpPr>
            <a:spLocks noGrp="1"/>
          </p:cNvSpPr>
          <p:nvPr>
            <p:ph idx="1"/>
          </p:nvPr>
        </p:nvSpPr>
        <p:spPr>
          <a:xfrm>
            <a:off x="363908" y="1667926"/>
            <a:ext cx="8382000" cy="1828193"/>
          </a:xfrm>
        </p:spPr>
        <p:txBody>
          <a:bodyPr/>
          <a:lstStyle/>
          <a:p>
            <a:r>
              <a:rPr lang="en-US" dirty="0" smtClean="0">
                <a:solidFill>
                  <a:schemeClr val="accent2"/>
                </a:solidFill>
                <a:latin typeface="Calibri" pitchFamily="34" charset="0"/>
              </a:rPr>
              <a:t>procedure</a:t>
            </a:r>
            <a:r>
              <a:rPr lang="en-US" dirty="0" smtClean="0">
                <a:latin typeface="Calibri" pitchFamily="34" charset="0"/>
              </a:rPr>
              <a:t> Inc(n) </a:t>
            </a:r>
            <a:r>
              <a:rPr lang="en-US" dirty="0" smtClean="0">
                <a:solidFill>
                  <a:schemeClr val="accent2"/>
                </a:solidFill>
                <a:latin typeface="Calibri" pitchFamily="34" charset="0"/>
              </a:rPr>
              <a:t>returns</a:t>
            </a:r>
            <a:r>
              <a:rPr lang="en-US" dirty="0" smtClean="0">
                <a:latin typeface="Calibri" pitchFamily="34" charset="0"/>
              </a:rPr>
              <a:t> (b)</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0 ≤ n</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g = </a:t>
            </a:r>
            <a:r>
              <a:rPr lang="en-US" dirty="0" smtClean="0">
                <a:solidFill>
                  <a:schemeClr val="accent2"/>
                </a:solidFill>
                <a:latin typeface="Calibri" pitchFamily="34" charset="0"/>
              </a:rPr>
              <a:t>old</a:t>
            </a:r>
            <a:r>
              <a:rPr lang="en-US" dirty="0" smtClean="0">
                <a:latin typeface="Calibri" pitchFamily="34" charset="0"/>
              </a:rPr>
              <a:t>(g) + </a:t>
            </a:r>
            <a:r>
              <a:rPr lang="en-US" dirty="0" smtClean="0">
                <a:latin typeface="Calibri" pitchFamily="34" charset="0"/>
              </a:rPr>
              <a:t>n</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831309" y="4421875"/>
            <a:ext cx="4299043" cy="151489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t>Procedures</a:t>
            </a:r>
            <a:endParaRPr lang="en-US" dirty="0"/>
          </a:p>
        </p:txBody>
      </p:sp>
      <p:sp>
        <p:nvSpPr>
          <p:cNvPr id="3" name="Content Placeholder 2"/>
          <p:cNvSpPr>
            <a:spLocks noGrp="1"/>
          </p:cNvSpPr>
          <p:nvPr>
            <p:ph idx="1"/>
          </p:nvPr>
        </p:nvSpPr>
        <p:spPr>
          <a:xfrm>
            <a:off x="285464" y="1029408"/>
            <a:ext cx="8382000" cy="5687711"/>
          </a:xfrm>
        </p:spPr>
        <p:txBody>
          <a:bodyPr/>
          <a:lstStyle/>
          <a:p>
            <a:r>
              <a:rPr lang="en-US" dirty="0" smtClean="0"/>
              <a:t>A </a:t>
            </a:r>
            <a:r>
              <a:rPr lang="en-US" i="1" dirty="0" smtClean="0">
                <a:solidFill>
                  <a:srgbClr val="FF0000"/>
                </a:solidFill>
              </a:rPr>
              <a:t>procedure</a:t>
            </a:r>
            <a:r>
              <a:rPr lang="en-US" dirty="0" smtClean="0"/>
              <a:t> is a user-defined command</a:t>
            </a:r>
          </a:p>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call</a:t>
            </a:r>
            <a:r>
              <a:rPr lang="en-US" dirty="0" smtClean="0"/>
              <a:t> a, b, c := M(E, F, G)</a:t>
            </a:r>
            <a:br>
              <a:rPr lang="en-US" dirty="0" smtClean="0"/>
            </a:br>
            <a:r>
              <a:rPr lang="en-US" dirty="0" smtClean="0"/>
              <a:t>=	x’ := E;  y’ := F;  z’ := G;</a:t>
            </a:r>
            <a:br>
              <a:rPr lang="en-US" dirty="0" smtClean="0"/>
            </a:br>
            <a:r>
              <a:rPr lang="en-US" dirty="0" smtClean="0"/>
              <a:t>	</a:t>
            </a:r>
            <a:r>
              <a:rPr lang="en-US" dirty="0" smtClean="0">
                <a:solidFill>
                  <a:schemeClr val="accent2"/>
                </a:solidFill>
              </a:rPr>
              <a:t>assert</a:t>
            </a:r>
            <a:r>
              <a:rPr lang="en-US" dirty="0" smtClean="0"/>
              <a:t> P’;</a:t>
            </a:r>
            <a:br>
              <a:rPr lang="en-US" dirty="0" smtClean="0"/>
            </a:br>
            <a:r>
              <a:rPr lang="en-US" dirty="0" smtClean="0"/>
              <a:t>	g0 := g;  h0 := h;</a:t>
            </a:r>
            <a:br>
              <a:rPr lang="en-US" dirty="0" smtClean="0"/>
            </a:br>
            <a:r>
              <a:rPr lang="en-US" dirty="0" smtClean="0"/>
              <a:t>	</a:t>
            </a:r>
            <a:r>
              <a:rPr lang="en-US" dirty="0" smtClean="0">
                <a:solidFill>
                  <a:schemeClr val="accent2"/>
                </a:solidFill>
              </a:rPr>
              <a:t>havoc</a:t>
            </a:r>
            <a:r>
              <a:rPr lang="en-US" dirty="0" smtClean="0"/>
              <a:t> g, h, r’, s’, t’;</a:t>
            </a:r>
            <a:br>
              <a:rPr lang="en-US" dirty="0" smtClean="0"/>
            </a:br>
            <a:r>
              <a:rPr lang="en-US" dirty="0" smtClean="0"/>
              <a:t>	</a:t>
            </a:r>
            <a:r>
              <a:rPr lang="en-US" dirty="0" smtClean="0">
                <a:solidFill>
                  <a:schemeClr val="accent2"/>
                </a:solidFill>
              </a:rPr>
              <a:t>assume</a:t>
            </a:r>
            <a:r>
              <a:rPr lang="en-US" dirty="0" smtClean="0"/>
              <a:t> Q’;</a:t>
            </a:r>
            <a:br>
              <a:rPr lang="en-US" dirty="0" smtClean="0"/>
            </a:br>
            <a:r>
              <a:rPr lang="en-US" dirty="0" smtClean="0"/>
              <a:t>	a := r’;  b := s’;  c := t’</a:t>
            </a:r>
            <a:endParaRPr lang="en-US" dirty="0"/>
          </a:p>
        </p:txBody>
      </p:sp>
      <p:sp>
        <p:nvSpPr>
          <p:cNvPr id="4" name="TextBox 3"/>
          <p:cNvSpPr txBox="1"/>
          <p:nvPr/>
        </p:nvSpPr>
        <p:spPr>
          <a:xfrm>
            <a:off x="4763063" y="4421876"/>
            <a:ext cx="4449171" cy="1477328"/>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x’, y’, z’, r’, s’, t’, g0, h0 are fresh names</a:t>
            </a:r>
          </a:p>
          <a:p>
            <a:pPr marL="231775" indent="-231775">
              <a:buFont typeface="Arial" pitchFamily="34" charset="0"/>
              <a:buChar char="•"/>
              <a:tabLst>
                <a:tab pos="231775" algn="l"/>
              </a:tabLst>
            </a:pPr>
            <a:r>
              <a:rPr lang="en-US" dirty="0" smtClean="0"/>
              <a:t>P’ is P with </a:t>
            </a:r>
            <a:r>
              <a:rPr lang="en-US" dirty="0" err="1" smtClean="0"/>
              <a:t>x’,y’,z</a:t>
            </a:r>
            <a:r>
              <a:rPr lang="en-US" dirty="0" smtClean="0"/>
              <a:t>’ for </a:t>
            </a:r>
            <a:r>
              <a:rPr lang="en-US" dirty="0" err="1" smtClean="0"/>
              <a:t>x,y,z</a:t>
            </a:r>
            <a:endParaRPr lang="en-US" dirty="0" smtClean="0"/>
          </a:p>
          <a:p>
            <a:pPr marL="231775" indent="-231775">
              <a:buFont typeface="Arial" pitchFamily="34" charset="0"/>
              <a:buChar char="•"/>
              <a:tabLst>
                <a:tab pos="231775" algn="l"/>
              </a:tabLst>
            </a:pPr>
            <a:r>
              <a:rPr lang="en-US" dirty="0" smtClean="0"/>
              <a:t>Q’ is Q with x’,y’,z’,r’,s’,t’,g0,h0 for </a:t>
            </a:r>
            <a:r>
              <a:rPr lang="en-US" dirty="0" err="1" smtClean="0"/>
              <a:t>x,y,z,r,s,t</a:t>
            </a:r>
            <a:r>
              <a:rPr lang="en-US" dirty="0" smtClean="0"/>
              <a:t>,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Procedure implementations</a:t>
            </a:r>
            <a:endParaRPr lang="en-US" dirty="0"/>
          </a:p>
        </p:txBody>
      </p:sp>
      <p:sp>
        <p:nvSpPr>
          <p:cNvPr id="3" name="Content Placeholder 2"/>
          <p:cNvSpPr>
            <a:spLocks noGrp="1"/>
          </p:cNvSpPr>
          <p:nvPr>
            <p:ph idx="1"/>
          </p:nvPr>
        </p:nvSpPr>
        <p:spPr>
          <a:xfrm>
            <a:off x="244520" y="1302368"/>
            <a:ext cx="8763000" cy="4418133"/>
          </a:xfrm>
        </p:spPr>
        <p:txBody>
          <a:bodyPr/>
          <a:lstStyle/>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implementation</a:t>
            </a:r>
            <a:r>
              <a:rPr lang="en-US" dirty="0" smtClean="0"/>
              <a:t> M(x, y, z) </a:t>
            </a:r>
            <a:r>
              <a:rPr lang="en-US" dirty="0" smtClean="0">
                <a:solidFill>
                  <a:schemeClr val="accent2"/>
                </a:solidFill>
              </a:rPr>
              <a:t>returns</a:t>
            </a:r>
            <a:r>
              <a:rPr lang="en-US" dirty="0" smtClean="0"/>
              <a:t> (r, s, t) </a:t>
            </a:r>
            <a:r>
              <a:rPr lang="en-US" dirty="0" smtClean="0">
                <a:solidFill>
                  <a:schemeClr val="accent2"/>
                </a:solidFill>
              </a:rPr>
              <a:t>is</a:t>
            </a:r>
            <a:r>
              <a:rPr lang="en-US" dirty="0" smtClean="0"/>
              <a:t> S</a:t>
            </a:r>
          </a:p>
          <a:p>
            <a:pPr>
              <a:buNone/>
            </a:pPr>
            <a:r>
              <a:rPr lang="en-US" dirty="0" smtClean="0"/>
              <a:t>	= 	</a:t>
            </a:r>
            <a:r>
              <a:rPr lang="en-US" dirty="0" smtClean="0">
                <a:solidFill>
                  <a:schemeClr val="accent2"/>
                </a:solidFill>
              </a:rPr>
              <a:t>assume</a:t>
            </a:r>
            <a:r>
              <a:rPr lang="en-US" dirty="0" smtClean="0"/>
              <a:t> P;</a:t>
            </a:r>
            <a:br>
              <a:rPr lang="en-US" dirty="0" smtClean="0"/>
            </a:br>
            <a:r>
              <a:rPr lang="en-US" dirty="0" smtClean="0"/>
              <a:t> 	g0 := g;  h0 := h;</a:t>
            </a:r>
          </a:p>
          <a:p>
            <a:pPr>
              <a:buNone/>
            </a:pPr>
            <a:r>
              <a:rPr lang="en-US" dirty="0" smtClean="0"/>
              <a:t> 		S;</a:t>
            </a:r>
            <a:br>
              <a:rPr lang="en-US" dirty="0" smtClean="0"/>
            </a:br>
            <a:r>
              <a:rPr lang="en-US" dirty="0" smtClean="0"/>
              <a:t> 	</a:t>
            </a:r>
            <a:r>
              <a:rPr lang="en-US" dirty="0" smtClean="0">
                <a:solidFill>
                  <a:schemeClr val="accent2"/>
                </a:solidFill>
              </a:rPr>
              <a:t>assert</a:t>
            </a:r>
            <a:r>
              <a:rPr lang="en-US" dirty="0" smtClean="0"/>
              <a:t> Q’</a:t>
            </a:r>
            <a:endParaRPr lang="en-US" dirty="0"/>
          </a:p>
        </p:txBody>
      </p:sp>
      <p:sp>
        <p:nvSpPr>
          <p:cNvPr id="4" name="Rounded Rectangle 3"/>
          <p:cNvSpPr/>
          <p:nvPr/>
        </p:nvSpPr>
        <p:spPr bwMode="auto">
          <a:xfrm>
            <a:off x="4831309" y="4107972"/>
            <a:ext cx="3944201" cy="110546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Box 4"/>
          <p:cNvSpPr txBox="1"/>
          <p:nvPr/>
        </p:nvSpPr>
        <p:spPr>
          <a:xfrm>
            <a:off x="4763063" y="4107972"/>
            <a:ext cx="4449171" cy="923330"/>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g0, h0 are fresh names</a:t>
            </a:r>
          </a:p>
          <a:p>
            <a:pPr marL="231775" indent="-231775">
              <a:buFont typeface="Arial" pitchFamily="34" charset="0"/>
              <a:buChar char="•"/>
              <a:tabLst>
                <a:tab pos="231775" algn="l"/>
              </a:tabLst>
            </a:pPr>
            <a:r>
              <a:rPr lang="en-US" dirty="0" smtClean="0"/>
              <a:t>Q’ is Q with g0,h0 for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
        <p:nvSpPr>
          <p:cNvPr id="8" name="Freeform 7"/>
          <p:cNvSpPr/>
          <p:nvPr/>
        </p:nvSpPr>
        <p:spPr>
          <a:xfrm>
            <a:off x="206991" y="4849504"/>
            <a:ext cx="2959290" cy="1401170"/>
          </a:xfrm>
          <a:custGeom>
            <a:avLst/>
            <a:gdLst>
              <a:gd name="connsiteX0" fmla="*/ 2959290 w 2959290"/>
              <a:gd name="connsiteY0" fmla="*/ 1305636 h 1401170"/>
              <a:gd name="connsiteX1" fmla="*/ 611875 w 2959290"/>
              <a:gd name="connsiteY1" fmla="*/ 1264693 h 1401170"/>
              <a:gd name="connsiteX2" fmla="*/ 25021 w 2959290"/>
              <a:gd name="connsiteY2" fmla="*/ 486771 h 1401170"/>
              <a:gd name="connsiteX3" fmla="*/ 461749 w 2959290"/>
              <a:gd name="connsiteY3" fmla="*/ 63690 h 1401170"/>
              <a:gd name="connsiteX4" fmla="*/ 830239 w 2959290"/>
              <a:gd name="connsiteY4" fmla="*/ 104633 h 140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290" h="1401170">
                <a:moveTo>
                  <a:pt x="2959290" y="1305636"/>
                </a:moveTo>
                <a:cubicBezTo>
                  <a:pt x="2030105" y="1353403"/>
                  <a:pt x="1100920" y="1401170"/>
                  <a:pt x="611875" y="1264693"/>
                </a:cubicBezTo>
                <a:cubicBezTo>
                  <a:pt x="122830" y="1128216"/>
                  <a:pt x="50042" y="686938"/>
                  <a:pt x="25021" y="486771"/>
                </a:cubicBezTo>
                <a:cubicBezTo>
                  <a:pt x="0" y="286604"/>
                  <a:pt x="327546" y="127380"/>
                  <a:pt x="461749" y="63690"/>
                </a:cubicBezTo>
                <a:cubicBezTo>
                  <a:pt x="595952" y="0"/>
                  <a:pt x="713095" y="52316"/>
                  <a:pt x="830239" y="104633"/>
                </a:cubicBezTo>
              </a:path>
            </a:pathLst>
          </a:cu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Rounded Rectangle 5"/>
          <p:cNvSpPr/>
          <p:nvPr/>
        </p:nvSpPr>
        <p:spPr bwMode="auto">
          <a:xfrm>
            <a:off x="3152633" y="5718411"/>
            <a:ext cx="3753135" cy="887105"/>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syntactically check that S assigns only to </a:t>
            </a: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g,</a:t>
            </a:r>
            <a:r>
              <a:rPr lang="en-US" sz="2400" dirty="0" err="1" smtClean="0">
                <a:solidFill>
                  <a:schemeClr val="tx1"/>
                </a:solidFill>
                <a:effectLst>
                  <a:outerShdw blurRad="38100" dist="38100" dir="2700000" algn="tl">
                    <a:srgbClr val="000000">
                      <a:alpha val="43137"/>
                    </a:srgbClr>
                  </a:outerShdw>
                </a:effectLst>
                <a:latin typeface="Segoe" pitchFamily="34" charset="0"/>
              </a:rPr>
              <a:t>h</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While loop with loop invariant</a:t>
            </a:r>
            <a:endParaRPr lang="en-US" dirty="0"/>
          </a:p>
        </p:txBody>
      </p:sp>
      <p:sp>
        <p:nvSpPr>
          <p:cNvPr id="3" name="Content Placeholder 2"/>
          <p:cNvSpPr>
            <a:spLocks noGrp="1"/>
          </p:cNvSpPr>
          <p:nvPr>
            <p:ph idx="1"/>
          </p:nvPr>
        </p:nvSpPr>
        <p:spPr>
          <a:xfrm>
            <a:off x="381000" y="1275072"/>
            <a:ext cx="8763000" cy="5055230"/>
          </a:xfrm>
        </p:spPr>
        <p:txBody>
          <a:bodyPr/>
          <a:lstStyle/>
          <a:p>
            <a:pPr>
              <a:buNone/>
              <a:tabLst>
                <a:tab pos="914400" algn="l"/>
              </a:tabLst>
            </a:pPr>
            <a:r>
              <a:rPr lang="en-US" dirty="0" smtClean="0"/>
              <a:t>	while E</a:t>
            </a:r>
            <a:br>
              <a:rPr lang="en-US" dirty="0" smtClean="0"/>
            </a:br>
            <a:r>
              <a:rPr lang="en-US" dirty="0" smtClean="0"/>
              <a:t>	invariant J</a:t>
            </a:r>
            <a:br>
              <a:rPr lang="en-US" dirty="0" smtClean="0"/>
            </a:br>
            <a:r>
              <a:rPr lang="en-US" dirty="0" smtClean="0"/>
              <a:t>do</a:t>
            </a:r>
            <a:br>
              <a:rPr lang="en-US" dirty="0" smtClean="0"/>
            </a:br>
            <a:r>
              <a:rPr lang="en-US" dirty="0" smtClean="0"/>
              <a:t>	S</a:t>
            </a:r>
            <a:br>
              <a:rPr lang="en-US" dirty="0" smtClean="0"/>
            </a:br>
            <a:r>
              <a:rPr lang="en-US" dirty="0" smtClean="0"/>
              <a:t>end</a:t>
            </a:r>
          </a:p>
          <a:p>
            <a:pPr>
              <a:lnSpc>
                <a:spcPct val="100000"/>
              </a:lnSpc>
              <a:spcBef>
                <a:spcPts val="1800"/>
              </a:spcBef>
              <a:buNone/>
              <a:tabLst>
                <a:tab pos="914400" algn="l"/>
                <a:tab pos="1377950" algn="l"/>
              </a:tabLst>
            </a:pPr>
            <a:r>
              <a:rPr lang="en-US" dirty="0" smtClean="0"/>
              <a:t>	=	</a:t>
            </a:r>
            <a:r>
              <a:rPr lang="en-US" dirty="0" smtClean="0">
                <a:solidFill>
                  <a:schemeClr val="accent2"/>
                </a:solidFill>
              </a:rPr>
              <a:t>assert</a:t>
            </a:r>
            <a:r>
              <a:rPr lang="en-US" dirty="0" smtClean="0"/>
              <a:t> J;</a:t>
            </a:r>
            <a:br>
              <a:rPr lang="en-US" dirty="0" smtClean="0"/>
            </a:b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J;</a:t>
            </a:r>
            <a:br>
              <a:rPr lang="en-US" dirty="0" smtClean="0"/>
            </a:br>
            <a:r>
              <a:rPr lang="en-US" dirty="0" smtClean="0"/>
              <a:t>	(	</a:t>
            </a:r>
            <a:r>
              <a:rPr lang="en-US" dirty="0" smtClean="0">
                <a:solidFill>
                  <a:schemeClr val="accent2"/>
                </a:solidFill>
              </a:rPr>
              <a:t>assume</a:t>
            </a:r>
            <a:r>
              <a:rPr lang="en-US" dirty="0" smtClean="0"/>
              <a:t> E;  S;  </a:t>
            </a:r>
            <a:r>
              <a:rPr lang="en-US" dirty="0" smtClean="0">
                <a:solidFill>
                  <a:schemeClr val="accent2"/>
                </a:solidFill>
              </a:rPr>
              <a:t>assert</a:t>
            </a:r>
            <a:r>
              <a:rPr lang="en-US" dirty="0" smtClean="0"/>
              <a:t> J;  </a:t>
            </a:r>
            <a:r>
              <a:rPr lang="en-US" dirty="0" smtClean="0">
                <a:solidFill>
                  <a:schemeClr val="accent2"/>
                </a:solidFill>
              </a:rPr>
              <a:t>assume</a:t>
            </a:r>
            <a:r>
              <a:rPr lang="en-US" dirty="0" smtClean="0"/>
              <a:t> </a:t>
            </a:r>
            <a:r>
              <a:rPr lang="en-US" dirty="0" smtClean="0">
                <a:solidFill>
                  <a:schemeClr val="accent2"/>
                </a:solidFill>
              </a:rPr>
              <a:t>false</a:t>
            </a:r>
            <a:r>
              <a:rPr lang="en-US" dirty="0" smtClean="0"/>
              <a:t/>
            </a:r>
            <a:br>
              <a:rPr lang="en-US" dirty="0" smtClean="0"/>
            </a:br>
            <a:r>
              <a:rPr lang="en-US" dirty="0" smtClean="0"/>
              <a:t>	</a:t>
            </a:r>
            <a:r>
              <a:rPr lang="en-US" dirty="0" smtClean="0">
                <a:sym typeface="Symbol"/>
              </a:rPr>
              <a:t>	</a:t>
            </a:r>
            <a:r>
              <a:rPr lang="en-US" dirty="0" smtClean="0">
                <a:solidFill>
                  <a:schemeClr val="accent2"/>
                </a:solidFill>
                <a:sym typeface="Symbol"/>
              </a:rPr>
              <a:t>assume</a:t>
            </a:r>
            <a:r>
              <a:rPr lang="en-US" dirty="0" smtClean="0">
                <a:sym typeface="Symbol"/>
              </a:rPr>
              <a:t> </a:t>
            </a:r>
            <a:r>
              <a:rPr lang="en-US" dirty="0" smtClean="0">
                <a:latin typeface="Segoe UI"/>
                <a:cs typeface="Segoe UI"/>
                <a:sym typeface="Symbol"/>
              </a:rPr>
              <a:t>¬</a:t>
            </a:r>
            <a:r>
              <a:rPr lang="en-US" dirty="0" smtClean="0"/>
              <a:t>E</a:t>
            </a:r>
            <a:br>
              <a:rPr lang="en-US" dirty="0" smtClean="0"/>
            </a:br>
            <a:r>
              <a:rPr lang="en-US" dirty="0" smtClean="0"/>
              <a:t>	)</a:t>
            </a:r>
            <a:endParaRPr lang="en-US" dirty="0"/>
          </a:p>
        </p:txBody>
      </p:sp>
      <p:sp>
        <p:nvSpPr>
          <p:cNvPr id="6" name="Rounded Rectangle 5"/>
          <p:cNvSpPr/>
          <p:nvPr/>
        </p:nvSpPr>
        <p:spPr bwMode="auto">
          <a:xfrm>
            <a:off x="4394578" y="1487620"/>
            <a:ext cx="3725839" cy="107817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where x denotes the assignment targets</a:t>
            </a:r>
            <a:r>
              <a:rPr kumimoji="0" lang="en-US" sz="24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of S</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ight Brace 6"/>
          <p:cNvSpPr/>
          <p:nvPr/>
        </p:nvSpPr>
        <p:spPr>
          <a:xfrm>
            <a:off x="5227093" y="4271750"/>
            <a:ext cx="368489" cy="47767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p:cNvSpPr txBox="1"/>
          <p:nvPr/>
        </p:nvSpPr>
        <p:spPr>
          <a:xfrm>
            <a:off x="5663821" y="4162568"/>
            <a:ext cx="3138985" cy="646331"/>
          </a:xfrm>
          <a:prstGeom prst="rect">
            <a:avLst/>
          </a:prstGeom>
          <a:noFill/>
        </p:spPr>
        <p:txBody>
          <a:bodyPr wrap="square" rtlCol="0">
            <a:spAutoFit/>
          </a:bodyPr>
          <a:lstStyle/>
          <a:p>
            <a:r>
              <a:rPr lang="en-US" dirty="0" smtClean="0">
                <a:solidFill>
                  <a:schemeClr val="bg1"/>
                </a:solidFill>
              </a:rPr>
              <a:t>“fast forward” to an arbitrary iteration of the loop</a:t>
            </a:r>
            <a:endParaRPr lang="en-US" dirty="0">
              <a:solidFill>
                <a:schemeClr val="bg1"/>
              </a:solidFill>
            </a:endParaRPr>
          </a:p>
        </p:txBody>
      </p:sp>
      <p:cxnSp>
        <p:nvCxnSpPr>
          <p:cNvPr id="10" name="Straight Arrow Connector 9"/>
          <p:cNvCxnSpPr/>
          <p:nvPr/>
        </p:nvCxnSpPr>
        <p:spPr>
          <a:xfrm rot="10800000" flipV="1">
            <a:off x="2934270" y="3848668"/>
            <a:ext cx="382137" cy="1364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rot="5400000" flipH="1" flipV="1">
            <a:off x="5738884" y="5356746"/>
            <a:ext cx="300250" cy="409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384644" y="3603012"/>
            <a:ext cx="5063320" cy="369332"/>
          </a:xfrm>
          <a:prstGeom prst="rect">
            <a:avLst/>
          </a:prstGeom>
          <a:noFill/>
        </p:spPr>
        <p:txBody>
          <a:bodyPr wrap="square" rtlCol="0">
            <a:spAutoFit/>
          </a:bodyPr>
          <a:lstStyle/>
          <a:p>
            <a:r>
              <a:rPr lang="en-US" dirty="0" smtClean="0">
                <a:solidFill>
                  <a:schemeClr val="bg1"/>
                </a:solidFill>
              </a:rPr>
              <a:t>check that the loop invariant holds initially</a:t>
            </a:r>
            <a:endParaRPr lang="en-US" dirty="0">
              <a:solidFill>
                <a:schemeClr val="bg1"/>
              </a:solidFill>
            </a:endParaRPr>
          </a:p>
        </p:txBody>
      </p:sp>
      <p:sp>
        <p:nvSpPr>
          <p:cNvPr id="14" name="TextBox 13"/>
          <p:cNvSpPr txBox="1"/>
          <p:nvPr/>
        </p:nvSpPr>
        <p:spPr>
          <a:xfrm>
            <a:off x="4599304" y="5513698"/>
            <a:ext cx="3575699" cy="646331"/>
          </a:xfrm>
          <a:prstGeom prst="rect">
            <a:avLst/>
          </a:prstGeom>
          <a:noFill/>
        </p:spPr>
        <p:txBody>
          <a:bodyPr wrap="square" rtlCol="0">
            <a:spAutoFit/>
          </a:bodyPr>
          <a:lstStyle/>
          <a:p>
            <a:r>
              <a:rPr lang="en-US" dirty="0" smtClean="0">
                <a:solidFill>
                  <a:schemeClr val="bg1"/>
                </a:solidFill>
              </a:rPr>
              <a:t>check that the loop invariant is maintained by the loop body</a:t>
            </a:r>
            <a:endParaRPr lang="en-US"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Properties of the heap</a:t>
            </a:r>
            <a:endParaRPr lang="en-US" dirty="0"/>
          </a:p>
        </p:txBody>
      </p:sp>
      <p:sp>
        <p:nvSpPr>
          <p:cNvPr id="3" name="Content Placeholder 2"/>
          <p:cNvSpPr>
            <a:spLocks noGrp="1"/>
          </p:cNvSpPr>
          <p:nvPr>
            <p:ph idx="1"/>
          </p:nvPr>
        </p:nvSpPr>
        <p:spPr>
          <a:xfrm>
            <a:off x="381000" y="947520"/>
            <a:ext cx="8763000" cy="3504036"/>
          </a:xfrm>
        </p:spPr>
        <p:txBody>
          <a:bodyPr/>
          <a:lstStyle/>
          <a:p>
            <a:endParaRPr lang="en-US" dirty="0" smtClean="0"/>
          </a:p>
          <a:p>
            <a:pPr>
              <a:buNone/>
            </a:pPr>
            <a:r>
              <a:rPr lang="en-US" dirty="0" smtClean="0"/>
              <a:t>	</a:t>
            </a:r>
          </a:p>
          <a:p>
            <a:r>
              <a:rPr lang="en-US" dirty="0" smtClean="0"/>
              <a:t>introduce:</a:t>
            </a:r>
          </a:p>
          <a:p>
            <a:pPr>
              <a:buNone/>
            </a:pPr>
            <a:r>
              <a:rPr lang="en-US" dirty="0" smtClean="0"/>
              <a:t> 	</a:t>
            </a:r>
            <a:r>
              <a:rPr lang="en-US" dirty="0" smtClean="0">
                <a:solidFill>
                  <a:schemeClr val="accent2"/>
                </a:solidFill>
              </a:rPr>
              <a:t>axiom</a:t>
            </a:r>
            <a:r>
              <a:rPr lang="en-US" dirty="0" smtClean="0"/>
              <a:t> (</a:t>
            </a:r>
            <a:r>
              <a:rPr lang="en-US" dirty="0" smtClean="0">
                <a:sym typeface="Symbol"/>
              </a:rPr>
              <a:t> </a:t>
            </a:r>
            <a:r>
              <a:rPr lang="en-US" dirty="0" smtClean="0"/>
              <a:t>h: </a:t>
            </a:r>
            <a:r>
              <a:rPr lang="en-US" dirty="0" err="1" smtClean="0"/>
              <a:t>HeapType</a:t>
            </a:r>
            <a:r>
              <a:rPr lang="en-US" dirty="0" smtClean="0"/>
              <a:t>, o: Ref, f: Field Ref </a:t>
            </a:r>
            <a:r>
              <a:rPr lang="en-US" dirty="0" smtClean="0">
                <a:sym typeface="Symbol"/>
              </a:rPr>
              <a:t></a:t>
            </a:r>
            <a:br>
              <a:rPr lang="en-US" dirty="0" smtClean="0">
                <a:sym typeface="Symbol"/>
              </a:rPr>
            </a:br>
            <a:r>
              <a:rPr lang="en-US" dirty="0" smtClean="0">
                <a:sym typeface="Symbol"/>
              </a:rPr>
              <a:t>	</a:t>
            </a:r>
            <a:r>
              <a:rPr lang="en-US" dirty="0" smtClean="0"/>
              <a:t>o ≠ null </a:t>
            </a:r>
            <a:r>
              <a:rPr lang="en-US" dirty="0" smtClean="0">
                <a:sym typeface="Symbol"/>
              </a:rPr>
              <a:t> h[o, </a:t>
            </a:r>
            <a:r>
              <a:rPr lang="en-US" dirty="0" err="1" smtClean="0">
                <a:sym typeface="Symbol"/>
              </a:rPr>
              <a:t>alloc</a:t>
            </a:r>
            <a:r>
              <a:rPr lang="en-US" dirty="0" smtClean="0">
                <a:sym typeface="Symbol"/>
              </a:rPr>
              <a:t>]</a:t>
            </a:r>
            <a:br>
              <a:rPr lang="en-US" dirty="0" smtClean="0">
                <a:sym typeface="Symbol"/>
              </a:rPr>
            </a:br>
            <a:r>
              <a:rPr lang="en-US" dirty="0" smtClean="0">
                <a:sym typeface="Symbol"/>
              </a:rPr>
              <a:t>	</a:t>
            </a:r>
            <a:br>
              <a:rPr lang="en-US" dirty="0" smtClean="0">
                <a:sym typeface="Symbol"/>
              </a:rPr>
            </a:br>
            <a:r>
              <a:rPr lang="en-US" dirty="0" smtClean="0">
                <a:sym typeface="Symbol"/>
              </a:rPr>
              <a:t>	h[o, f] = null  h[ h[</a:t>
            </a:r>
            <a:r>
              <a:rPr lang="en-US" dirty="0" err="1" smtClean="0">
                <a:sym typeface="Symbol"/>
              </a:rPr>
              <a:t>o,f</a:t>
            </a:r>
            <a:r>
              <a:rPr lang="en-US" dirty="0" smtClean="0">
                <a:sym typeface="Symbol"/>
              </a:rPr>
              <a:t>], </a:t>
            </a:r>
            <a:r>
              <a:rPr lang="en-US" dirty="0" err="1" smtClean="0">
                <a:sym typeface="Symbol"/>
              </a:rPr>
              <a:t>alloc</a:t>
            </a:r>
            <a:r>
              <a:rPr lang="en-US" dirty="0" smtClean="0">
                <a:sym typeface="Symbol"/>
              </a:rPr>
              <a:t> ] );</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173709" y="3067871"/>
            <a:ext cx="2475345" cy="464024"/>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accent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latin typeface="Calibri" pitchFamily="34" charset="0"/>
              </a:rPr>
              <a:t>Properties of the heap</a:t>
            </a:r>
            <a:endParaRPr lang="en-US" dirty="0">
              <a:latin typeface="Calibri" pitchFamily="34" charset="0"/>
            </a:endParaRPr>
          </a:p>
        </p:txBody>
      </p:sp>
      <p:sp>
        <p:nvSpPr>
          <p:cNvPr id="3" name="Content Placeholder 2"/>
          <p:cNvSpPr>
            <a:spLocks noGrp="1"/>
          </p:cNvSpPr>
          <p:nvPr>
            <p:ph idx="1"/>
          </p:nvPr>
        </p:nvSpPr>
        <p:spPr>
          <a:xfrm>
            <a:off x="381000" y="947520"/>
            <a:ext cx="8763000" cy="5890843"/>
          </a:xfrm>
        </p:spPr>
        <p:txBody>
          <a:bodyPr/>
          <a:lstStyle/>
          <a:p>
            <a:r>
              <a:rPr lang="en-US" dirty="0" smtClean="0">
                <a:latin typeface="Calibri" pitchFamily="34" charset="0"/>
              </a:rPr>
              <a:t>introduce:</a:t>
            </a:r>
          </a:p>
          <a:p>
            <a:pPr>
              <a:buNone/>
            </a:pPr>
            <a:r>
              <a:rPr lang="en-US" dirty="0" smtClean="0">
                <a:latin typeface="Calibri" pitchFamily="34" charset="0"/>
              </a:rPr>
              <a:t>	</a:t>
            </a:r>
            <a:r>
              <a:rPr lang="en-US" dirty="0" smtClean="0">
                <a:solidFill>
                  <a:schemeClr val="accent2"/>
                </a:solidFill>
                <a:latin typeface="Calibri" pitchFamily="34" charset="0"/>
              </a:rPr>
              <a:t>function</a:t>
            </a:r>
            <a:r>
              <a:rPr lang="en-US" dirty="0" smtClean="0">
                <a:latin typeface="Calibri" pitchFamily="34" charset="0"/>
              </a:rPr>
              <a:t> </a:t>
            </a:r>
            <a:r>
              <a:rPr lang="en-US" dirty="0" err="1" smtClean="0">
                <a:latin typeface="Calibri" pitchFamily="34" charset="0"/>
              </a:rPr>
              <a:t>IsHeap</a:t>
            </a:r>
            <a:r>
              <a:rPr lang="en-US" dirty="0" smtClean="0">
                <a:latin typeface="Calibri" pitchFamily="34" charset="0"/>
              </a:rPr>
              <a:t>(</a:t>
            </a:r>
            <a:r>
              <a:rPr lang="en-US" dirty="0" err="1" smtClean="0">
                <a:latin typeface="Calibri" pitchFamily="34" charset="0"/>
              </a:rPr>
              <a:t>HeapType</a:t>
            </a:r>
            <a:r>
              <a:rPr lang="en-US" dirty="0" smtClean="0">
                <a:latin typeface="Calibri" pitchFamily="34" charset="0"/>
              </a:rPr>
              <a:t>) </a:t>
            </a:r>
            <a:r>
              <a:rPr lang="en-US" dirty="0" smtClean="0">
                <a:solidFill>
                  <a:schemeClr val="accent2"/>
                </a:solidFill>
                <a:latin typeface="Calibri" pitchFamily="34" charset="0"/>
              </a:rPr>
              <a:t>returns</a:t>
            </a:r>
            <a:r>
              <a:rPr lang="en-US" dirty="0" smtClean="0">
                <a:latin typeface="Calibri" pitchFamily="34" charset="0"/>
              </a:rPr>
              <a:t> (</a:t>
            </a:r>
            <a:r>
              <a:rPr lang="en-US" dirty="0" err="1" smtClean="0">
                <a:solidFill>
                  <a:schemeClr val="accent2"/>
                </a:solidFill>
                <a:latin typeface="Calibri" pitchFamily="34" charset="0"/>
              </a:rPr>
              <a:t>bool</a:t>
            </a:r>
            <a:r>
              <a:rPr lang="en-US" dirty="0" smtClean="0">
                <a:latin typeface="Calibri" pitchFamily="34" charset="0"/>
              </a:rPr>
              <a:t>);</a:t>
            </a:r>
          </a:p>
          <a:p>
            <a:r>
              <a:rPr lang="en-US" dirty="0" smtClean="0">
                <a:latin typeface="Calibri" pitchFamily="34" charset="0"/>
              </a:rPr>
              <a:t>introduce:</a:t>
            </a:r>
          </a:p>
          <a:p>
            <a:pPr>
              <a:buNone/>
            </a:pPr>
            <a:r>
              <a:rPr lang="en-US" dirty="0" smtClean="0">
                <a:latin typeface="Calibri" pitchFamily="34" charset="0"/>
              </a:rPr>
              <a:t> 	</a:t>
            </a:r>
            <a:r>
              <a:rPr lang="en-US" dirty="0" smtClean="0">
                <a:solidFill>
                  <a:schemeClr val="accent2"/>
                </a:solidFill>
                <a:latin typeface="Calibri" pitchFamily="34" charset="0"/>
              </a:rPr>
              <a:t>axiom</a:t>
            </a:r>
            <a:r>
              <a:rPr lang="en-US" dirty="0" smtClean="0">
                <a:latin typeface="Calibri" pitchFamily="34" charset="0"/>
              </a:rPr>
              <a:t> (</a:t>
            </a:r>
            <a:r>
              <a:rPr lang="en-US" dirty="0" smtClean="0">
                <a:latin typeface="Calibri" pitchFamily="34" charset="0"/>
                <a:sym typeface="Symbol"/>
              </a:rPr>
              <a:t> </a:t>
            </a:r>
            <a:r>
              <a:rPr lang="en-US" dirty="0" smtClean="0">
                <a:latin typeface="Calibri" pitchFamily="34" charset="0"/>
              </a:rPr>
              <a:t>h: </a:t>
            </a:r>
            <a:r>
              <a:rPr lang="en-US" dirty="0" err="1" smtClean="0">
                <a:latin typeface="Calibri" pitchFamily="34" charset="0"/>
              </a:rPr>
              <a:t>HeapType</a:t>
            </a:r>
            <a:r>
              <a:rPr lang="en-US" dirty="0" smtClean="0">
                <a:latin typeface="Calibri" pitchFamily="34" charset="0"/>
              </a:rPr>
              <a:t>, o: Ref, f: Field Ref </a:t>
            </a:r>
            <a:r>
              <a:rPr lang="en-US" dirty="0" smtClean="0">
                <a:latin typeface="Calibri" pitchFamily="34" charset="0"/>
                <a:sym typeface="Symbol"/>
              </a:rPr>
              <a:t></a:t>
            </a:r>
            <a:br>
              <a:rPr lang="en-US" dirty="0" smtClean="0">
                <a:latin typeface="Calibri" pitchFamily="34" charset="0"/>
                <a:sym typeface="Symbol"/>
              </a:rPr>
            </a:br>
            <a:r>
              <a:rPr lang="en-US" dirty="0" smtClean="0">
                <a:latin typeface="Calibri" pitchFamily="34" charset="0"/>
                <a:sym typeface="Symbol"/>
              </a:rPr>
              <a:t>	</a:t>
            </a:r>
            <a:r>
              <a:rPr lang="en-US" dirty="0" err="1" smtClean="0">
                <a:latin typeface="Calibri" pitchFamily="34" charset="0"/>
                <a:sym typeface="Symbol"/>
              </a:rPr>
              <a:t>IsHeap</a:t>
            </a:r>
            <a:r>
              <a:rPr lang="en-US" dirty="0" smtClean="0">
                <a:latin typeface="Calibri" pitchFamily="34" charset="0"/>
                <a:sym typeface="Symbol"/>
              </a:rPr>
              <a:t>(h) </a:t>
            </a:r>
            <a:r>
              <a:rPr lang="en-US" dirty="0" smtClean="0">
                <a:latin typeface="Calibri" pitchFamily="34" charset="0"/>
              </a:rPr>
              <a:t> o ≠ null </a:t>
            </a:r>
            <a:r>
              <a:rPr lang="en-US" dirty="0" smtClean="0">
                <a:latin typeface="Calibri" pitchFamily="34" charset="0"/>
                <a:sym typeface="Symbol"/>
              </a:rPr>
              <a:t> h[o, </a:t>
            </a:r>
            <a:r>
              <a:rPr lang="en-US" dirty="0" err="1" smtClean="0">
                <a:latin typeface="Calibri" pitchFamily="34" charset="0"/>
                <a:sym typeface="Symbol"/>
              </a:rPr>
              <a:t>alloc</a:t>
            </a:r>
            <a:r>
              <a:rPr lang="en-US" dirty="0" smtClean="0">
                <a:latin typeface="Calibri" pitchFamily="34" charset="0"/>
                <a:sym typeface="Symbol"/>
              </a:rPr>
              <a:t>]</a:t>
            </a:r>
            <a:br>
              <a:rPr lang="en-US" dirty="0" smtClean="0">
                <a:latin typeface="Calibri" pitchFamily="34" charset="0"/>
                <a:sym typeface="Symbol"/>
              </a:rPr>
            </a:br>
            <a:r>
              <a:rPr lang="en-US" dirty="0" smtClean="0">
                <a:latin typeface="Calibri" pitchFamily="34" charset="0"/>
                <a:sym typeface="Symbol"/>
              </a:rPr>
              <a:t>	</a:t>
            </a:r>
            <a:br>
              <a:rPr lang="en-US" dirty="0" smtClean="0">
                <a:latin typeface="Calibri" pitchFamily="34" charset="0"/>
                <a:sym typeface="Symbol"/>
              </a:rPr>
            </a:br>
            <a:r>
              <a:rPr lang="en-US" dirty="0" smtClean="0">
                <a:latin typeface="Calibri" pitchFamily="34" charset="0"/>
                <a:sym typeface="Symbol"/>
              </a:rPr>
              <a:t>	h[o, f] = null  h[ h[</a:t>
            </a:r>
            <a:r>
              <a:rPr lang="en-US" dirty="0" err="1" smtClean="0">
                <a:latin typeface="Calibri" pitchFamily="34" charset="0"/>
                <a:sym typeface="Symbol"/>
              </a:rPr>
              <a:t>o,f</a:t>
            </a:r>
            <a:r>
              <a:rPr lang="en-US" dirty="0" smtClean="0">
                <a:latin typeface="Calibri" pitchFamily="34" charset="0"/>
                <a:sym typeface="Symbol"/>
              </a:rPr>
              <a:t>], </a:t>
            </a:r>
            <a:r>
              <a:rPr lang="en-US" dirty="0" err="1" smtClean="0">
                <a:latin typeface="Calibri" pitchFamily="34" charset="0"/>
                <a:sym typeface="Symbol"/>
              </a:rPr>
              <a:t>alloc</a:t>
            </a:r>
            <a:r>
              <a:rPr lang="en-US" dirty="0" smtClean="0">
                <a:latin typeface="Calibri" pitchFamily="34" charset="0"/>
                <a:sym typeface="Symbol"/>
              </a:rPr>
              <a:t> ] );</a:t>
            </a:r>
          </a:p>
          <a:p>
            <a:r>
              <a:rPr lang="en-US" dirty="0" smtClean="0">
                <a:latin typeface="Calibri" pitchFamily="34" charset="0"/>
              </a:rPr>
              <a:t>introduce:  assume </a:t>
            </a:r>
            <a:r>
              <a:rPr lang="en-US" dirty="0" err="1" smtClean="0">
                <a:latin typeface="Calibri" pitchFamily="34" charset="0"/>
              </a:rPr>
              <a:t>IsHeap</a:t>
            </a:r>
            <a:r>
              <a:rPr lang="en-US" dirty="0" smtClean="0">
                <a:latin typeface="Calibri" pitchFamily="34" charset="0"/>
              </a:rPr>
              <a:t>(Heap)</a:t>
            </a:r>
            <a:br>
              <a:rPr lang="en-US" dirty="0" smtClean="0">
                <a:latin typeface="Calibri" pitchFamily="34" charset="0"/>
              </a:rPr>
            </a:br>
            <a:r>
              <a:rPr lang="en-US" dirty="0" smtClean="0">
                <a:latin typeface="Calibri" pitchFamily="34" charset="0"/>
              </a:rPr>
              <a:t>after each Heap update;  for example:</a:t>
            </a:r>
            <a:br>
              <a:rPr lang="en-US" dirty="0" smtClean="0">
                <a:latin typeface="Calibri" pitchFamily="34" charset="0"/>
              </a:rPr>
            </a:br>
            <a:r>
              <a:rPr lang="en-US" dirty="0" err="1" smtClean="0">
                <a:latin typeface="Calibri" pitchFamily="34" charset="0"/>
              </a:rPr>
              <a:t>Tr</a:t>
            </a:r>
            <a:r>
              <a:rPr lang="en-US" dirty="0" smtClean="0">
                <a:latin typeface="Calibri" pitchFamily="34" charset="0"/>
              </a:rPr>
              <a:t>[[ </a:t>
            </a:r>
            <a:r>
              <a:rPr lang="en-US" dirty="0" err="1" smtClean="0">
                <a:latin typeface="Calibri" pitchFamily="34" charset="0"/>
              </a:rPr>
              <a:t>E.x</a:t>
            </a:r>
            <a:r>
              <a:rPr lang="en-US" dirty="0" smtClean="0">
                <a:latin typeface="Calibri" pitchFamily="34" charset="0"/>
              </a:rPr>
              <a:t> := F ]] =</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assert</a:t>
            </a:r>
            <a:r>
              <a:rPr lang="en-US" dirty="0" smtClean="0">
                <a:latin typeface="Calibri" pitchFamily="34" charset="0"/>
              </a:rPr>
              <a:t> …; Heap[…] := …;</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a:t>
            </a:r>
            <a:r>
              <a:rPr lang="en-US" dirty="0" err="1" smtClean="0">
                <a:latin typeface="Calibri" pitchFamily="34" charset="0"/>
              </a:rPr>
              <a:t>IsHeap</a:t>
            </a:r>
            <a:r>
              <a:rPr lang="en-US" dirty="0" smtClean="0">
                <a:latin typeface="Calibri" pitchFamily="34" charset="0"/>
              </a:rPr>
              <a:t>(Heap)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Methods</a:t>
            </a:r>
            <a:endParaRPr lang="en-US" dirty="0">
              <a:latin typeface="Calibri" pitchFamily="34" charset="0"/>
            </a:endParaRPr>
          </a:p>
        </p:txBody>
      </p:sp>
      <p:sp>
        <p:nvSpPr>
          <p:cNvPr id="3" name="Content Placeholder 2"/>
          <p:cNvSpPr>
            <a:spLocks noGrp="1"/>
          </p:cNvSpPr>
          <p:nvPr>
            <p:ph idx="1"/>
          </p:nvPr>
        </p:nvSpPr>
        <p:spPr>
          <a:xfrm>
            <a:off x="381000" y="1193184"/>
            <a:ext cx="8189794" cy="5478423"/>
          </a:xfrm>
        </p:spPr>
        <p:txBody>
          <a:bodyPr/>
          <a:lstStyle/>
          <a:p>
            <a:r>
              <a:rPr lang="en-US" sz="2000" dirty="0" smtClean="0">
                <a:solidFill>
                  <a:schemeClr val="accent6"/>
                </a:solidFill>
              </a:rPr>
              <a:t>method</a:t>
            </a:r>
            <a:r>
              <a:rPr lang="en-US" sz="2000" dirty="0" smtClean="0"/>
              <a:t> M(x: X) </a:t>
            </a:r>
            <a:r>
              <a:rPr lang="en-US" sz="2000" dirty="0" smtClean="0">
                <a:solidFill>
                  <a:schemeClr val="accent6"/>
                </a:solidFill>
              </a:rPr>
              <a:t>returns</a:t>
            </a:r>
            <a:r>
              <a:rPr lang="en-US" sz="2000" dirty="0" smtClean="0"/>
              <a:t> (y: Y)</a:t>
            </a:r>
            <a:br>
              <a:rPr lang="en-US" sz="2000" dirty="0" smtClean="0"/>
            </a:br>
            <a:r>
              <a:rPr lang="en-US" sz="2000" dirty="0" smtClean="0"/>
              <a:t>	</a:t>
            </a:r>
            <a:r>
              <a:rPr lang="en-US" sz="2000" dirty="0" smtClean="0">
                <a:solidFill>
                  <a:schemeClr val="accent6"/>
                </a:solidFill>
              </a:rPr>
              <a:t>requires</a:t>
            </a:r>
            <a:r>
              <a:rPr lang="en-US" sz="2000" dirty="0" smtClean="0"/>
              <a:t> P;  </a:t>
            </a:r>
            <a:r>
              <a:rPr lang="en-US" sz="2000" dirty="0" smtClean="0">
                <a:solidFill>
                  <a:schemeClr val="accent6"/>
                </a:solidFill>
              </a:rPr>
              <a:t>modifies</a:t>
            </a:r>
            <a:r>
              <a:rPr lang="en-US" sz="2000" dirty="0" smtClean="0"/>
              <a:t> S;  </a:t>
            </a:r>
            <a:r>
              <a:rPr lang="en-US" sz="2000" dirty="0" smtClean="0">
                <a:solidFill>
                  <a:schemeClr val="accent6"/>
                </a:solidFill>
              </a:rPr>
              <a:t>ensures</a:t>
            </a:r>
            <a:r>
              <a:rPr lang="en-US" sz="2000" dirty="0" smtClean="0"/>
              <a:t> Q;</a:t>
            </a:r>
            <a:br>
              <a:rPr lang="en-US" sz="2000" dirty="0" smtClean="0"/>
            </a:br>
            <a:r>
              <a:rPr lang="en-US" sz="2000" dirty="0" smtClean="0"/>
              <a:t>{ Stmt }</a:t>
            </a:r>
          </a:p>
          <a:p>
            <a:pPr>
              <a:tabLst>
                <a:tab pos="682625" algn="l"/>
              </a:tabLst>
            </a:pPr>
            <a:r>
              <a:rPr lang="en-US" sz="2000" dirty="0" smtClean="0">
                <a:solidFill>
                  <a:schemeClr val="accent2"/>
                </a:solidFill>
              </a:rPr>
              <a:t>procedure</a:t>
            </a:r>
            <a:r>
              <a:rPr lang="en-US" sz="2000" dirty="0" smtClean="0"/>
              <a:t> M(this: Ref, x: Ref) </a:t>
            </a:r>
            <a:r>
              <a:rPr lang="en-US" sz="2000" dirty="0" smtClean="0">
                <a:solidFill>
                  <a:schemeClr val="accent2"/>
                </a:solidFill>
              </a:rPr>
              <a:t>returns</a:t>
            </a:r>
            <a:r>
              <a:rPr lang="en-US" sz="2000" dirty="0" smtClean="0"/>
              <a:t> (y: Ref);</a:t>
            </a:r>
          </a:p>
          <a:p>
            <a:pPr>
              <a:buNone/>
              <a:tabLst>
                <a:tab pos="682625" algn="l"/>
              </a:tabLst>
            </a:pPr>
            <a:r>
              <a:rPr lang="en-US" sz="2000" dirty="0" smtClean="0"/>
              <a:t>		</a:t>
            </a:r>
            <a:r>
              <a:rPr lang="en-US" sz="2000" dirty="0" smtClean="0">
                <a:solidFill>
                  <a:schemeClr val="accent2"/>
                </a:solidFill>
              </a:rPr>
              <a:t>free requires</a:t>
            </a:r>
            <a:r>
              <a:rPr lang="en-US" sz="2000" dirty="0" smtClean="0"/>
              <a:t> </a:t>
            </a:r>
            <a:r>
              <a:rPr lang="en-US" sz="2000" dirty="0" err="1" smtClean="0">
                <a:sym typeface="Symbol"/>
              </a:rPr>
              <a:t>IsHeap</a:t>
            </a:r>
            <a:r>
              <a:rPr lang="en-US" sz="2000" dirty="0" smtClean="0">
                <a:sym typeface="Symbol"/>
              </a:rPr>
              <a:t>(Heap)</a:t>
            </a:r>
            <a:r>
              <a:rPr lang="en-US" sz="2000" dirty="0" smtClean="0"/>
              <a:t>;</a:t>
            </a:r>
            <a:br>
              <a:rPr lang="en-US" sz="2000" dirty="0" smtClean="0"/>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a:t>
            </a:r>
            <a:r>
              <a:rPr lang="en-US" sz="2000" dirty="0" smtClean="0"/>
              <a:t>this ≠ null </a:t>
            </a:r>
            <a:r>
              <a:rPr lang="en-US" sz="2000" dirty="0" smtClean="0">
                <a:sym typeface="Symbol"/>
              </a:rPr>
              <a:t> Heap[this,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x = null  Heap[x, </a:t>
            </a:r>
            <a:r>
              <a:rPr lang="en-US" sz="2000" dirty="0" err="1" smtClean="0">
                <a:sym typeface="Symbol"/>
              </a:rPr>
              <a:t>alloc</a:t>
            </a:r>
            <a:r>
              <a:rPr lang="en-US" sz="2000" dirty="0" smtClean="0">
                <a:sym typeface="Symbol"/>
              </a:rPr>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a:t>
            </a:r>
            <a:r>
              <a:rPr lang="en-US" sz="2000" dirty="0" smtClean="0">
                <a:sym typeface="Symbol"/>
              </a:rPr>
              <a:t>P ]]  </a:t>
            </a:r>
            <a:r>
              <a:rPr lang="en-US" sz="2000" dirty="0" err="1" smtClean="0">
                <a:sym typeface="Symbol"/>
              </a:rPr>
              <a:t>Tr</a:t>
            </a:r>
            <a:r>
              <a:rPr lang="en-US" sz="2000" dirty="0" smtClean="0">
                <a:sym typeface="Symbol"/>
              </a:rPr>
              <a:t>[[ P ]]</a:t>
            </a:r>
            <a:r>
              <a:rPr lang="en-US" sz="2000" dirty="0" smtClean="0"/>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S ]];</a:t>
            </a:r>
          </a:p>
          <a:p>
            <a:pPr>
              <a:buNone/>
              <a:tabLst>
                <a:tab pos="682625" algn="l"/>
              </a:tabLst>
            </a:pPr>
            <a:r>
              <a:rPr lang="en-US" sz="2000" dirty="0" smtClean="0"/>
              <a:t>		</a:t>
            </a:r>
            <a:r>
              <a:rPr lang="en-US" sz="2000" dirty="0" smtClean="0">
                <a:solidFill>
                  <a:schemeClr val="accent2"/>
                </a:solidFill>
              </a:rPr>
              <a:t>modifies </a:t>
            </a:r>
            <a:r>
              <a:rPr lang="en-US" sz="2000" dirty="0" smtClean="0"/>
              <a:t>Heap;</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err="1" smtClean="0"/>
              <a:t>Df</a:t>
            </a:r>
            <a:r>
              <a:rPr lang="en-US" sz="2000" dirty="0" smtClean="0"/>
              <a:t>[[ Q ]] </a:t>
            </a:r>
            <a:r>
              <a:rPr lang="en-US" sz="2000" dirty="0" smtClean="0">
                <a:sym typeface="Symbol"/>
              </a:rPr>
              <a:t> </a:t>
            </a:r>
            <a:r>
              <a:rPr lang="en-US" sz="2000" dirty="0" err="1" smtClean="0">
                <a:sym typeface="Symbol"/>
              </a:rPr>
              <a:t>Tr</a:t>
            </a:r>
            <a:r>
              <a:rPr lang="en-US" sz="2000" dirty="0" smtClean="0">
                <a:sym typeface="Symbol"/>
              </a:rPr>
              <a:t>[[ Q ]]</a:t>
            </a:r>
            <a:r>
              <a:rPr lang="en-US" sz="2000" dirty="0" smtClean="0"/>
              <a:t>; </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smtClean="0">
                <a:sym typeface="Symbol"/>
              </a:rPr>
              <a:t> o: Ref, f: Field  </a:t>
            </a:r>
            <a:br>
              <a:rPr lang="en-US" sz="2000" dirty="0" smtClean="0">
                <a:sym typeface="Symbol"/>
              </a:rPr>
            </a:br>
            <a:r>
              <a:rPr lang="en-US" sz="2000" dirty="0" smtClean="0">
                <a:sym typeface="Symbol"/>
              </a:rPr>
              <a:t>		  	     o ≠ null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a:t>
            </a:r>
            <a:br>
              <a:rPr lang="en-US" sz="2000" dirty="0" smtClean="0">
                <a:sym typeface="Symbol"/>
              </a:rPr>
            </a:br>
            <a:r>
              <a:rPr lang="en-US" sz="2000" dirty="0" smtClean="0">
                <a:sym typeface="Symbol"/>
              </a:rPr>
              <a:t>				Heap[</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o,f</a:t>
            </a:r>
            <a:r>
              <a:rPr lang="en-US" sz="2000" dirty="0" smtClean="0">
                <a:sym typeface="Symbol"/>
              </a:rPr>
              <a:t>]  </a:t>
            </a:r>
            <a:br>
              <a:rPr lang="en-US" sz="2000" dirty="0" smtClean="0">
                <a:sym typeface="Symbol"/>
              </a:rPr>
            </a:br>
            <a:r>
              <a:rPr lang="en-US" sz="2000" dirty="0" smtClean="0">
                <a:sym typeface="Symbol"/>
              </a:rPr>
              <a:t>				(</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 </a:t>
            </a:r>
            <a:r>
              <a:rPr lang="en-US" sz="2000" dirty="0" err="1" smtClean="0">
                <a:sym typeface="Symbol"/>
              </a:rPr>
              <a:t>Tr</a:t>
            </a:r>
            <a:r>
              <a:rPr lang="en-US" sz="2000" dirty="0" smtClean="0">
                <a:sym typeface="Symbol"/>
              </a:rPr>
              <a:t>[[ S ]] )</a:t>
            </a:r>
            <a:r>
              <a:rPr lang="en-US" sz="2000" dirty="0" smtClean="0"/>
              <a:t>);</a:t>
            </a:r>
          </a:p>
          <a:p>
            <a:pPr>
              <a:buNone/>
              <a:tabLst>
                <a:tab pos="682625" algn="l"/>
              </a:tabLst>
            </a:pPr>
            <a:r>
              <a:rPr lang="en-US" sz="2000" dirty="0" smtClean="0"/>
              <a:t>		</a:t>
            </a:r>
            <a:r>
              <a:rPr lang="en-US" sz="2000" dirty="0" smtClean="0">
                <a:solidFill>
                  <a:schemeClr val="accent2"/>
                </a:solidFill>
              </a:rPr>
              <a:t>free ensures</a:t>
            </a:r>
            <a:r>
              <a:rPr lang="en-US" sz="2000" dirty="0" smtClean="0"/>
              <a:t> </a:t>
            </a:r>
            <a:r>
              <a:rPr lang="en-US" sz="2000" dirty="0" err="1" smtClean="0"/>
              <a:t>IsHeap</a:t>
            </a:r>
            <a:r>
              <a:rPr lang="en-US" sz="2000" dirty="0" smtClean="0"/>
              <a:t>(Heap);</a:t>
            </a:r>
            <a:br>
              <a:rPr lang="en-US" sz="2000" dirty="0" smtClean="0"/>
            </a:br>
            <a:r>
              <a:rPr lang="en-US" sz="2000" dirty="0" smtClean="0"/>
              <a:t>	</a:t>
            </a:r>
            <a:r>
              <a:rPr lang="en-US" sz="2000" dirty="0" smtClean="0">
                <a:solidFill>
                  <a:schemeClr val="accent2"/>
                </a:solidFill>
              </a:rPr>
              <a:t>free ensures</a:t>
            </a:r>
            <a:r>
              <a:rPr lang="en-US" sz="2000" dirty="0" smtClean="0"/>
              <a:t> y = null </a:t>
            </a:r>
            <a:r>
              <a:rPr lang="en-US" sz="2000" dirty="0" smtClean="0">
                <a:sym typeface="Symbol"/>
              </a:rPr>
              <a:t> Heap[y,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ensures</a:t>
            </a:r>
            <a:r>
              <a:rPr lang="en-US" sz="2000" dirty="0" smtClean="0">
                <a:sym typeface="Symbol"/>
              </a:rPr>
              <a:t> (o: Ref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 Heap[</a:t>
            </a:r>
            <a:r>
              <a:rPr lang="en-US" sz="2000" dirty="0" err="1" smtClean="0">
                <a:sym typeface="Symbol"/>
              </a:rPr>
              <a:t>o,alloc</a:t>
            </a:r>
            <a:r>
              <a:rPr lang="en-US" sz="2000" dirty="0" smtClean="0">
                <a:sym typeface="Symbol"/>
              </a:rPr>
              <a:t>]);</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sz="4400" smtClean="0">
                <a:latin typeface="Calibri" pitchFamily="34" charset="0"/>
              </a:rPr>
              <a:t>Spec# Chunker.NextChunk translation</a:t>
            </a:r>
            <a:endParaRPr lang="en-US" sz="4400" dirty="0">
              <a:latin typeface="Calibri" pitchFamily="34" charset="0"/>
            </a:endParaRPr>
          </a:p>
        </p:txBody>
      </p:sp>
      <p:sp>
        <p:nvSpPr>
          <p:cNvPr id="3" name="Text Placeholder 2"/>
          <p:cNvSpPr>
            <a:spLocks noGrp="1"/>
          </p:cNvSpPr>
          <p:nvPr>
            <p:ph idx="1"/>
          </p:nvPr>
        </p:nvSpPr>
        <p:spPr>
          <a:xfrm>
            <a:off x="381000" y="1337480"/>
            <a:ext cx="8382000" cy="5060051"/>
          </a:xfrm>
        </p:spPr>
        <p:txBody>
          <a:bodyPr/>
          <a:lstStyle/>
          <a:p>
            <a:pPr marL="197107" indent="-197107">
              <a:spcBef>
                <a:spcPts val="0"/>
              </a:spcBef>
              <a:buNone/>
            </a:pPr>
            <a:r>
              <a:rPr lang="en-US" sz="1000" dirty="0" smtClean="0">
                <a:solidFill>
                  <a:schemeClr val="accent6"/>
                </a:solidFill>
                <a:latin typeface="Arial" pitchFamily="34" charset="0"/>
                <a:cs typeface="Arial" pitchFamily="34" charset="0"/>
              </a:rPr>
              <a:t>procedure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Chunker.NextChunk</a:t>
            </a:r>
            <a:r>
              <a:rPr lang="en-US" sz="1000" dirty="0" smtClean="0">
                <a:latin typeface="Arial" pitchFamily="34" charset="0"/>
                <a:cs typeface="Arial" pitchFamily="34" charset="0"/>
              </a:rPr>
              <a:t>(this: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(this,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returns</a:t>
            </a:r>
            <a:r>
              <a:rPr lang="en-US" sz="1000" dirty="0" smtClean="0">
                <a:latin typeface="Arial" pitchFamily="34" charset="0"/>
                <a:cs typeface="Arial" pitchFamily="34" charset="0"/>
              </a:rPr>
              <a:t> ($result: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($result, </a:t>
            </a:r>
            <a:r>
              <a:rPr lang="en-US" sz="1000" dirty="0" err="1" smtClean="0">
                <a:latin typeface="Arial" pitchFamily="34" charset="0"/>
                <a:cs typeface="Arial" pitchFamily="34" charset="0"/>
              </a:rPr>
              <a:t>System.String</a:t>
            </a:r>
            <a:r>
              <a:rPr lang="en-US" sz="1000" dirty="0" smtClean="0">
                <a:latin typeface="Arial" pitchFamily="34" charset="0"/>
                <a:cs typeface="Arial" pitchFamily="34" charset="0"/>
              </a:rPr>
              <a:t>));</a:t>
            </a:r>
          </a:p>
          <a:p>
            <a:pPr marL="197107" indent="-197107">
              <a:spcBef>
                <a:spcPts val="0"/>
              </a:spcBef>
              <a:buNone/>
            </a:pPr>
            <a:r>
              <a:rPr lang="en-US" sz="1000" dirty="0" smtClean="0">
                <a:solidFill>
                  <a:schemeClr val="accent5"/>
                </a:solidFill>
                <a:latin typeface="Arial" pitchFamily="34" charset="0"/>
                <a:cs typeface="Arial" pitchFamily="34" charset="0"/>
              </a:rPr>
              <a:t>  // in-parameter:  target object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$Heap[this, $allocated];</a:t>
            </a:r>
          </a:p>
          <a:p>
            <a:pPr marL="197107" indent="-197107">
              <a:spcBef>
                <a:spcPts val="0"/>
              </a:spcBef>
              <a:buNone/>
            </a:pPr>
            <a:r>
              <a:rPr lang="en-US" sz="1000" dirty="0" smtClean="0">
                <a:solidFill>
                  <a:schemeClr val="accent6"/>
                </a:solidFill>
                <a:latin typeface="Arial" pitchFamily="34" charset="0"/>
                <a:cs typeface="Arial" pitchFamily="34" charset="0"/>
              </a:rPr>
              <a:t>  requires</a:t>
            </a:r>
            <a:r>
              <a:rPr lang="en-US" sz="1000" dirty="0" smtClean="0">
                <a:latin typeface="Arial" pitchFamily="34" charset="0"/>
                <a:cs typeface="Arial" pitchFamily="34" charset="0"/>
              </a:rPr>
              <a: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chemeClr val="accent5"/>
                </a:solidFill>
                <a:latin typeface="Arial" pitchFamily="34" charset="0"/>
                <a:cs typeface="Arial" pitchFamily="34" charset="0"/>
              </a:rPr>
              <a:t>  // out-parameter:  return value</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$Heap[$result, $allocated];</a:t>
            </a:r>
          </a:p>
          <a:p>
            <a:pPr marL="197107" indent="-197107">
              <a:spcBef>
                <a:spcPts val="0"/>
              </a:spcBef>
              <a:buNone/>
            </a:pPr>
            <a:r>
              <a:rPr lang="en-US" sz="1000" dirty="0" smtClean="0">
                <a:solidFill>
                  <a:schemeClr val="accent6"/>
                </a:solidFill>
                <a:latin typeface="Arial" pitchFamily="34" charset="0"/>
                <a:cs typeface="Arial" pitchFamily="34" charset="0"/>
              </a:rPr>
              <a:t>  ensures</a:t>
            </a:r>
            <a:r>
              <a:rPr lang="en-US" sz="1000" dirty="0" smtClean="0">
                <a:latin typeface="Arial" pitchFamily="34" charset="0"/>
                <a:cs typeface="Arial" pitchFamily="34" charset="0"/>
              </a:rPr>
              <a: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chemeClr val="accent5"/>
                </a:solidFill>
                <a:latin typeface="Arial" pitchFamily="34" charset="0"/>
                <a:cs typeface="Arial" pitchFamily="34" charset="0"/>
              </a:rPr>
              <a:t>  // user-declared postconditions</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StringLength</a:t>
            </a:r>
            <a:r>
              <a:rPr lang="en-US" sz="1000" dirty="0" smtClean="0">
                <a:latin typeface="Arial" pitchFamily="34" charset="0"/>
                <a:cs typeface="Arial" pitchFamily="34" charset="0"/>
              </a:rPr>
              <a:t>($result) &lt;= $Heap[this, </a:t>
            </a:r>
            <a:r>
              <a:rPr lang="en-US" sz="1000" dirty="0" err="1" smtClean="0">
                <a:latin typeface="Arial" pitchFamily="34" charset="0"/>
                <a:cs typeface="Arial" pitchFamily="34" charset="0"/>
              </a:rPr>
              <a:t>Chunker.ChunkSize</a:t>
            </a:r>
            <a:r>
              <a:rPr lang="en-US" sz="1000" dirty="0" smtClean="0">
                <a:latin typeface="Arial" pitchFamily="34" charset="0"/>
                <a:cs typeface="Arial" pitchFamily="34" charset="0"/>
              </a:rPr>
              <a:t>];</a:t>
            </a:r>
          </a:p>
          <a:p>
            <a:pPr marL="197107" indent="-197107">
              <a:spcBef>
                <a:spcPts val="0"/>
              </a:spcBef>
              <a:buNone/>
            </a:pPr>
            <a:r>
              <a:rPr lang="en-US" sz="1000" dirty="0" smtClean="0">
                <a:solidFill>
                  <a:schemeClr val="accent5"/>
                </a:solidFill>
                <a:latin typeface="Arial" pitchFamily="34" charset="0"/>
                <a:cs typeface="Arial" pitchFamily="34" charset="0"/>
              </a:rPr>
              <a:t>  // frame condition</a:t>
            </a:r>
          </a:p>
          <a:p>
            <a:pPr marL="197107" indent="-197107">
              <a:spcBef>
                <a:spcPts val="0"/>
              </a:spcBef>
              <a:buNone/>
            </a:pPr>
            <a:r>
              <a:rPr lang="en-US" sz="1000" dirty="0" smtClean="0">
                <a:solidFill>
                  <a:schemeClr val="accent6"/>
                </a:solidFill>
                <a:latin typeface="Arial" pitchFamily="34" charset="0"/>
                <a:cs typeface="Arial" pitchFamily="34" charset="0"/>
              </a:rPr>
              <a:t>  modifies</a:t>
            </a:r>
            <a:r>
              <a:rPr lang="en-US" sz="1000" dirty="0" smtClean="0">
                <a:latin typeface="Arial" pitchFamily="34" charset="0"/>
                <a:cs typeface="Arial" pitchFamily="34" charset="0"/>
              </a:rPr>
              <a:t> $Heap;</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$f: name :: { $Heap[$o, $f] } $f != $inv &amp;&amp; $f !=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&amp;&amp; $f !=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&amp;&amp; (!</a:t>
            </a:r>
            <a:r>
              <a:rPr lang="en-US" sz="1000" dirty="0" err="1" smtClean="0">
                <a:latin typeface="Arial" pitchFamily="34" charset="0"/>
                <a:cs typeface="Arial" pitchFamily="34" charset="0"/>
              </a:rPr>
              <a:t>IsStaticField</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IsDirectlyModifiableField</a:t>
            </a:r>
            <a:r>
              <a:rPr lang="en-US" sz="1000" dirty="0" smtClean="0">
                <a:latin typeface="Arial" pitchFamily="34" charset="0"/>
                <a:cs typeface="Arial" pitchFamily="34" charset="0"/>
              </a:rPr>
              <a:t>($f)) &amp;&amp;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&lt;: </a:t>
            </a:r>
            <a:r>
              <a:rPr lang="en-US" sz="1000" dirty="0" err="1" smtClean="0">
                <a:latin typeface="Arial" pitchFamily="34" charset="0"/>
                <a:cs typeface="Arial" pitchFamily="34" charset="0"/>
              </a:rPr>
              <a:t>DeclType</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IncludedInModifiesStar</a:t>
            </a:r>
            <a:r>
              <a:rPr lang="en-US" sz="1000" dirty="0" smtClean="0">
                <a:latin typeface="Arial" pitchFamily="34" charset="0"/>
                <a:cs typeface="Arial" pitchFamily="34" charset="0"/>
              </a:rPr>
              <a:t>($f))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$f !=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$f] == $Heap[$o, $f]);</a:t>
            </a:r>
          </a:p>
          <a:p>
            <a:pPr marL="197107" indent="-197107">
              <a:spcBef>
                <a:spcPts val="0"/>
              </a:spcBef>
              <a:buNone/>
            </a:pPr>
            <a:r>
              <a:rPr lang="en-US" sz="1000" dirty="0" smtClean="0">
                <a:solidFill>
                  <a:schemeClr val="accent5"/>
                </a:solidFill>
                <a:latin typeface="Arial" pitchFamily="34" charset="0"/>
                <a:cs typeface="Arial" pitchFamily="34" charset="0"/>
              </a:rPr>
              <a:t>  // boilerplate</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$Heap[$o, $allocated] ==&gt; $Heap[$o,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&amp;&amp;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 $Heap[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$inv] == $Heap[$o, $inv]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$allocated]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$Heap[$o, $allocated])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ref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a:t>
            </a:r>
          </a:p>
          <a:p>
            <a:pPr marL="197107" indent="-197107">
              <a:spcBef>
                <a:spcPts val="0"/>
              </a:spcBef>
              <a:buNone/>
            </a:pPr>
            <a:endParaRPr lang="en-US" sz="100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Z3 &amp; Program Verification</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813800"/>
            <a:ext cx="8382000" cy="4093428"/>
          </a:xfrm>
        </p:spPr>
        <p:txBody>
          <a:bodyPr/>
          <a:lstStyle/>
          <a:p>
            <a:pPr>
              <a:lnSpc>
                <a:spcPct val="90000"/>
              </a:lnSpc>
            </a:pPr>
            <a:r>
              <a:rPr lang="en-US" sz="2800" dirty="0" smtClean="0">
                <a:latin typeface="Calibri" pitchFamily="34" charset="0"/>
              </a:rPr>
              <a:t>Quantifiers, quantifiers, quantifiers, …</a:t>
            </a:r>
          </a:p>
          <a:p>
            <a:pPr lvl="1"/>
            <a:r>
              <a:rPr lang="en-US" sz="2800" dirty="0" smtClean="0">
                <a:latin typeface="Calibri" pitchFamily="34" charset="0"/>
              </a:rPr>
              <a:t>Modeling the runtime</a:t>
            </a:r>
          </a:p>
          <a:p>
            <a:pPr lvl="1"/>
            <a:r>
              <a:rPr lang="en-US" sz="2800" dirty="0" smtClean="0">
                <a:latin typeface="Calibri" pitchFamily="34" charset="0"/>
              </a:rPr>
              <a:t>Frame axioms (“what didn’t change”)</a:t>
            </a:r>
          </a:p>
          <a:p>
            <a:pPr lvl="1"/>
            <a:r>
              <a:rPr lang="en-US" sz="2800" dirty="0" smtClean="0">
                <a:latin typeface="Calibri" pitchFamily="34" charset="0"/>
              </a:rPr>
              <a:t>Users provided assertions (e.g., the array is sorted)</a:t>
            </a:r>
          </a:p>
          <a:p>
            <a:pPr lvl="1"/>
            <a:r>
              <a:rPr lang="en-US" sz="2800" dirty="0" smtClean="0">
                <a:latin typeface="Calibri" pitchFamily="34" charset="0"/>
              </a:rPr>
              <a:t>Prototyping decision procedures (e.g., </a:t>
            </a:r>
            <a:r>
              <a:rPr lang="en-US" sz="2800" dirty="0" err="1" smtClean="0">
                <a:latin typeface="Calibri" pitchFamily="34" charset="0"/>
              </a:rPr>
              <a:t>reachability</a:t>
            </a:r>
            <a:r>
              <a:rPr lang="en-US" sz="2800" dirty="0" smtClean="0">
                <a:latin typeface="Calibri" pitchFamily="34" charset="0"/>
              </a:rPr>
              <a:t>, heaps, …)</a:t>
            </a:r>
          </a:p>
          <a:p>
            <a:r>
              <a:rPr lang="en-US" sz="2800" i="1" dirty="0" smtClean="0">
                <a:solidFill>
                  <a:srgbClr val="FF0000"/>
                </a:solidFill>
                <a:latin typeface="Calibri" pitchFamily="34" charset="0"/>
              </a:rPr>
              <a:t>Solver must be fast in </a:t>
            </a:r>
            <a:r>
              <a:rPr lang="en-US" sz="2800" i="1" dirty="0" err="1" smtClean="0">
                <a:solidFill>
                  <a:srgbClr val="FF0000"/>
                </a:solidFill>
                <a:latin typeface="Calibri" pitchFamily="34" charset="0"/>
              </a:rPr>
              <a:t>satisfiable</a:t>
            </a:r>
            <a:r>
              <a:rPr lang="en-US" sz="2800" i="1" dirty="0" smtClean="0">
                <a:solidFill>
                  <a:srgbClr val="FF0000"/>
                </a:solidFill>
                <a:latin typeface="Calibri" pitchFamily="34" charset="0"/>
              </a:rPr>
              <a:t> instances.</a:t>
            </a:r>
          </a:p>
          <a:p>
            <a:r>
              <a:rPr lang="en-US" sz="2800" dirty="0" smtClean="0">
                <a:latin typeface="Calibri" pitchFamily="34" charset="0"/>
              </a:rPr>
              <a:t>Trade-off between precision and performance.</a:t>
            </a:r>
          </a:p>
          <a:p>
            <a:r>
              <a:rPr lang="en-US" sz="2800" i="1" dirty="0" smtClean="0">
                <a:latin typeface="Calibri" pitchFamily="34" charset="0"/>
              </a:rPr>
              <a:t>Candidate (Potential) Models</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Domains from programs</a:t>
            </a:r>
            <a:endParaRPr lang="en-US" dirty="0"/>
          </a:p>
        </p:txBody>
      </p:sp>
      <p:sp>
        <p:nvSpPr>
          <p:cNvPr id="3" name="Content Placeholder 2"/>
          <p:cNvSpPr>
            <a:spLocks noGrp="1"/>
          </p:cNvSpPr>
          <p:nvPr>
            <p:ph idx="1"/>
          </p:nvPr>
        </p:nvSpPr>
        <p:spPr>
          <a:xfrm>
            <a:off x="381000" y="1412875"/>
            <a:ext cx="8382000" cy="5207579"/>
          </a:xfrm>
        </p:spPr>
        <p:txBody>
          <a:bodyPr/>
          <a:lstStyle/>
          <a:p>
            <a:r>
              <a:rPr lang="en-US" sz="2400" dirty="0" smtClean="0"/>
              <a:t>Bits and bytes</a:t>
            </a:r>
          </a:p>
          <a:p>
            <a:endParaRPr lang="en-US" sz="2400" dirty="0" smtClean="0"/>
          </a:p>
          <a:p>
            <a:r>
              <a:rPr lang="en-US" sz="2400" dirty="0" smtClean="0"/>
              <a:t>Numbers	</a:t>
            </a:r>
          </a:p>
          <a:p>
            <a:endParaRPr lang="en-US" sz="2400" dirty="0" smtClean="0"/>
          </a:p>
          <a:p>
            <a:r>
              <a:rPr lang="en-US" sz="2400" dirty="0" smtClean="0"/>
              <a:t>Arrays	</a:t>
            </a:r>
          </a:p>
          <a:p>
            <a:endParaRPr lang="en-US" sz="2400" dirty="0" smtClean="0"/>
          </a:p>
          <a:p>
            <a:r>
              <a:rPr lang="en-US" sz="2400" dirty="0" smtClean="0"/>
              <a:t>Records		</a:t>
            </a:r>
          </a:p>
          <a:p>
            <a:endParaRPr lang="en-US" sz="2400" dirty="0" smtClean="0"/>
          </a:p>
          <a:p>
            <a:r>
              <a:rPr lang="en-US" sz="2400" dirty="0" smtClean="0"/>
              <a:t>Heaps		</a:t>
            </a:r>
          </a:p>
          <a:p>
            <a:endParaRPr lang="en-US" sz="2400" dirty="0" smtClean="0"/>
          </a:p>
          <a:p>
            <a:r>
              <a:rPr lang="en-US" sz="2400" dirty="0" smtClean="0"/>
              <a:t>Data-types	</a:t>
            </a:r>
          </a:p>
          <a:p>
            <a:pPr>
              <a:buNone/>
            </a:pPr>
            <a:endParaRPr lang="en-US" sz="2400" dirty="0" smtClean="0"/>
          </a:p>
          <a:p>
            <a:r>
              <a:rPr lang="en-US" sz="2400" dirty="0" smtClean="0"/>
              <a:t>Object inheritance</a:t>
            </a:r>
            <a:endParaRPr lang="en-US" sz="2400" dirty="0"/>
          </a:p>
        </p:txBody>
      </p:sp>
      <p:graphicFrame>
        <p:nvGraphicFramePr>
          <p:cNvPr id="4" name="Object 3"/>
          <p:cNvGraphicFramePr>
            <a:graphicFrameLocks noChangeAspect="1"/>
          </p:cNvGraphicFramePr>
          <p:nvPr/>
        </p:nvGraphicFramePr>
        <p:xfrm>
          <a:off x="3441700" y="2222500"/>
          <a:ext cx="914400" cy="184150"/>
        </p:xfrm>
        <a:graphic>
          <a:graphicData uri="http://schemas.openxmlformats.org/presentationml/2006/ole">
            <p:oleObj spid="_x0000_s2049" name="Equation" r:id="rId3" imgW="914400" imgH="183960" progId="">
              <p:embed/>
            </p:oleObj>
          </a:graphicData>
        </a:graphic>
      </p:graphicFrame>
      <p:graphicFrame>
        <p:nvGraphicFramePr>
          <p:cNvPr id="5" name="Object 4"/>
          <p:cNvGraphicFramePr>
            <a:graphicFrameLocks noChangeAspect="1"/>
          </p:cNvGraphicFramePr>
          <p:nvPr/>
        </p:nvGraphicFramePr>
        <p:xfrm>
          <a:off x="3652332" y="1398605"/>
          <a:ext cx="5292725" cy="5105400"/>
        </p:xfrm>
        <a:graphic>
          <a:graphicData uri="http://schemas.openxmlformats.org/presentationml/2006/ole">
            <p:oleObj spid="_x0000_s2050" name="Equation" r:id="rId4" imgW="2311200" imgH="2933640" progId="">
              <p:embed/>
            </p:oleObj>
          </a:graphicData>
        </a:graphic>
      </p:graphicFrame>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A verifying C compiler</a:t>
            </a:r>
            <a:endParaRPr lang="en-US" sz="4400" b="1"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9492" y="2673172"/>
            <a:ext cx="8884508" cy="1828193"/>
          </a:xfrm>
        </p:spPr>
        <p:txBody>
          <a:bodyPr/>
          <a:lstStyle/>
          <a:p>
            <a:r>
              <a:rPr sz="4400" b="1" smtClean="0"/>
              <a:t>HAVOC</a:t>
            </a:r>
          </a:p>
          <a:p>
            <a:r>
              <a:rPr sz="4400" b="1" smtClean="0"/>
              <a:t>Verifying Windows Components</a:t>
            </a:r>
            <a:endParaRPr lang="en-US" sz="4400" b="1"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a:srcRect l="16618" t="17489" r="16125" b="32950"/>
          <a:stretch>
            <a:fillRect/>
          </a:stretch>
        </p:blipFill>
        <p:spPr bwMode="auto">
          <a:xfrm>
            <a:off x="0" y="1075040"/>
            <a:ext cx="6833286" cy="4028302"/>
          </a:xfrm>
          <a:prstGeom prst="rect">
            <a:avLst/>
          </a:prstGeom>
          <a:noFill/>
          <a:ln w="9525">
            <a:noFill/>
            <a:miter lim="800000"/>
            <a:headEnd/>
            <a:tailEnd/>
          </a:ln>
          <a:effectLst/>
        </p:spPr>
      </p:pic>
      <p:sp>
        <p:nvSpPr>
          <p:cNvPr id="3" name="Title 2"/>
          <p:cNvSpPr>
            <a:spLocks noGrp="1"/>
          </p:cNvSpPr>
          <p:nvPr>
            <p:ph type="title"/>
          </p:nvPr>
        </p:nvSpPr>
        <p:spPr/>
        <p:txBody>
          <a:bodyPr/>
          <a:lstStyle/>
          <a:p>
            <a:r>
              <a:rPr smtClean="0"/>
              <a:t>HAVOC's Architecture</a:t>
            </a:r>
            <a:endParaRPr lang="en-US" dirty="0"/>
          </a:p>
        </p:txBody>
      </p:sp>
      <p:pic>
        <p:nvPicPr>
          <p:cNvPr id="4" name="Picture 2"/>
          <p:cNvPicPr>
            <a:picLocks noChangeAspect="1" noChangeArrowheads="1"/>
          </p:cNvPicPr>
          <p:nvPr/>
        </p:nvPicPr>
        <p:blipFill>
          <a:blip r:embed="rId3"/>
          <a:srcRect l="14716" t="28877" r="12676" b="33876"/>
          <a:stretch>
            <a:fillRect/>
          </a:stretch>
        </p:blipFill>
        <p:spPr bwMode="auto">
          <a:xfrm>
            <a:off x="4732638" y="4863028"/>
            <a:ext cx="4411362" cy="1994972"/>
          </a:xfrm>
          <a:prstGeom prst="rect">
            <a:avLst/>
          </a:prstGeom>
          <a:noFill/>
          <a:ln w="9525">
            <a:noFill/>
            <a:miter lim="800000"/>
            <a:headEnd/>
            <a:tailEnd/>
          </a:ln>
          <a:effectLst/>
        </p:spPr>
      </p:pic>
      <p:sp>
        <p:nvSpPr>
          <p:cNvPr id="6" name="Rectangle 5"/>
          <p:cNvSpPr/>
          <p:nvPr/>
        </p:nvSpPr>
        <p:spPr bwMode="auto">
          <a:xfrm>
            <a:off x="2180492" y="4461468"/>
            <a:ext cx="1959429" cy="55265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5" name="Picture 4" descr="z3.png"/>
          <p:cNvPicPr>
            <a:picLocks noChangeAspect="1"/>
          </p:cNvPicPr>
          <p:nvPr/>
        </p:nvPicPr>
        <p:blipFill>
          <a:blip r:embed="rId4"/>
          <a:stretch>
            <a:fillRect/>
          </a:stretch>
        </p:blipFill>
        <p:spPr>
          <a:xfrm>
            <a:off x="2798528" y="4557877"/>
            <a:ext cx="788733" cy="395961"/>
          </a:xfrm>
          <a:prstGeom prst="rect">
            <a:avLst/>
          </a:prstGeom>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Heaps and Shapes</a:t>
            </a:r>
            <a:endParaRPr lang="en-US" dirty="0"/>
          </a:p>
        </p:txBody>
      </p:sp>
      <p:pic>
        <p:nvPicPr>
          <p:cNvPr id="275458" name="Picture 2"/>
          <p:cNvPicPr>
            <a:picLocks noChangeAspect="1" noChangeArrowheads="1"/>
          </p:cNvPicPr>
          <p:nvPr/>
        </p:nvPicPr>
        <p:blipFill>
          <a:blip r:embed="rId2"/>
          <a:srcRect l="36365" t="29493" r="13649" b="11824"/>
          <a:stretch>
            <a:fillRect/>
          </a:stretch>
        </p:blipFill>
        <p:spPr bwMode="auto">
          <a:xfrm>
            <a:off x="148281" y="1433383"/>
            <a:ext cx="5078626" cy="4769708"/>
          </a:xfrm>
          <a:prstGeom prst="rect">
            <a:avLst/>
          </a:prstGeom>
          <a:ln>
            <a:noFill/>
          </a:ln>
          <a:effectLst>
            <a:outerShdw blurRad="292100" dist="139700" dir="2700000" algn="tl" rotWithShape="0">
              <a:srgbClr val="333333">
                <a:alpha val="65000"/>
              </a:srgbClr>
            </a:outerShdw>
          </a:effectLst>
        </p:spPr>
      </p:pic>
      <p:pic>
        <p:nvPicPr>
          <p:cNvPr id="275459" name="Picture 3"/>
          <p:cNvPicPr>
            <a:picLocks noChangeAspect="1" noChangeArrowheads="1"/>
          </p:cNvPicPr>
          <p:nvPr/>
        </p:nvPicPr>
        <p:blipFill>
          <a:blip r:embed="rId3"/>
          <a:srcRect l="41743" t="28581" r="5351" b="24139"/>
          <a:stretch>
            <a:fillRect/>
          </a:stretch>
        </p:blipFill>
        <p:spPr bwMode="auto">
          <a:xfrm>
            <a:off x="4448435" y="2038864"/>
            <a:ext cx="4411362" cy="3153871"/>
          </a:xfrm>
          <a:prstGeom prst="rect">
            <a:avLst/>
          </a:prstGeom>
          <a:noFill/>
          <a:ln w="9525">
            <a:noFill/>
            <a:miter lim="800000"/>
            <a:headEnd/>
            <a:tailEnd/>
          </a:ln>
          <a:effectLst/>
        </p:spPr>
      </p:pic>
      <p:sp>
        <p:nvSpPr>
          <p:cNvPr id="7" name="TextBox 6"/>
          <p:cNvSpPr txBox="1"/>
          <p:nvPr/>
        </p:nvSpPr>
        <p:spPr>
          <a:xfrm>
            <a:off x="401933" y="6340509"/>
            <a:ext cx="4507709" cy="369332"/>
          </a:xfrm>
          <a:prstGeom prst="rect">
            <a:avLst/>
          </a:prstGeom>
          <a:noFill/>
        </p:spPr>
        <p:txBody>
          <a:bodyPr wrap="none" rtlCol="0">
            <a:spAutoFit/>
          </a:bodyPr>
          <a:lstStyle/>
          <a:p>
            <a:r>
              <a:rPr lang="en-US" dirty="0" smtClean="0">
                <a:solidFill>
                  <a:schemeClr val="bg1"/>
                </a:solidFill>
              </a:rPr>
              <a:t>Doubly linked lists in Windows Kernel code</a:t>
            </a:r>
          </a:p>
        </p:txBody>
      </p:sp>
      <p:sp>
        <p:nvSpPr>
          <p:cNvPr id="8" name="TextBox 7"/>
          <p:cNvSpPr txBox="1"/>
          <p:nvPr/>
        </p:nvSpPr>
        <p:spPr>
          <a:xfrm>
            <a:off x="5769428" y="5568461"/>
            <a:ext cx="3281411" cy="646331"/>
          </a:xfrm>
          <a:prstGeom prst="rect">
            <a:avLst/>
          </a:prstGeom>
          <a:noFill/>
        </p:spPr>
        <p:txBody>
          <a:bodyPr wrap="none" rtlCol="0">
            <a:spAutoFit/>
          </a:bodyPr>
          <a:lstStyle/>
          <a:p>
            <a:r>
              <a:rPr lang="en-US" dirty="0" smtClean="0">
                <a:solidFill>
                  <a:schemeClr val="bg1"/>
                </a:solidFill>
              </a:rPr>
              <a:t>Representative shape graph</a:t>
            </a:r>
            <a:br>
              <a:rPr lang="en-US" dirty="0" smtClean="0">
                <a:solidFill>
                  <a:schemeClr val="bg1"/>
                </a:solidFill>
              </a:rPr>
            </a:br>
            <a:r>
              <a:rPr lang="en-US" dirty="0" smtClean="0">
                <a:solidFill>
                  <a:schemeClr val="bg1"/>
                </a:solidFill>
              </a:rPr>
              <a:t>in Windows Kernel component</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9255" y="3022149"/>
            <a:ext cx="7043208" cy="1218795"/>
          </a:xfrm>
        </p:spPr>
        <p:txBody>
          <a:bodyPr/>
          <a:lstStyle/>
          <a:p>
            <a:r>
              <a:rPr sz="4400" b="1" smtClean="0"/>
              <a:t>The Static Driver Verifier</a:t>
            </a:r>
          </a:p>
          <a:p>
            <a:r>
              <a:rPr sz="4400" b="1" smtClean="0"/>
              <a:t>SLAM</a:t>
            </a:r>
            <a:endParaRPr lang="en-US" sz="4400" b="1" dirty="0"/>
          </a:p>
        </p:txBody>
      </p:sp>
      <p:sp>
        <p:nvSpPr>
          <p:cNvPr id="5" name="TextBox 4"/>
          <p:cNvSpPr txBox="1"/>
          <p:nvPr/>
        </p:nvSpPr>
        <p:spPr>
          <a:xfrm>
            <a:off x="5848992" y="5775113"/>
            <a:ext cx="3067019" cy="461665"/>
          </a:xfrm>
          <a:prstGeom prst="rect">
            <a:avLst/>
          </a:prstGeom>
          <a:noFill/>
        </p:spPr>
        <p:txBody>
          <a:bodyPr wrap="square" rtlCol="0">
            <a:spAutoFit/>
          </a:bodyPr>
          <a:lstStyle/>
          <a:p>
            <a:r>
              <a:rPr lang="en-US" sz="1200" dirty="0" smtClean="0">
                <a:solidFill>
                  <a:srgbClr val="9C42E6"/>
                </a:solidFill>
                <a:latin typeface="Calibri" pitchFamily="34" charset="0"/>
              </a:rPr>
              <a:t>Ella Bounimova, Vlad Levin, Jakob Lichtenberg, </a:t>
            </a:r>
          </a:p>
          <a:p>
            <a:r>
              <a:rPr lang="en-US" sz="1200" dirty="0" smtClean="0">
                <a:solidFill>
                  <a:srgbClr val="9C42E6"/>
                </a:solidFill>
                <a:latin typeface="Calibri" pitchFamily="34" charset="0"/>
              </a:rPr>
              <a:t>Tom Ball, Sriram Rajamani, Byron Cook</a:t>
            </a:r>
            <a:endParaRPr lang="en-US" sz="1200" dirty="0">
              <a:solidFill>
                <a:srgbClr val="9C42E6"/>
              </a:solidFill>
              <a:latin typeface="Calibri" pitchFamily="34" charset="0"/>
            </a:endParaRPr>
          </a:p>
        </p:txBody>
      </p:sp>
      <p:pic>
        <p:nvPicPr>
          <p:cNvPr id="6" name="Picture 5" descr="tball.jpg"/>
          <p:cNvPicPr>
            <a:picLocks noChangeAspect="1"/>
          </p:cNvPicPr>
          <p:nvPr/>
        </p:nvPicPr>
        <p:blipFill>
          <a:blip r:embed="rId2"/>
          <a:stretch>
            <a:fillRect/>
          </a:stretch>
        </p:blipFill>
        <p:spPr>
          <a:xfrm>
            <a:off x="5936338" y="5087151"/>
            <a:ext cx="593258" cy="615154"/>
          </a:xfrm>
          <a:prstGeom prst="rect">
            <a:avLst/>
          </a:prstGeom>
        </p:spPr>
      </p:pic>
      <p:pic>
        <p:nvPicPr>
          <p:cNvPr id="7" name="Picture 6" descr="rse-fte.jpg"/>
          <p:cNvPicPr>
            <a:picLocks noChangeAspect="1"/>
          </p:cNvPicPr>
          <p:nvPr/>
        </p:nvPicPr>
        <p:blipFill>
          <a:blip r:embed="rId3" cstate="print"/>
          <a:srcRect l="53218" t="19025" r="31604" b="58814"/>
          <a:stretch>
            <a:fillRect/>
          </a:stretch>
        </p:blipFill>
        <p:spPr>
          <a:xfrm>
            <a:off x="6542814" y="5067166"/>
            <a:ext cx="555082" cy="635523"/>
          </a:xfrm>
          <a:prstGeom prst="rect">
            <a:avLst/>
          </a:prstGeom>
        </p:spPr>
      </p:pic>
      <p:pic>
        <p:nvPicPr>
          <p:cNvPr id="8" name="Picture 7" descr="ella.jpg"/>
          <p:cNvPicPr>
            <a:picLocks noChangeAspect="1"/>
          </p:cNvPicPr>
          <p:nvPr/>
        </p:nvPicPr>
        <p:blipFill>
          <a:blip r:embed="rId4" cstate="print"/>
          <a:stretch>
            <a:fillRect/>
          </a:stretch>
        </p:blipFill>
        <p:spPr>
          <a:xfrm>
            <a:off x="7099199" y="5076879"/>
            <a:ext cx="636925" cy="601688"/>
          </a:xfrm>
          <a:prstGeom prst="rect">
            <a:avLst/>
          </a:prstGeom>
        </p:spPr>
      </p:pic>
      <p:pic>
        <p:nvPicPr>
          <p:cNvPr id="9" name="Picture 8" descr="jl.jpg"/>
          <p:cNvPicPr>
            <a:picLocks noChangeAspect="1"/>
          </p:cNvPicPr>
          <p:nvPr/>
        </p:nvPicPr>
        <p:blipFill>
          <a:blip r:embed="rId5"/>
          <a:stretch>
            <a:fillRect/>
          </a:stretch>
        </p:blipFill>
        <p:spPr>
          <a:xfrm>
            <a:off x="7715664" y="5037805"/>
            <a:ext cx="431926" cy="647112"/>
          </a:xfrm>
          <a:prstGeom prst="rect">
            <a:avLst/>
          </a:prstGeom>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Overview</a:t>
            </a:r>
            <a:endParaRPr lang="en-US" dirty="0">
              <a:latin typeface="Calibri" pitchFamily="34" charset="0"/>
            </a:endParaRPr>
          </a:p>
        </p:txBody>
      </p:sp>
      <p:sp>
        <p:nvSpPr>
          <p:cNvPr id="3" name="Content Placeholder 2"/>
          <p:cNvSpPr>
            <a:spLocks noGrp="1"/>
          </p:cNvSpPr>
          <p:nvPr>
            <p:ph idx="1"/>
          </p:nvPr>
        </p:nvSpPr>
        <p:spPr>
          <a:xfrm>
            <a:off x="381000" y="1761813"/>
            <a:ext cx="8382000" cy="4247317"/>
          </a:xfrm>
        </p:spPr>
        <p:txBody>
          <a:bodyPr/>
          <a:lstStyle/>
          <a:p>
            <a:r>
              <a:rPr lang="en-US" sz="2400" i="1" dirty="0" smtClean="0">
                <a:latin typeface="Calibri" pitchFamily="34" charset="0"/>
              </a:rPr>
              <a:t>http://research.microsoft.com/slam/</a:t>
            </a:r>
          </a:p>
          <a:p>
            <a:r>
              <a:rPr lang="en-US" sz="2400" i="1" dirty="0" smtClean="0">
                <a:solidFill>
                  <a:srgbClr val="FF0000"/>
                </a:solidFill>
                <a:latin typeface="Calibri" pitchFamily="34" charset="0"/>
              </a:rPr>
              <a:t>SLAM/SDV</a:t>
            </a:r>
            <a:r>
              <a:rPr lang="en-US" sz="2400" dirty="0" smtClean="0">
                <a:latin typeface="Calibri" pitchFamily="34" charset="0"/>
              </a:rPr>
              <a:t> is a software model checker.</a:t>
            </a:r>
          </a:p>
          <a:p>
            <a:r>
              <a:rPr lang="en-US" sz="2400" dirty="0" smtClean="0">
                <a:latin typeface="Calibri" pitchFamily="34" charset="0"/>
              </a:rPr>
              <a:t>Application domain: </a:t>
            </a:r>
            <a:r>
              <a:rPr lang="en-US" sz="2400" i="1" dirty="0" smtClean="0">
                <a:solidFill>
                  <a:srgbClr val="FF0000"/>
                </a:solidFill>
                <a:latin typeface="Calibri" pitchFamily="34" charset="0"/>
              </a:rPr>
              <a:t>device drivers</a:t>
            </a:r>
            <a:r>
              <a:rPr lang="en-US" sz="2400" i="1" dirty="0" smtClean="0">
                <a:latin typeface="Calibri" pitchFamily="34" charset="0"/>
              </a:rPr>
              <a:t>.</a:t>
            </a:r>
          </a:p>
          <a:p>
            <a:r>
              <a:rPr lang="en-US" sz="2400" dirty="0" smtClean="0">
                <a:latin typeface="Calibri" pitchFamily="34" charset="0"/>
              </a:rPr>
              <a:t>Architecture:</a:t>
            </a:r>
          </a:p>
          <a:p>
            <a:pPr lvl="1">
              <a:buNone/>
            </a:pPr>
            <a:r>
              <a:rPr lang="en-US" sz="2400" b="1" dirty="0" smtClean="0">
                <a:latin typeface="Calibri" pitchFamily="34" charset="0"/>
              </a:rPr>
              <a:t>c2bp  </a:t>
            </a:r>
            <a:r>
              <a:rPr lang="en-US" sz="2400" dirty="0" smtClean="0">
                <a:latin typeface="Calibri" pitchFamily="34" charset="0"/>
              </a:rPr>
              <a:t>C program → </a:t>
            </a:r>
            <a:r>
              <a:rPr lang="en-US" sz="2400" dirty="0" err="1" smtClean="0">
                <a:latin typeface="Calibri" pitchFamily="34" charset="0"/>
              </a:rPr>
              <a:t>boolean</a:t>
            </a:r>
            <a:r>
              <a:rPr lang="en-US" sz="2400" dirty="0" smtClean="0">
                <a:latin typeface="Calibri" pitchFamily="34" charset="0"/>
              </a:rPr>
              <a:t> program (</a:t>
            </a:r>
            <a:r>
              <a:rPr lang="en-US" sz="2400" i="1" dirty="0" smtClean="0">
                <a:latin typeface="Calibri" pitchFamily="34" charset="0"/>
              </a:rPr>
              <a:t>predicate abstraction).</a:t>
            </a:r>
          </a:p>
          <a:p>
            <a:pPr lvl="1">
              <a:buNone/>
            </a:pPr>
            <a:r>
              <a:rPr lang="en-US" sz="2400" b="1" dirty="0" smtClean="0">
                <a:latin typeface="Calibri" pitchFamily="34" charset="0"/>
              </a:rPr>
              <a:t>bebop </a:t>
            </a:r>
            <a:r>
              <a:rPr lang="en-US" sz="2400" dirty="0" smtClean="0">
                <a:latin typeface="Calibri" pitchFamily="34" charset="0"/>
              </a:rPr>
              <a:t>Model checker for </a:t>
            </a:r>
            <a:r>
              <a:rPr lang="en-US" sz="2400" dirty="0" err="1" smtClean="0">
                <a:latin typeface="Calibri" pitchFamily="34" charset="0"/>
              </a:rPr>
              <a:t>boolean</a:t>
            </a:r>
            <a:r>
              <a:rPr lang="en-US" sz="2400" dirty="0" smtClean="0">
                <a:latin typeface="Calibri" pitchFamily="34" charset="0"/>
              </a:rPr>
              <a:t> programs.</a:t>
            </a:r>
          </a:p>
          <a:p>
            <a:pPr lvl="1">
              <a:buNone/>
            </a:pPr>
            <a:r>
              <a:rPr lang="en-US" sz="2400" b="1" dirty="0" err="1" smtClean="0">
                <a:latin typeface="Calibri" pitchFamily="34" charset="0"/>
              </a:rPr>
              <a:t>newton</a:t>
            </a:r>
            <a:r>
              <a:rPr lang="en-US" sz="2400" b="1" dirty="0" smtClean="0">
                <a:latin typeface="Calibri" pitchFamily="34" charset="0"/>
              </a:rPr>
              <a:t> </a:t>
            </a:r>
            <a:r>
              <a:rPr lang="en-US" sz="2400" dirty="0" smtClean="0">
                <a:latin typeface="Calibri" pitchFamily="34" charset="0"/>
              </a:rPr>
              <a:t>Model refinement (check for path feasibility)</a:t>
            </a:r>
          </a:p>
          <a:p>
            <a:r>
              <a:rPr lang="en-US" sz="2400" dirty="0" smtClean="0">
                <a:latin typeface="Calibri" pitchFamily="34" charset="0"/>
              </a:rPr>
              <a:t>SMT solvers are used to perform predicate abstraction and to check path feasibility.</a:t>
            </a:r>
          </a:p>
          <a:p>
            <a:r>
              <a:rPr lang="en-US" sz="2400" dirty="0" smtClean="0">
                <a:latin typeface="Calibri" pitchFamily="34" charset="0"/>
              </a:rPr>
              <a:t>c2bp makes several calls to the SMT solver. The formulas are relatively small.</a:t>
            </a:r>
            <a:endParaRPr lang="en-US" sz="2400"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Do this code obey the looking rule?</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508885" y="292308"/>
            <a:ext cx="3425253"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Model checking Boolean program</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Is error path feasible? </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Add new predicate to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Boolean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0" name="Rectangle 29"/>
          <p:cNvSpPr/>
          <p:nvPr/>
        </p:nvSpPr>
        <p:spPr bwMode="auto">
          <a:xfrm>
            <a:off x="3627620" y="2585803"/>
            <a:ext cx="373255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true;</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endParaRPr>
          </a:p>
        </p:txBody>
      </p:sp>
      <p:sp>
        <p:nvSpPr>
          <p:cNvPr id="31" name="Rectangle 30"/>
          <p:cNvSpPr/>
          <p:nvPr/>
        </p:nvSpPr>
        <p:spPr bwMode="auto">
          <a:xfrm>
            <a:off x="4259704" y="4259705"/>
            <a:ext cx="4082321"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b</a:t>
            </a:r>
            <a:r>
              <a:rPr kumimoji="0" lang="en-US" sz="2800" b="1" i="0" u="none" strike="noStrike" cap="none" normalizeH="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 ? false : *</a:t>
            </a: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endParaRPr>
          </a:p>
        </p:txBody>
      </p:sp>
      <p:sp>
        <p:nvSpPr>
          <p:cNvPr id="33" name="Rectangle 32"/>
          <p:cNvSpPr/>
          <p:nvPr/>
        </p:nvSpPr>
        <p:spPr bwMode="auto">
          <a:xfrm>
            <a:off x="4679430" y="4919271"/>
            <a:ext cx="352019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Satisfiability Modulo Theories (SMT)</a:t>
            </a:r>
            <a:endParaRPr sz="4800" spc="-167">
              <a:solidFill>
                <a:schemeClr val="accent1"/>
              </a:solidFill>
              <a:effectLst>
                <a:outerShdw blurRad="50800" dist="38100" dir="2700000" algn="tl" rotWithShape="0">
                  <a:prstClr val="black">
                    <a:alpha val="61000"/>
                  </a:prstClr>
                </a:outerShdw>
              </a:effectLst>
            </a:endParaRPr>
          </a:p>
        </p:txBody>
      </p:sp>
      <p:graphicFrame>
        <p:nvGraphicFramePr>
          <p:cNvPr id="6" name="Object 5"/>
          <p:cNvGraphicFramePr>
            <a:graphicFrameLocks noChangeAspect="1"/>
          </p:cNvGraphicFramePr>
          <p:nvPr/>
        </p:nvGraphicFramePr>
        <p:xfrm>
          <a:off x="270163" y="2227118"/>
          <a:ext cx="8517665" cy="524164"/>
        </p:xfrm>
        <a:graphic>
          <a:graphicData uri="http://schemas.openxmlformats.org/presentationml/2006/ole">
            <p:oleObj spid="_x0000_s1026" name="Equation" r:id="rId4" imgW="3301920" imgH="203040" progId="Equation.3">
              <p:embed/>
            </p:oleObj>
          </a:graphicData>
        </a:graphic>
      </p:graphicFrame>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345680" y="2275840"/>
            <a:ext cx="1259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638800" y="2255520"/>
            <a:ext cx="77216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100320"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621280" y="2265680"/>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566160" y="2265680"/>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918960" y="227584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235200" y="226568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2885440" y="341376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val="000000">
                      <a:alpha val="43137"/>
                    </a:srgbClr>
                  </a:outerShdw>
                </a:effectLst>
                <a:latin typeface="Segoe" pitchFamily="34" charset="0"/>
              </a:rPr>
              <a:t>Uninterpreted</a:t>
            </a:r>
            <a:r>
              <a:rPr lang="en-US" sz="2800" dirty="0" smtClean="0">
                <a:solidFill>
                  <a:schemeClr val="tx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1000"/>
                                        <p:tgtEl>
                                          <p:spTgt spid="8"/>
                                        </p:tgtEl>
                                      </p:cBhvr>
                                    </p:animEffect>
                                    <p:set>
                                      <p:cBhvr>
                                        <p:cTn id="24" dur="1" fill="hold">
                                          <p:stCondLst>
                                            <p:cond delay="99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1000"/>
                                        <p:tgtEl>
                                          <p:spTgt spid="11"/>
                                        </p:tgtEl>
                                      </p:cBhvr>
                                    </p:animEffect>
                                    <p:set>
                                      <p:cBhvr>
                                        <p:cTn id="27" dur="1" fill="hold">
                                          <p:stCondLst>
                                            <p:cond delay="9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1000"/>
                                        <p:tgtEl>
                                          <p:spTgt spid="10"/>
                                        </p:tgtEl>
                                      </p:cBhvr>
                                    </p:animEffect>
                                    <p:set>
                                      <p:cBhvr>
                                        <p:cTn id="30" dur="1" fill="hold">
                                          <p:stCondLst>
                                            <p:cond delay="9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1000"/>
                                        <p:tgtEl>
                                          <p:spTgt spid="9"/>
                                        </p:tgtEl>
                                      </p:cBhvr>
                                    </p:animEffect>
                                    <p:set>
                                      <p:cBhvr>
                                        <p:cTn id="33" dur="1" fill="hold">
                                          <p:stCondLst>
                                            <p:cond delay="9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1000"/>
                                        <p:tgtEl>
                                          <p:spTgt spid="14"/>
                                        </p:tgtEl>
                                      </p:cBhvr>
                                    </p:animEffect>
                                    <p:set>
                                      <p:cBhvr>
                                        <p:cTn id="36" dur="1" fill="hold">
                                          <p:stCondLst>
                                            <p:cond delay="9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1000"/>
                                        <p:tgtEl>
                                          <p:spTgt spid="18"/>
                                        </p:tgtEl>
                                      </p:cBhvr>
                                    </p:animEffect>
                                    <p:set>
                                      <p:cBhvr>
                                        <p:cTn id="52" dur="1" fill="hold">
                                          <p:stCondLst>
                                            <p:cond delay="9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1000"/>
                                        <p:tgtEl>
                                          <p:spTgt spid="16"/>
                                        </p:tgtEl>
                                      </p:cBhvr>
                                    </p:animEffect>
                                    <p:set>
                                      <p:cBhvr>
                                        <p:cTn id="55" dur="1" fill="hold">
                                          <p:stCondLst>
                                            <p:cond delay="999"/>
                                          </p:stCondLst>
                                        </p:cTn>
                                        <p:tgtEl>
                                          <p:spTgt spid="1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1000"/>
                                        <p:tgtEl>
                                          <p:spTgt spid="17"/>
                                        </p:tgtEl>
                                      </p:cBhvr>
                                    </p:animEffect>
                                    <p:set>
                                      <p:cBhvr>
                                        <p:cTn id="58" dur="1" fill="hold">
                                          <p:stCondLst>
                                            <p:cond delay="9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4" grpId="0" animBg="1"/>
      <p:bldP spid="14" grpId="1" animBg="1"/>
      <p:bldP spid="16" grpId="0" animBg="1"/>
      <p:bldP spid="16" grpId="1" animBg="1"/>
      <p:bldP spid="17" grpId="0" animBg="1"/>
      <p:bldP spid="17" grpId="1" animBg="1"/>
      <p:bldP spid="18" grpId="0" animBg="1"/>
      <p:bldP spid="18" grpId="1" animBg="1"/>
      <p:bldP spid="20" grpId="0" animBg="1"/>
      <p:bldP spid="21" grpId="0" animBg="1"/>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a:t>
            </a:r>
            <a:r>
              <a:rPr lang="en-US" sz="2000" b="1" dirty="0" smtClean="0">
                <a:solidFill>
                  <a:srgbClr val="9C42E6"/>
                </a:solidFill>
                <a:latin typeface="Courier New" pitchFamily="49" charset="0"/>
              </a:rPr>
              <a:t>f</a:t>
            </a:r>
            <a:r>
              <a:rPr lang="en-US" sz="2000" b="1" dirty="0" smtClean="0">
                <a:solidFill>
                  <a:srgbClr val="9C42E6"/>
                </a:solidFill>
                <a:latin typeface="Courier New" pitchFamily="49" charset="0"/>
              </a:rPr>
              <a:t>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20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0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a:t>
            </a:r>
            <a:r>
              <a:rPr lang="en-US" sz="2000" b="1" dirty="0" smtClean="0">
                <a:solidFill>
                  <a:srgbClr val="9C42E6"/>
                </a:solidFill>
                <a:latin typeface="Courier New" pitchFamily="49" charset="0"/>
              </a:rPr>
              <a:t>f</a:t>
            </a:r>
            <a:r>
              <a:rPr lang="en-US" sz="2000" b="1" dirty="0" smtClean="0">
                <a:solidFill>
                  <a:srgbClr val="9C42E6"/>
                </a:solidFill>
                <a:latin typeface="Courier New" pitchFamily="49" charset="0"/>
              </a:rPr>
              <a:t>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endPar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endParaRPr>
          </a:p>
        </p:txBody>
      </p:sp>
      <p:cxnSp>
        <p:nvCxnSpPr>
          <p:cNvPr id="40" name="AutoShape 26"/>
          <p:cNvCxnSpPr>
            <a:cxnSpLocks noChangeShapeType="1"/>
          </p:cNvCxnSpPr>
          <p:nvPr/>
        </p:nvCxnSpPr>
        <p:spPr bwMode="auto">
          <a:xfrm rot="16200000" flipV="1">
            <a:off x="105042" y="3094646"/>
            <a:ext cx="3657600" cy="838200"/>
          </a:xfrm>
          <a:prstGeom prst="bentConnector5">
            <a:avLst>
              <a:gd name="adj1" fmla="val -6250"/>
              <a:gd name="adj2" fmla="val -95226"/>
              <a:gd name="adj3" fmla="val 106250"/>
            </a:avLst>
          </a:prstGeom>
          <a:ln>
            <a:headEnd/>
            <a:tailEnd type="triangle" w="med" len="med"/>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Observations about SLAM</a:t>
            </a:r>
            <a:endParaRPr lang="en-US" dirty="0">
              <a:latin typeface="Calibri" pitchFamily="34" charset="0"/>
            </a:endParaRPr>
          </a:p>
        </p:txBody>
      </p:sp>
      <p:sp>
        <p:nvSpPr>
          <p:cNvPr id="3" name="Content Placeholder 2"/>
          <p:cNvSpPr>
            <a:spLocks noGrp="1"/>
          </p:cNvSpPr>
          <p:nvPr>
            <p:ph idx="1"/>
          </p:nvPr>
        </p:nvSpPr>
        <p:spPr>
          <a:xfrm>
            <a:off x="381000" y="1761813"/>
            <a:ext cx="8382000" cy="4579715"/>
          </a:xfrm>
        </p:spPr>
        <p:txBody>
          <a:bodyPr/>
          <a:lstStyle/>
          <a:p>
            <a:pPr>
              <a:lnSpc>
                <a:spcPct val="80000"/>
              </a:lnSpc>
            </a:pPr>
            <a:r>
              <a:rPr lang="en-US" sz="2400" dirty="0" smtClean="0"/>
              <a:t>Automatic discovery of invariants</a:t>
            </a:r>
          </a:p>
          <a:p>
            <a:pPr lvl="1">
              <a:lnSpc>
                <a:spcPct val="80000"/>
              </a:lnSpc>
            </a:pPr>
            <a:r>
              <a:rPr lang="en-US" sz="2000" dirty="0" smtClean="0"/>
              <a:t>driven by property and a finite set of (false) execution paths</a:t>
            </a:r>
          </a:p>
          <a:p>
            <a:pPr lvl="1">
              <a:lnSpc>
                <a:spcPct val="80000"/>
              </a:lnSpc>
            </a:pPr>
            <a:r>
              <a:rPr lang="en-US" sz="2000" dirty="0" smtClean="0"/>
              <a:t>predicates are </a:t>
            </a:r>
            <a:r>
              <a:rPr lang="en-US" sz="2000" b="1" i="1" u="sng" dirty="0" smtClean="0"/>
              <a:t>not</a:t>
            </a:r>
            <a:r>
              <a:rPr lang="en-US" sz="2000" dirty="0" smtClean="0"/>
              <a:t> invariants, but </a:t>
            </a:r>
            <a:r>
              <a:rPr lang="en-US" sz="2000" i="1" dirty="0" smtClean="0"/>
              <a:t>observations</a:t>
            </a:r>
            <a:endParaRPr lang="en-US" sz="2000" dirty="0" smtClean="0"/>
          </a:p>
          <a:p>
            <a:pPr lvl="1">
              <a:lnSpc>
                <a:spcPct val="80000"/>
              </a:lnSpc>
            </a:pPr>
            <a:r>
              <a:rPr lang="en-US" sz="2000" dirty="0" smtClean="0"/>
              <a:t>abstraction + model checking computes inductive invariants (</a:t>
            </a:r>
            <a:r>
              <a:rPr lang="en-US" sz="2000" dirty="0" err="1" smtClean="0"/>
              <a:t>boolean</a:t>
            </a:r>
            <a:r>
              <a:rPr lang="en-US" sz="2000" dirty="0" smtClean="0"/>
              <a:t> combinations of observations)</a:t>
            </a:r>
          </a:p>
          <a:p>
            <a:pPr>
              <a:lnSpc>
                <a:spcPct val="80000"/>
              </a:lnSpc>
            </a:pPr>
            <a:endParaRPr lang="en-US" sz="2400" dirty="0" smtClean="0"/>
          </a:p>
          <a:p>
            <a:pPr>
              <a:lnSpc>
                <a:spcPct val="80000"/>
              </a:lnSpc>
            </a:pPr>
            <a:r>
              <a:rPr lang="en-US" sz="2400" dirty="0" smtClean="0"/>
              <a:t>A hybrid dynamic/static analysis</a:t>
            </a:r>
          </a:p>
          <a:p>
            <a:pPr lvl="1">
              <a:lnSpc>
                <a:spcPct val="80000"/>
              </a:lnSpc>
            </a:pPr>
            <a:r>
              <a:rPr lang="en-US" sz="2000" dirty="0" err="1" smtClean="0"/>
              <a:t>newton</a:t>
            </a:r>
            <a:r>
              <a:rPr lang="en-US" sz="2000" dirty="0" smtClean="0"/>
              <a:t> executes path through C code symbolically </a:t>
            </a:r>
          </a:p>
          <a:p>
            <a:pPr lvl="1">
              <a:lnSpc>
                <a:spcPct val="80000"/>
              </a:lnSpc>
            </a:pPr>
            <a:r>
              <a:rPr lang="en-US" sz="2000" dirty="0" smtClean="0"/>
              <a:t>c2bp+bebop explore all paths through abstraction</a:t>
            </a:r>
          </a:p>
          <a:p>
            <a:pPr>
              <a:lnSpc>
                <a:spcPct val="80000"/>
              </a:lnSpc>
            </a:pPr>
            <a:endParaRPr lang="en-US" sz="2400" dirty="0" smtClean="0"/>
          </a:p>
          <a:p>
            <a:pPr>
              <a:lnSpc>
                <a:spcPct val="80000"/>
              </a:lnSpc>
            </a:pPr>
            <a:r>
              <a:rPr lang="en-US" sz="2400" dirty="0" smtClean="0"/>
              <a:t>A new form of program slicing</a:t>
            </a:r>
          </a:p>
          <a:p>
            <a:pPr lvl="1">
              <a:lnSpc>
                <a:spcPct val="80000"/>
              </a:lnSpc>
            </a:pPr>
            <a:r>
              <a:rPr lang="en-US" sz="2000" dirty="0" smtClean="0"/>
              <a:t>program code and data not relevant to property are dropped</a:t>
            </a:r>
          </a:p>
          <a:p>
            <a:pPr lvl="1">
              <a:lnSpc>
                <a:spcPct val="80000"/>
              </a:lnSpc>
            </a:pPr>
            <a:r>
              <a:rPr lang="en-US" sz="2000" dirty="0" smtClean="0"/>
              <a:t>non-determinism allows slices to have more behaviors</a:t>
            </a:r>
          </a:p>
          <a:p>
            <a:pPr>
              <a:buNone/>
            </a:pPr>
            <a:endParaRPr lang="en-US" sz="2400"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Syntatic Sugar</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5" name="Rectangle 3"/>
          <p:cNvSpPr>
            <a:spLocks noChangeArrowheads="1"/>
          </p:cNvSpPr>
          <p:nvPr/>
        </p:nvSpPr>
        <p:spPr bwMode="auto">
          <a:xfrm>
            <a:off x="1371600" y="990600"/>
            <a:ext cx="23622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if (</a:t>
            </a:r>
            <a:r>
              <a:rPr lang="en-US" sz="2400" b="0" dirty="0">
                <a:solidFill>
                  <a:srgbClr val="92D050"/>
                </a:solidFill>
              </a:rPr>
              <a:t>e</a:t>
            </a:r>
            <a:r>
              <a:rPr lang="en-US" sz="2400" b="0" dirty="0">
                <a:solidFill>
                  <a:schemeClr val="bg1"/>
                </a:solidFill>
              </a:rPr>
              <a:t>) {</a:t>
            </a:r>
          </a:p>
          <a:p>
            <a:pPr marL="342900" indent="-342900">
              <a:lnSpc>
                <a:spcPct val="90000"/>
              </a:lnSpc>
              <a:spcBef>
                <a:spcPct val="20000"/>
              </a:spcBef>
            </a:pPr>
            <a:r>
              <a:rPr lang="en-US" sz="2400" b="0" dirty="0">
                <a:solidFill>
                  <a:schemeClr val="bg1"/>
                </a:solidFill>
              </a:rPr>
              <a:t>     </a:t>
            </a:r>
            <a:r>
              <a:rPr lang="en-US" sz="2400" b="0" dirty="0">
                <a:solidFill>
                  <a:srgbClr val="FF0000"/>
                </a:solidFill>
              </a:rPr>
              <a:t>S1;</a:t>
            </a:r>
          </a:p>
          <a:p>
            <a:pPr marL="342900" indent="-342900">
              <a:lnSpc>
                <a:spcPct val="90000"/>
              </a:lnSpc>
              <a:spcBef>
                <a:spcPct val="20000"/>
              </a:spcBef>
            </a:pPr>
            <a:r>
              <a:rPr lang="en-US" sz="2400" b="0" dirty="0">
                <a:solidFill>
                  <a:schemeClr val="bg1"/>
                </a:solidFill>
              </a:rPr>
              <a:t>} else {</a:t>
            </a:r>
          </a:p>
          <a:p>
            <a:pPr marL="342900" indent="-342900">
              <a:lnSpc>
                <a:spcPct val="90000"/>
              </a:lnSpc>
              <a:spcBef>
                <a:spcPct val="20000"/>
              </a:spcBef>
            </a:pPr>
            <a:r>
              <a:rPr lang="en-US" sz="2400" b="0" dirty="0">
                <a:solidFill>
                  <a:schemeClr val="bg1"/>
                </a:solidFill>
              </a:rPr>
              <a:t>     </a:t>
            </a:r>
            <a:r>
              <a:rPr lang="en-US" sz="2400" b="0" dirty="0">
                <a:solidFill>
                  <a:srgbClr val="0070C0"/>
                </a:solidFill>
              </a:rPr>
              <a:t>S2;</a:t>
            </a:r>
          </a:p>
          <a:p>
            <a:pPr marL="342900" indent="-342900">
              <a:lnSpc>
                <a:spcPct val="90000"/>
              </a:lnSpc>
              <a:spcBef>
                <a:spcPct val="20000"/>
              </a:spcBef>
            </a:pPr>
            <a:r>
              <a:rPr lang="en-US" sz="2400" b="0" dirty="0">
                <a:solidFill>
                  <a:schemeClr val="bg1"/>
                </a:solidFill>
              </a:rPr>
              <a:t>}</a:t>
            </a:r>
          </a:p>
          <a:p>
            <a:pPr marL="342900" indent="-342900">
              <a:lnSpc>
                <a:spcPct val="90000"/>
              </a:lnSpc>
              <a:spcBef>
                <a:spcPct val="20000"/>
              </a:spcBef>
            </a:pPr>
            <a:r>
              <a:rPr lang="en-US" sz="2400" b="0" dirty="0">
                <a:solidFill>
                  <a:schemeClr val="bg1"/>
                </a:solidFill>
              </a:rPr>
              <a:t>S3;</a:t>
            </a:r>
          </a:p>
        </p:txBody>
      </p:sp>
      <p:sp>
        <p:nvSpPr>
          <p:cNvPr id="6" name="Rectangle 4"/>
          <p:cNvSpPr>
            <a:spLocks noChangeArrowheads="1"/>
          </p:cNvSpPr>
          <p:nvPr/>
        </p:nvSpPr>
        <p:spPr bwMode="auto">
          <a:xfrm>
            <a:off x="5105400" y="609600"/>
            <a:ext cx="36576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err="1">
                <a:solidFill>
                  <a:schemeClr val="bg1"/>
                </a:solidFill>
              </a:rPr>
              <a:t>goto</a:t>
            </a:r>
            <a:r>
              <a:rPr lang="en-US" sz="2400" b="0" dirty="0">
                <a:solidFill>
                  <a:schemeClr val="bg1"/>
                </a:solidFill>
              </a:rPr>
              <a:t> L1, L2;</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L1: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FF0000"/>
                </a:solidFill>
              </a:rPr>
              <a:t>    S1;</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L2: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0070C0"/>
                </a:solidFill>
              </a:rPr>
              <a:t>    S2;</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L3: S3;</a:t>
            </a:r>
          </a:p>
        </p:txBody>
      </p:sp>
      <p:grpSp>
        <p:nvGrpSpPr>
          <p:cNvPr id="7" name="Group 10"/>
          <p:cNvGrpSpPr>
            <a:grpSpLocks/>
          </p:cNvGrpSpPr>
          <p:nvPr/>
        </p:nvGrpSpPr>
        <p:grpSpPr bwMode="auto">
          <a:xfrm>
            <a:off x="4518025" y="2070100"/>
            <a:ext cx="1041400" cy="2092325"/>
            <a:chOff x="2846" y="1304"/>
            <a:chExt cx="656" cy="1318"/>
          </a:xfrm>
        </p:grpSpPr>
        <p:sp>
          <p:nvSpPr>
            <p:cNvPr id="8" name="Freeform 5"/>
            <p:cNvSpPr>
              <a:spLocks/>
            </p:cNvSpPr>
            <p:nvPr/>
          </p:nvSpPr>
          <p:spPr bwMode="auto">
            <a:xfrm>
              <a:off x="3125" y="1344"/>
              <a:ext cx="285" cy="371"/>
            </a:xfrm>
            <a:custGeom>
              <a:avLst/>
              <a:gdLst/>
              <a:ahLst/>
              <a:cxnLst>
                <a:cxn ang="0">
                  <a:pos x="126" y="0"/>
                </a:cxn>
                <a:cxn ang="0">
                  <a:pos x="0" y="179"/>
                </a:cxn>
                <a:cxn ang="0">
                  <a:pos x="139" y="324"/>
                </a:cxn>
                <a:cxn ang="0">
                  <a:pos x="258" y="364"/>
                </a:cxn>
                <a:cxn ang="0">
                  <a:pos x="285" y="371"/>
                </a:cxn>
              </a:cxnLst>
              <a:rect l="0" t="0" r="r" b="b"/>
              <a:pathLst>
                <a:path w="285" h="371">
                  <a:moveTo>
                    <a:pt x="126" y="0"/>
                  </a:moveTo>
                  <a:cubicBezTo>
                    <a:pt x="32" y="66"/>
                    <a:pt x="19" y="71"/>
                    <a:pt x="0" y="179"/>
                  </a:cubicBezTo>
                  <a:cubicBezTo>
                    <a:pt x="20" y="250"/>
                    <a:pt x="71" y="295"/>
                    <a:pt x="139" y="324"/>
                  </a:cubicBezTo>
                  <a:cubicBezTo>
                    <a:pt x="177" y="340"/>
                    <a:pt x="217" y="353"/>
                    <a:pt x="258" y="364"/>
                  </a:cubicBezTo>
                  <a:cubicBezTo>
                    <a:pt x="267" y="366"/>
                    <a:pt x="285" y="371"/>
                    <a:pt x="285" y="371"/>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9" name="Freeform 6"/>
            <p:cNvSpPr>
              <a:spLocks/>
            </p:cNvSpPr>
            <p:nvPr/>
          </p:nvSpPr>
          <p:spPr bwMode="auto">
            <a:xfrm>
              <a:off x="2846" y="1304"/>
              <a:ext cx="656" cy="1318"/>
            </a:xfrm>
            <a:custGeom>
              <a:avLst/>
              <a:gdLst/>
              <a:ahLst/>
              <a:cxnLst>
                <a:cxn ang="0">
                  <a:pos x="398" y="0"/>
                </a:cxn>
                <a:cxn ang="0">
                  <a:pos x="47" y="311"/>
                </a:cxn>
                <a:cxn ang="0">
                  <a:pos x="21" y="596"/>
                </a:cxn>
                <a:cxn ang="0">
                  <a:pos x="153" y="854"/>
                </a:cxn>
                <a:cxn ang="0">
                  <a:pos x="471" y="1179"/>
                </a:cxn>
                <a:cxn ang="0">
                  <a:pos x="636" y="1298"/>
                </a:cxn>
                <a:cxn ang="0">
                  <a:pos x="656" y="1318"/>
                </a:cxn>
              </a:cxnLst>
              <a:rect l="0" t="0" r="r" b="b"/>
              <a:pathLst>
                <a:path w="656" h="1318">
                  <a:moveTo>
                    <a:pt x="398" y="0"/>
                  </a:moveTo>
                  <a:cubicBezTo>
                    <a:pt x="214" y="101"/>
                    <a:pt x="156" y="153"/>
                    <a:pt x="47" y="311"/>
                  </a:cubicBezTo>
                  <a:cubicBezTo>
                    <a:pt x="12" y="451"/>
                    <a:pt x="0" y="446"/>
                    <a:pt x="21" y="596"/>
                  </a:cubicBezTo>
                  <a:cubicBezTo>
                    <a:pt x="35" y="697"/>
                    <a:pt x="98" y="773"/>
                    <a:pt x="153" y="854"/>
                  </a:cubicBezTo>
                  <a:cubicBezTo>
                    <a:pt x="242" y="984"/>
                    <a:pt x="346" y="1084"/>
                    <a:pt x="471" y="1179"/>
                  </a:cubicBezTo>
                  <a:cubicBezTo>
                    <a:pt x="628" y="1299"/>
                    <a:pt x="547" y="1263"/>
                    <a:pt x="636" y="1298"/>
                  </a:cubicBezTo>
                  <a:cubicBezTo>
                    <a:pt x="643" y="1305"/>
                    <a:pt x="656" y="1318"/>
                    <a:pt x="656" y="1318"/>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10" name="Group 11"/>
          <p:cNvGrpSpPr>
            <a:grpSpLocks/>
          </p:cNvGrpSpPr>
          <p:nvPr/>
        </p:nvGrpSpPr>
        <p:grpSpPr bwMode="auto">
          <a:xfrm>
            <a:off x="5864225" y="3654425"/>
            <a:ext cx="2324100" cy="2305050"/>
            <a:chOff x="3694" y="2302"/>
            <a:chExt cx="1464" cy="1452"/>
          </a:xfrm>
        </p:grpSpPr>
        <p:sp>
          <p:nvSpPr>
            <p:cNvPr id="11" name="Freeform 7"/>
            <p:cNvSpPr>
              <a:spLocks/>
            </p:cNvSpPr>
            <p:nvPr/>
          </p:nvSpPr>
          <p:spPr bwMode="auto">
            <a:xfrm>
              <a:off x="3694" y="3423"/>
              <a:ext cx="218" cy="265"/>
            </a:xfrm>
            <a:custGeom>
              <a:avLst/>
              <a:gdLst/>
              <a:ahLst/>
              <a:cxnLst>
                <a:cxn ang="0">
                  <a:pos x="206" y="0"/>
                </a:cxn>
                <a:cxn ang="0">
                  <a:pos x="206" y="86"/>
                </a:cxn>
                <a:cxn ang="0">
                  <a:pos x="179" y="112"/>
                </a:cxn>
                <a:cxn ang="0">
                  <a:pos x="93" y="205"/>
                </a:cxn>
                <a:cxn ang="0">
                  <a:pos x="47" y="232"/>
                </a:cxn>
                <a:cxn ang="0">
                  <a:pos x="0" y="265"/>
                </a:cxn>
              </a:cxnLst>
              <a:rect l="0" t="0" r="r" b="b"/>
              <a:pathLst>
                <a:path w="218" h="265">
                  <a:moveTo>
                    <a:pt x="206" y="0"/>
                  </a:moveTo>
                  <a:cubicBezTo>
                    <a:pt x="209" y="24"/>
                    <a:pt x="218" y="61"/>
                    <a:pt x="206" y="86"/>
                  </a:cubicBezTo>
                  <a:cubicBezTo>
                    <a:pt x="200" y="97"/>
                    <a:pt x="187" y="102"/>
                    <a:pt x="179" y="112"/>
                  </a:cubicBezTo>
                  <a:cubicBezTo>
                    <a:pt x="151" y="148"/>
                    <a:pt x="132" y="179"/>
                    <a:pt x="93" y="205"/>
                  </a:cubicBezTo>
                  <a:cubicBezTo>
                    <a:pt x="78" y="215"/>
                    <a:pt x="62" y="222"/>
                    <a:pt x="47" y="232"/>
                  </a:cubicBezTo>
                  <a:cubicBezTo>
                    <a:pt x="31" y="242"/>
                    <a:pt x="0" y="265"/>
                    <a:pt x="0" y="265"/>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sp>
          <p:nvSpPr>
            <p:cNvPr id="12" name="Freeform 9"/>
            <p:cNvSpPr>
              <a:spLocks/>
            </p:cNvSpPr>
            <p:nvPr/>
          </p:nvSpPr>
          <p:spPr bwMode="auto">
            <a:xfrm>
              <a:off x="3919" y="2302"/>
              <a:ext cx="1239" cy="1452"/>
            </a:xfrm>
            <a:custGeom>
              <a:avLst/>
              <a:gdLst/>
              <a:ahLst/>
              <a:cxnLst>
                <a:cxn ang="0">
                  <a:pos x="298" y="15"/>
                </a:cxn>
                <a:cxn ang="0">
                  <a:pos x="1093" y="128"/>
                </a:cxn>
                <a:cxn ang="0">
                  <a:pos x="1239" y="406"/>
                </a:cxn>
                <a:cxn ang="0">
                  <a:pos x="1205" y="618"/>
                </a:cxn>
                <a:cxn ang="0">
                  <a:pos x="1086" y="836"/>
                </a:cxn>
                <a:cxn ang="0">
                  <a:pos x="722" y="1101"/>
                </a:cxn>
                <a:cxn ang="0">
                  <a:pos x="139" y="1399"/>
                </a:cxn>
                <a:cxn ang="0">
                  <a:pos x="14" y="1445"/>
                </a:cxn>
                <a:cxn ang="0">
                  <a:pos x="0" y="1452"/>
                </a:cxn>
              </a:cxnLst>
              <a:rect l="0" t="0" r="r" b="b"/>
              <a:pathLst>
                <a:path w="1239" h="1452">
                  <a:moveTo>
                    <a:pt x="298" y="15"/>
                  </a:moveTo>
                  <a:cubicBezTo>
                    <a:pt x="612" y="0"/>
                    <a:pt x="799" y="13"/>
                    <a:pt x="1093" y="128"/>
                  </a:cubicBezTo>
                  <a:cubicBezTo>
                    <a:pt x="1201" y="282"/>
                    <a:pt x="1178" y="242"/>
                    <a:pt x="1239" y="406"/>
                  </a:cubicBezTo>
                  <a:cubicBezTo>
                    <a:pt x="1229" y="477"/>
                    <a:pt x="1238" y="555"/>
                    <a:pt x="1205" y="618"/>
                  </a:cubicBezTo>
                  <a:cubicBezTo>
                    <a:pt x="1166" y="691"/>
                    <a:pt x="1134" y="769"/>
                    <a:pt x="1086" y="836"/>
                  </a:cubicBezTo>
                  <a:cubicBezTo>
                    <a:pt x="987" y="975"/>
                    <a:pt x="867" y="1017"/>
                    <a:pt x="722" y="1101"/>
                  </a:cubicBezTo>
                  <a:cubicBezTo>
                    <a:pt x="517" y="1219"/>
                    <a:pt x="370" y="1291"/>
                    <a:pt x="139" y="1399"/>
                  </a:cubicBezTo>
                  <a:cubicBezTo>
                    <a:pt x="99" y="1418"/>
                    <a:pt x="55" y="1429"/>
                    <a:pt x="14" y="1445"/>
                  </a:cubicBezTo>
                  <a:cubicBezTo>
                    <a:pt x="9" y="1447"/>
                    <a:pt x="5" y="1450"/>
                    <a:pt x="0" y="1452"/>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Predicate Abstraction: </a:t>
            </a:r>
            <a:r>
              <a:rPr i="1" smtClean="0">
                <a:latin typeface="Calibri" pitchFamily="34" charset="0"/>
              </a:rPr>
              <a:t>c2bp</a:t>
            </a:r>
            <a:endParaRPr lang="en-US" i="1" dirty="0">
              <a:latin typeface="Calibri" pitchFamily="34" charset="0"/>
            </a:endParaRPr>
          </a:p>
        </p:txBody>
      </p:sp>
      <p:sp>
        <p:nvSpPr>
          <p:cNvPr id="3" name="Content Placeholder 2"/>
          <p:cNvSpPr>
            <a:spLocks noGrp="1"/>
          </p:cNvSpPr>
          <p:nvPr>
            <p:ph idx="1"/>
          </p:nvPr>
        </p:nvSpPr>
        <p:spPr>
          <a:xfrm>
            <a:off x="381000" y="1616075"/>
            <a:ext cx="8382000" cy="3705630"/>
          </a:xfrm>
        </p:spPr>
        <p:txBody>
          <a:bodyPr/>
          <a:lstStyle/>
          <a:p>
            <a:r>
              <a:rPr lang="en-US" sz="2800" b="1" dirty="0" smtClean="0">
                <a:latin typeface="Calibri" pitchFamily="34" charset="0"/>
              </a:rPr>
              <a:t>Given</a:t>
            </a:r>
            <a:r>
              <a:rPr lang="en-US" sz="2800" dirty="0" smtClean="0">
                <a:latin typeface="Calibri" pitchFamily="34" charset="0"/>
              </a:rPr>
              <a:t> a C program </a:t>
            </a:r>
            <a:r>
              <a:rPr lang="en-US" sz="2800" i="1" dirty="0" smtClean="0">
                <a:solidFill>
                  <a:srgbClr val="FF0000"/>
                </a:solidFill>
                <a:latin typeface="Calibri" pitchFamily="34" charset="0"/>
              </a:rPr>
              <a:t>P</a:t>
            </a:r>
            <a:r>
              <a:rPr lang="en-US" sz="2800" dirty="0" smtClean="0">
                <a:latin typeface="Calibri" pitchFamily="34" charset="0"/>
              </a:rPr>
              <a:t> and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 , </a:t>
            </a:r>
            <a:r>
              <a:rPr lang="en-US" sz="2800" i="1" dirty="0" err="1" smtClean="0">
                <a:solidFill>
                  <a:srgbClr val="FF0000"/>
                </a:solidFill>
                <a:latin typeface="Calibri" pitchFamily="34" charset="0"/>
              </a:rPr>
              <a:t>p</a:t>
            </a:r>
            <a:r>
              <a:rPr lang="en-US" sz="2800" i="1" baseline="-25000" dirty="0" err="1" smtClean="0">
                <a:solidFill>
                  <a:srgbClr val="FF0000"/>
                </a:solidFill>
                <a:latin typeface="Calibri" pitchFamily="34" charset="0"/>
              </a:rPr>
              <a:t>n</a:t>
            </a:r>
            <a:r>
              <a:rPr lang="en-US" sz="2800" dirty="0" smtClean="0">
                <a:solidFill>
                  <a:srgbClr val="FF0000"/>
                </a:solidFill>
                <a:latin typeface="Calibri" pitchFamily="34" charset="0"/>
              </a:rPr>
              <a:t>}</a:t>
            </a:r>
            <a:r>
              <a:rPr lang="en-US" sz="2800" dirty="0" smtClean="0">
                <a:latin typeface="Calibri" pitchFamily="34" charset="0"/>
              </a:rPr>
              <a:t>.</a:t>
            </a:r>
          </a:p>
          <a:p>
            <a:r>
              <a:rPr lang="en-US" sz="2800" b="1" dirty="0" smtClean="0">
                <a:latin typeface="Calibri" pitchFamily="34" charset="0"/>
              </a:rPr>
              <a:t>Produce </a:t>
            </a:r>
            <a:r>
              <a:rPr lang="en-US" sz="2800" dirty="0" smtClean="0">
                <a:latin typeface="Calibri" pitchFamily="34" charset="0"/>
              </a:rPr>
              <a:t>a Boolean program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a:t>
            </a:r>
          </a:p>
          <a:p>
            <a:pPr lvl="1"/>
            <a:r>
              <a:rPr lang="en-US" sz="2800" dirty="0" smtClean="0">
                <a:latin typeface="Calibri" pitchFamily="34" charset="0"/>
              </a:rPr>
              <a:t>Same control flow structure as P.</a:t>
            </a:r>
          </a:p>
          <a:p>
            <a:pPr lvl="1"/>
            <a:r>
              <a:rPr lang="en-US" sz="2800" dirty="0" smtClean="0">
                <a:latin typeface="Calibri" pitchFamily="34" charset="0"/>
              </a:rPr>
              <a:t>Boolean variables {b</a:t>
            </a:r>
            <a:r>
              <a:rPr lang="en-US" sz="2800" baseline="-25000" dirty="0" smtClean="0">
                <a:latin typeface="Calibri" pitchFamily="34" charset="0"/>
              </a:rPr>
              <a:t>1</a:t>
            </a:r>
            <a:r>
              <a:rPr lang="en-US" sz="2800" dirty="0" smtClean="0">
                <a:latin typeface="Calibri" pitchFamily="34" charset="0"/>
              </a:rPr>
              <a:t>, … , </a:t>
            </a:r>
            <a:r>
              <a:rPr lang="en-US" sz="2800" dirty="0" err="1" smtClean="0">
                <a:latin typeface="Calibri" pitchFamily="34" charset="0"/>
              </a:rPr>
              <a:t>b</a:t>
            </a:r>
            <a:r>
              <a:rPr lang="en-US" sz="2800" baseline="-25000" dirty="0" err="1" smtClean="0">
                <a:latin typeface="Calibri" pitchFamily="34" charset="0"/>
              </a:rPr>
              <a:t>n</a:t>
            </a:r>
            <a:r>
              <a:rPr lang="en-US" sz="2800" dirty="0" smtClean="0">
                <a:latin typeface="Calibri" pitchFamily="34" charset="0"/>
              </a:rPr>
              <a:t>} to match {</a:t>
            </a:r>
            <a:r>
              <a:rPr lang="en-US" sz="2800" i="1" dirty="0" smtClean="0">
                <a:latin typeface="Calibri" pitchFamily="34" charset="0"/>
              </a:rPr>
              <a:t>p</a:t>
            </a:r>
            <a:r>
              <a:rPr lang="en-US" sz="2800" i="1" baseline="-25000" dirty="0" smtClean="0">
                <a:latin typeface="Calibri" pitchFamily="34" charset="0"/>
              </a:rPr>
              <a:t>1</a:t>
            </a:r>
            <a:r>
              <a:rPr lang="en-US" sz="2800" dirty="0" smtClean="0">
                <a:latin typeface="Calibri" pitchFamily="34" charset="0"/>
              </a:rPr>
              <a:t>, … , </a:t>
            </a:r>
            <a:r>
              <a:rPr lang="en-US" sz="2800" i="1" dirty="0" err="1" smtClean="0">
                <a:latin typeface="Calibri" pitchFamily="34" charset="0"/>
              </a:rPr>
              <a:t>p</a:t>
            </a:r>
            <a:r>
              <a:rPr lang="en-US" sz="2800" i="1" baseline="-25000" dirty="0" err="1" smtClean="0">
                <a:latin typeface="Calibri" pitchFamily="34" charset="0"/>
              </a:rPr>
              <a:t>n</a:t>
            </a:r>
            <a:r>
              <a:rPr lang="en-US" sz="2800" dirty="0" smtClean="0">
                <a:latin typeface="Calibri" pitchFamily="34" charset="0"/>
              </a:rPr>
              <a:t>}.</a:t>
            </a:r>
          </a:p>
          <a:p>
            <a:pPr lvl="1"/>
            <a:r>
              <a:rPr lang="en-US" sz="2800" dirty="0" smtClean="0">
                <a:latin typeface="Calibri" pitchFamily="34" charset="0"/>
              </a:rPr>
              <a:t>Properties true in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 are true in </a:t>
            </a:r>
            <a:r>
              <a:rPr lang="en-US" sz="2800" i="1" dirty="0" smtClean="0">
                <a:latin typeface="Calibri" pitchFamily="34" charset="0"/>
              </a:rPr>
              <a:t>P</a:t>
            </a:r>
            <a:r>
              <a:rPr lang="en-US" sz="2800" dirty="0" smtClean="0">
                <a:latin typeface="Calibri" pitchFamily="34" charset="0"/>
              </a:rPr>
              <a:t>.</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a pure Boolean expression.</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represents set of states for which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true.</a:t>
            </a:r>
          </a:p>
          <a:p>
            <a:r>
              <a:rPr lang="en-US" sz="2800" dirty="0" smtClean="0">
                <a:latin typeface="Calibri" pitchFamily="34" charset="0"/>
              </a:rPr>
              <a:t>Performs modular abstraction.</a:t>
            </a:r>
            <a:endParaRPr lang="en-US" sz="2800"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Abstracting </a:t>
            </a:r>
            <a:r>
              <a:rPr smtClean="0">
                <a:latin typeface="Calibri" pitchFamily="34" charset="0"/>
              </a:rPr>
              <a:t>Assignments via WP</a:t>
            </a:r>
            <a:endParaRPr lang="en-US" i="1" dirty="0">
              <a:latin typeface="Calibri" pitchFamily="34" charset="0"/>
            </a:endParaRPr>
          </a:p>
        </p:txBody>
      </p:sp>
      <p:sp>
        <p:nvSpPr>
          <p:cNvPr id="3" name="Content Placeholder 2"/>
          <p:cNvSpPr>
            <a:spLocks noGrp="1"/>
          </p:cNvSpPr>
          <p:nvPr>
            <p:ph idx="1"/>
          </p:nvPr>
        </p:nvSpPr>
        <p:spPr>
          <a:xfrm>
            <a:off x="381000" y="1662257"/>
            <a:ext cx="8382000" cy="3825663"/>
          </a:xfrm>
        </p:spPr>
        <p:txBody>
          <a:bodyPr/>
          <a:lstStyle/>
          <a:p>
            <a:r>
              <a:rPr lang="en-US" dirty="0" smtClean="0">
                <a:latin typeface="Calibri" pitchFamily="34" charset="0"/>
              </a:rPr>
              <a:t>Statement y=y+1 and F={ </a:t>
            </a:r>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a:t>
            </a:r>
            <a:r>
              <a:rPr lang="en-US" dirty="0" smtClean="0">
                <a:latin typeface="Calibri" pitchFamily="34" charset="0"/>
              </a:rPr>
              <a:t> </a:t>
            </a:r>
            <a:r>
              <a:rPr lang="en-US" dirty="0" smtClean="0">
                <a:latin typeface="Calibri" pitchFamily="34" charset="0"/>
              </a:rPr>
              <a:t>}</a:t>
            </a:r>
          </a:p>
          <a:p>
            <a:pPr lvl="1"/>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!{y&lt;4}</a:t>
            </a:r>
            <a:r>
              <a:rPr lang="en-US" dirty="0" smtClean="0">
                <a:latin typeface="Calibri" pitchFamily="34" charset="0"/>
              </a:rPr>
              <a:t>) ? false : *), </a:t>
            </a:r>
            <a:r>
              <a:rPr lang="en-US" dirty="0" smtClean="0">
                <a:solidFill>
                  <a:srgbClr val="FF0000"/>
                </a:solidFill>
                <a:latin typeface="Calibri" pitchFamily="34" charset="0"/>
              </a:rPr>
              <a:t>{y&lt;4}</a:t>
            </a:r>
            <a:r>
              <a:rPr lang="en-US" dirty="0" smtClean="0">
                <a:latin typeface="Calibri" pitchFamily="34" charset="0"/>
              </a:rPr>
              <a:t>)</a:t>
            </a:r>
          </a:p>
          <a:p>
            <a:pPr lvl="1">
              <a:buNone/>
            </a:pPr>
            <a:endParaRPr lang="en-US" dirty="0" smtClean="0">
              <a:latin typeface="Calibri" pitchFamily="34" charset="0"/>
            </a:endParaRPr>
          </a:p>
          <a:p>
            <a:r>
              <a:rPr lang="en-US" dirty="0" smtClean="0">
                <a:latin typeface="Calibri" pitchFamily="34" charset="0"/>
              </a:rPr>
              <a:t>WP(x=</a:t>
            </a:r>
            <a:r>
              <a:rPr lang="en-US" dirty="0" err="1" smtClean="0">
                <a:latin typeface="Calibri" pitchFamily="34" charset="0"/>
              </a:rPr>
              <a:t>e,</a:t>
            </a:r>
            <a:r>
              <a:rPr lang="en-US" dirty="0" err="1" smtClean="0">
                <a:solidFill>
                  <a:srgbClr val="FF0000"/>
                </a:solidFill>
                <a:latin typeface="Calibri" pitchFamily="34" charset="0"/>
              </a:rPr>
              <a:t>Q</a:t>
            </a:r>
            <a:r>
              <a:rPr lang="en-US" dirty="0" smtClean="0">
                <a:latin typeface="Calibri" pitchFamily="34" charset="0"/>
              </a:rPr>
              <a:t>)  =  </a:t>
            </a:r>
            <a:r>
              <a:rPr lang="en-US" dirty="0" smtClean="0">
                <a:solidFill>
                  <a:srgbClr val="FF0000"/>
                </a:solidFill>
                <a:latin typeface="Calibri" pitchFamily="34" charset="0"/>
              </a:rPr>
              <a:t>Q</a:t>
            </a:r>
            <a:r>
              <a:rPr lang="en-US" dirty="0" smtClean="0">
                <a:latin typeface="Calibri" pitchFamily="34" charset="0"/>
              </a:rPr>
              <a:t>[x -&gt; e]</a:t>
            </a:r>
          </a:p>
          <a:p>
            <a:r>
              <a:rPr lang="en-US" sz="2800" dirty="0" smtClean="0">
                <a:latin typeface="Calibri" pitchFamily="34" charset="0"/>
              </a:rPr>
              <a:t>WP(y=y+1, </a:t>
            </a:r>
            <a:r>
              <a:rPr lang="en-US" sz="2800" dirty="0" smtClean="0">
                <a:solidFill>
                  <a:srgbClr val="FF0000"/>
                </a:solidFill>
                <a:latin typeface="Calibri" pitchFamily="34" charset="0"/>
              </a:rPr>
              <a:t>y&lt;5</a:t>
            </a:r>
            <a:r>
              <a:rPr lang="en-US" sz="2800" dirty="0" smtClean="0">
                <a:latin typeface="Calibri" pitchFamily="34" charset="0"/>
              </a:rPr>
              <a:t>)	=  </a:t>
            </a:r>
          </a:p>
          <a:p>
            <a:pPr lvl="1">
              <a:buNone/>
            </a:pPr>
            <a:r>
              <a:rPr lang="en-US" sz="2400" dirty="0" smtClean="0">
                <a:latin typeface="Calibri" pitchFamily="34" charset="0"/>
              </a:rPr>
              <a:t>		    </a:t>
            </a:r>
            <a:r>
              <a:rPr lang="en-US" sz="2400" dirty="0" smtClean="0">
                <a:solidFill>
                  <a:srgbClr val="FF0000"/>
                </a:solidFill>
                <a:latin typeface="Calibri" pitchFamily="34" charset="0"/>
              </a:rPr>
              <a:t>(y&lt;5)</a:t>
            </a:r>
            <a:r>
              <a:rPr lang="en-US" sz="2400" dirty="0" smtClean="0">
                <a:latin typeface="Calibri" pitchFamily="34" charset="0"/>
              </a:rPr>
              <a:t> [y -&gt; y+1]  	=  </a:t>
            </a:r>
          </a:p>
          <a:p>
            <a:pPr lvl="1">
              <a:buNone/>
            </a:pPr>
            <a:r>
              <a:rPr lang="en-US" sz="2400" dirty="0" smtClean="0">
                <a:latin typeface="Calibri" pitchFamily="34" charset="0"/>
              </a:rPr>
              <a:t>         </a:t>
            </a:r>
            <a:r>
              <a:rPr lang="en-US" sz="2400" dirty="0" smtClean="0">
                <a:latin typeface="Calibri" pitchFamily="34" charset="0"/>
              </a:rPr>
              <a:t> </a:t>
            </a:r>
            <a:r>
              <a:rPr lang="en-US" sz="2400" dirty="0" smtClean="0">
                <a:solidFill>
                  <a:srgbClr val="FF0000"/>
                </a:solidFill>
                <a:latin typeface="Calibri" pitchFamily="34" charset="0"/>
              </a:rPr>
              <a:t>(</a:t>
            </a:r>
            <a:r>
              <a:rPr lang="en-US" sz="2400" dirty="0" smtClean="0">
                <a:solidFill>
                  <a:srgbClr val="FF0000"/>
                </a:solidFill>
                <a:latin typeface="Calibri" pitchFamily="34" charset="0"/>
              </a:rPr>
              <a:t>y+1&lt;5)               	</a:t>
            </a:r>
            <a:r>
              <a:rPr lang="en-US" sz="2400" dirty="0" smtClean="0">
                <a:latin typeface="Calibri" pitchFamily="34" charset="0"/>
              </a:rPr>
              <a:t>=</a:t>
            </a:r>
          </a:p>
          <a:p>
            <a:pPr lvl="1">
              <a:buNone/>
            </a:pPr>
            <a:r>
              <a:rPr lang="en-US" dirty="0" smtClean="0">
                <a:solidFill>
                  <a:srgbClr val="FF0000"/>
                </a:solidFill>
                <a:latin typeface="Calibri" pitchFamily="34" charset="0"/>
              </a:rPr>
              <a:t>	    </a:t>
            </a:r>
            <a:r>
              <a:rPr lang="en-US" dirty="0" smtClean="0">
                <a:solidFill>
                  <a:srgbClr val="FF0000"/>
                </a:solidFill>
                <a:latin typeface="Calibri" pitchFamily="34" charset="0"/>
              </a:rPr>
              <a:t> </a:t>
            </a:r>
            <a:r>
              <a:rPr lang="en-US" sz="2400" dirty="0" smtClean="0">
                <a:solidFill>
                  <a:srgbClr val="FF0000"/>
                </a:solidFill>
                <a:latin typeface="Calibri" pitchFamily="34" charset="0"/>
              </a:rPr>
              <a:t>(</a:t>
            </a:r>
            <a:r>
              <a:rPr lang="en-US" sz="2400" dirty="0" smtClean="0">
                <a:solidFill>
                  <a:srgbClr val="FF0000"/>
                </a:solidFill>
                <a:latin typeface="Calibri" pitchFamily="34" charset="0"/>
              </a:rPr>
              <a:t>y&lt;4</a:t>
            </a:r>
            <a:r>
              <a:rPr lang="en-US" sz="2400" dirty="0" smtClean="0">
                <a:solidFill>
                  <a:srgbClr val="FF0000"/>
                </a:solidFill>
                <a:latin typeface="Calibri" pitchFamily="34" charset="0"/>
              </a:rPr>
              <a:t>)</a:t>
            </a:r>
            <a:endParaRPr lang="en-US" sz="2400" dirty="0" smtClean="0">
              <a:solidFill>
                <a:srgbClr val="FF0000"/>
              </a:solidFill>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WP Problem</a:t>
            </a:r>
            <a:endParaRPr lang="en-US" i="1" dirty="0">
              <a:latin typeface="Calibri" pitchFamily="34" charset="0"/>
            </a:endParaRPr>
          </a:p>
        </p:txBody>
      </p:sp>
      <p:sp>
        <p:nvSpPr>
          <p:cNvPr id="3" name="Content Placeholder 2"/>
          <p:cNvSpPr>
            <a:spLocks noGrp="1"/>
          </p:cNvSpPr>
          <p:nvPr>
            <p:ph idx="1"/>
          </p:nvPr>
        </p:nvSpPr>
        <p:spPr>
          <a:xfrm>
            <a:off x="380999" y="1662257"/>
            <a:ext cx="8557901" cy="2031325"/>
          </a:xfrm>
        </p:spPr>
        <p:txBody>
          <a:bodyPr/>
          <a:lstStyle/>
          <a:p>
            <a:r>
              <a:rPr lang="en-US" dirty="0" smtClean="0">
                <a:latin typeface="Calibri" pitchFamily="34" charset="0"/>
              </a:rPr>
              <a:t>WP(s, </a:t>
            </a:r>
            <a:r>
              <a:rPr lang="en-US" dirty="0" smtClean="0">
                <a:solidFill>
                  <a:srgbClr val="FF0000"/>
                </a:solidFill>
                <a:latin typeface="Calibri" pitchFamily="34" charset="0"/>
              </a:rPr>
              <a:t>p</a:t>
            </a:r>
            <a:r>
              <a:rPr lang="en-US" baseline="-25000" dirty="0" smtClean="0">
                <a:solidFill>
                  <a:srgbClr val="FF0000"/>
                </a:solidFill>
                <a:latin typeface="Calibri" pitchFamily="34" charset="0"/>
              </a:rPr>
              <a:t>i</a:t>
            </a:r>
            <a:r>
              <a:rPr lang="en-US" dirty="0" smtClean="0">
                <a:latin typeface="Calibri" pitchFamily="34" charset="0"/>
              </a:rPr>
              <a:t>) is not always expressible via {p</a:t>
            </a:r>
            <a:r>
              <a:rPr lang="en-US" baseline="-25000" dirty="0" smtClean="0">
                <a:latin typeface="Calibri" pitchFamily="34" charset="0"/>
              </a:rPr>
              <a:t>1</a:t>
            </a:r>
            <a:r>
              <a:rPr lang="en-US" dirty="0" smtClean="0">
                <a:latin typeface="Calibri" pitchFamily="34" charset="0"/>
              </a:rPr>
              <a:t>, …, </a:t>
            </a:r>
            <a:r>
              <a:rPr lang="en-US" dirty="0" err="1" smtClean="0">
                <a:latin typeface="Calibri" pitchFamily="34" charset="0"/>
              </a:rPr>
              <a:t>p</a:t>
            </a:r>
            <a:r>
              <a:rPr lang="en-US" baseline="-25000" dirty="0" err="1" smtClean="0">
                <a:latin typeface="Calibri" pitchFamily="34" charset="0"/>
              </a:rPr>
              <a:t>n</a:t>
            </a:r>
            <a:r>
              <a:rPr lang="en-US" dirty="0" smtClean="0">
                <a:latin typeface="Calibri" pitchFamily="34" charset="0"/>
              </a:rPr>
              <a:t>}</a:t>
            </a:r>
            <a:endParaRPr lang="en-US" dirty="0" smtClean="0">
              <a:latin typeface="Calibri" pitchFamily="34" charset="0"/>
            </a:endParaRPr>
          </a:p>
          <a:p>
            <a:r>
              <a:rPr lang="en-US" dirty="0" smtClean="0">
                <a:latin typeface="Calibri" pitchFamily="34" charset="0"/>
              </a:rPr>
              <a:t>Example:</a:t>
            </a:r>
          </a:p>
          <a:p>
            <a:pPr lvl="1"/>
            <a:r>
              <a:rPr lang="en-US" dirty="0" smtClean="0">
                <a:latin typeface="Calibri" pitchFamily="34" charset="0"/>
              </a:rPr>
              <a:t>F = { </a:t>
            </a:r>
            <a:r>
              <a:rPr lang="en-US" dirty="0" smtClean="0">
                <a:solidFill>
                  <a:srgbClr val="FF0000"/>
                </a:solidFill>
                <a:latin typeface="Calibri" pitchFamily="34" charset="0"/>
              </a:rPr>
              <a:t>x==0</a:t>
            </a:r>
            <a:r>
              <a:rPr lang="en-US" dirty="0" smtClean="0">
                <a:latin typeface="Calibri" pitchFamily="34" charset="0"/>
              </a:rPr>
              <a:t>, </a:t>
            </a:r>
            <a:r>
              <a:rPr lang="en-US" dirty="0" smtClean="0">
                <a:solidFill>
                  <a:srgbClr val="FF0000"/>
                </a:solidFill>
                <a:latin typeface="Calibri" pitchFamily="34" charset="0"/>
              </a:rPr>
              <a:t>x==1</a:t>
            </a:r>
            <a:r>
              <a:rPr lang="en-US" dirty="0" smtClean="0">
                <a:latin typeface="Calibri" pitchFamily="34" charset="0"/>
              </a:rPr>
              <a:t>, </a:t>
            </a:r>
            <a:r>
              <a:rPr lang="en-US" dirty="0" smtClean="0">
                <a:solidFill>
                  <a:srgbClr val="FF0000"/>
                </a:solidFill>
                <a:latin typeface="Calibri" pitchFamily="34" charset="0"/>
              </a:rPr>
              <a:t>x &lt; 5</a:t>
            </a:r>
            <a:r>
              <a:rPr lang="en-US" dirty="0" smtClean="0">
                <a:latin typeface="Calibri" pitchFamily="34" charset="0"/>
              </a:rPr>
              <a:t>}</a:t>
            </a:r>
          </a:p>
          <a:p>
            <a:pPr lvl="1"/>
            <a:r>
              <a:rPr lang="en-US" dirty="0" smtClean="0">
                <a:latin typeface="Calibri" pitchFamily="34" charset="0"/>
              </a:rPr>
              <a:t>WP(x = x+1, </a:t>
            </a:r>
            <a:r>
              <a:rPr lang="en-US" dirty="0" smtClean="0">
                <a:solidFill>
                  <a:srgbClr val="FF0000"/>
                </a:solidFill>
                <a:latin typeface="Calibri" pitchFamily="34" charset="0"/>
              </a:rPr>
              <a:t>x &lt; 5</a:t>
            </a:r>
            <a:r>
              <a:rPr lang="en-US" dirty="0" smtClean="0">
                <a:latin typeface="Calibri" pitchFamily="34" charset="0"/>
              </a:rPr>
              <a:t>) = </a:t>
            </a:r>
            <a:r>
              <a:rPr lang="en-US" dirty="0" smtClean="0">
                <a:solidFill>
                  <a:srgbClr val="FF0000"/>
                </a:solidFill>
                <a:latin typeface="Calibri" pitchFamily="34" charset="0"/>
              </a:rPr>
              <a:t>x &lt; 4</a:t>
            </a:r>
            <a:endParaRPr lang="en-US" dirty="0" smtClean="0">
              <a:solidFill>
                <a:srgbClr val="FF0000"/>
              </a:solidFill>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Abstracting Expressions via </a:t>
            </a:r>
            <a:r>
              <a:rPr i="1" smtClean="0">
                <a:latin typeface="Calibri" pitchFamily="34" charset="0"/>
              </a:rPr>
              <a:t>F</a:t>
            </a:r>
            <a:endParaRPr lang="en-US" i="1" dirty="0">
              <a:latin typeface="Calibri" pitchFamily="34" charset="0"/>
            </a:endParaRPr>
          </a:p>
        </p:txBody>
      </p:sp>
      <p:sp>
        <p:nvSpPr>
          <p:cNvPr id="3" name="Content Placeholder 2"/>
          <p:cNvSpPr>
            <a:spLocks noGrp="1"/>
          </p:cNvSpPr>
          <p:nvPr>
            <p:ph idx="1"/>
          </p:nvPr>
        </p:nvSpPr>
        <p:spPr>
          <a:xfrm>
            <a:off x="381000" y="1662257"/>
            <a:ext cx="8382000" cy="2539157"/>
          </a:xfrm>
        </p:spPr>
        <p:txBody>
          <a:bodyPr/>
          <a:lstStyle/>
          <a:p>
            <a:r>
              <a:rPr lang="en-US" i="1" dirty="0" err="1" smtClean="0">
                <a:solidFill>
                  <a:srgbClr val="FF0000"/>
                </a:solidFill>
                <a:latin typeface="Calibri" pitchFamily="34" charset="0"/>
              </a:rPr>
              <a:t>Implies</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implies </a:t>
            </a:r>
            <a:r>
              <a:rPr lang="en-US" i="1" dirty="0" smtClean="0">
                <a:latin typeface="Calibri" pitchFamily="34" charset="0"/>
              </a:rPr>
              <a:t>e.</a:t>
            </a:r>
          </a:p>
          <a:p>
            <a:r>
              <a:rPr lang="en-US" i="1" dirty="0" err="1" smtClean="0">
                <a:solidFill>
                  <a:srgbClr val="FF0000"/>
                </a:solidFill>
                <a:latin typeface="Calibri" pitchFamily="34" charset="0"/>
              </a:rPr>
              <a:t>ImpliedBy</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is implied by </a:t>
            </a:r>
            <a:r>
              <a:rPr lang="en-US" i="1" dirty="0" smtClean="0">
                <a:latin typeface="Calibri" pitchFamily="34" charset="0"/>
              </a:rPr>
              <a:t>e.</a:t>
            </a:r>
          </a:p>
          <a:p>
            <a:pPr lvl="1"/>
            <a:r>
              <a:rPr lang="en-US" i="1" dirty="0" err="1" smtClean="0">
                <a:latin typeface="Calibri" pitchFamily="34" charset="0"/>
              </a:rPr>
              <a:t>ImpliedBy</a:t>
            </a:r>
            <a:r>
              <a:rPr lang="en-US" i="1" baseline="-25000" dirty="0" err="1" smtClean="0">
                <a:latin typeface="Calibri" pitchFamily="34" charset="0"/>
              </a:rPr>
              <a:t>F</a:t>
            </a:r>
            <a:r>
              <a:rPr lang="en-US" i="1" dirty="0" smtClean="0">
                <a:latin typeface="Calibri" pitchFamily="34" charset="0"/>
              </a:rPr>
              <a:t> (e) = not </a:t>
            </a:r>
            <a:r>
              <a:rPr lang="en-US" i="1" dirty="0" err="1" smtClean="0">
                <a:latin typeface="Calibri" pitchFamily="34" charset="0"/>
              </a:rPr>
              <a:t>Implies</a:t>
            </a:r>
            <a:r>
              <a:rPr lang="en-US" i="1" baseline="-25000" dirty="0" err="1" smtClean="0">
                <a:latin typeface="Calibri" pitchFamily="34" charset="0"/>
              </a:rPr>
              <a:t>F</a:t>
            </a:r>
            <a:r>
              <a:rPr lang="en-US" i="1" dirty="0" smtClean="0">
                <a:latin typeface="Calibri" pitchFamily="34" charset="0"/>
              </a:rPr>
              <a:t> (</a:t>
            </a:r>
            <a:r>
              <a:rPr lang="en-US" i="1" dirty="0" smtClean="0">
                <a:latin typeface="Calibri" pitchFamily="34" charset="0"/>
                <a:sym typeface="Symbol"/>
              </a:rPr>
              <a:t>not </a:t>
            </a:r>
            <a:r>
              <a:rPr lang="en-US" i="1" dirty="0" smtClean="0">
                <a:latin typeface="Calibri" pitchFamily="34" charset="0"/>
              </a:rPr>
              <a:t>e)</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Implies</a:t>
            </a:r>
            <a:r>
              <a:rPr baseline="-25000" smtClean="0"/>
              <a:t>F</a:t>
            </a:r>
            <a:r>
              <a:rPr smtClean="0"/>
              <a:t>(e) and ImpliedBy</a:t>
            </a:r>
            <a:r>
              <a:rPr baseline="-25000" smtClean="0"/>
              <a:t>F</a:t>
            </a:r>
            <a:r>
              <a:rPr smtClean="0"/>
              <a:t>(e) </a:t>
            </a:r>
            <a:endParaRPr lang="en-US"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grpSp>
        <p:nvGrpSpPr>
          <p:cNvPr id="60" name="Group 65"/>
          <p:cNvGrpSpPr>
            <a:grpSpLocks/>
          </p:cNvGrpSpPr>
          <p:nvPr/>
        </p:nvGrpSpPr>
        <p:grpSpPr bwMode="auto">
          <a:xfrm>
            <a:off x="3048000" y="2667000"/>
            <a:ext cx="3352800" cy="2286000"/>
            <a:chOff x="1920" y="1680"/>
            <a:chExt cx="2112" cy="1440"/>
          </a:xfrm>
        </p:grpSpPr>
        <p:sp>
          <p:nvSpPr>
            <p:cNvPr id="61" name="Line 12"/>
            <p:cNvSpPr>
              <a:spLocks noChangeShapeType="1"/>
            </p:cNvSpPr>
            <p:nvPr/>
          </p:nvSpPr>
          <p:spPr bwMode="auto">
            <a:xfrm rot="-5400000">
              <a:off x="2976" y="206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2" name="Line 13"/>
            <p:cNvSpPr>
              <a:spLocks noChangeShapeType="1"/>
            </p:cNvSpPr>
            <p:nvPr/>
          </p:nvSpPr>
          <p:spPr bwMode="auto">
            <a:xfrm rot="-5400000">
              <a:off x="2976" y="177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3" name="Line 14"/>
            <p:cNvSpPr>
              <a:spLocks noChangeShapeType="1"/>
            </p:cNvSpPr>
            <p:nvPr/>
          </p:nvSpPr>
          <p:spPr bwMode="auto">
            <a:xfrm rot="-5400000">
              <a:off x="2976" y="1488"/>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4" name="Line 15"/>
            <p:cNvSpPr>
              <a:spLocks noChangeShapeType="1"/>
            </p:cNvSpPr>
            <p:nvPr/>
          </p:nvSpPr>
          <p:spPr bwMode="auto">
            <a:xfrm rot="-5400000">
              <a:off x="2976" y="1200"/>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5" name="Line 16"/>
            <p:cNvSpPr>
              <a:spLocks noChangeShapeType="1"/>
            </p:cNvSpPr>
            <p:nvPr/>
          </p:nvSpPr>
          <p:spPr bwMode="auto">
            <a:xfrm rot="-5400000">
              <a:off x="2976" y="912"/>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6" name="Line 19"/>
            <p:cNvSpPr>
              <a:spLocks noChangeShapeType="1"/>
            </p:cNvSpPr>
            <p:nvPr/>
          </p:nvSpPr>
          <p:spPr bwMode="auto">
            <a:xfrm rot="-5400000">
              <a:off x="2976" y="62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67" name="Group 66"/>
          <p:cNvGrpSpPr>
            <a:grpSpLocks/>
          </p:cNvGrpSpPr>
          <p:nvPr/>
        </p:nvGrpSpPr>
        <p:grpSpPr bwMode="auto">
          <a:xfrm>
            <a:off x="3276600" y="2438400"/>
            <a:ext cx="2286000" cy="3352800"/>
            <a:chOff x="2064" y="1536"/>
            <a:chExt cx="1440" cy="2112"/>
          </a:xfrm>
        </p:grpSpPr>
        <p:sp>
          <p:nvSpPr>
            <p:cNvPr id="68" name="Line 6"/>
            <p:cNvSpPr>
              <a:spLocks noChangeShapeType="1"/>
            </p:cNvSpPr>
            <p:nvPr/>
          </p:nvSpPr>
          <p:spPr bwMode="auto">
            <a:xfrm>
              <a:off x="2352"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9" name="Line 7"/>
            <p:cNvSpPr>
              <a:spLocks noChangeShapeType="1"/>
            </p:cNvSpPr>
            <p:nvPr/>
          </p:nvSpPr>
          <p:spPr bwMode="auto">
            <a:xfrm>
              <a:off x="2640"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0" name="Line 8"/>
            <p:cNvSpPr>
              <a:spLocks noChangeShapeType="1"/>
            </p:cNvSpPr>
            <p:nvPr/>
          </p:nvSpPr>
          <p:spPr bwMode="auto">
            <a:xfrm>
              <a:off x="2928"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1" name="Line 9"/>
            <p:cNvSpPr>
              <a:spLocks noChangeShapeType="1"/>
            </p:cNvSpPr>
            <p:nvPr/>
          </p:nvSpPr>
          <p:spPr bwMode="auto">
            <a:xfrm>
              <a:off x="3216"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2" name="Line 10"/>
            <p:cNvSpPr>
              <a:spLocks noChangeShapeType="1"/>
            </p:cNvSpPr>
            <p:nvPr/>
          </p:nvSpPr>
          <p:spPr bwMode="auto">
            <a:xfrm>
              <a:off x="350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3" name="Line 18"/>
            <p:cNvSpPr>
              <a:spLocks noChangeShapeType="1"/>
            </p:cNvSpPr>
            <p:nvPr/>
          </p:nvSpPr>
          <p:spPr bwMode="auto">
            <a:xfrm>
              <a:off x="206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74" name="Group 70"/>
          <p:cNvGrpSpPr>
            <a:grpSpLocks/>
          </p:cNvGrpSpPr>
          <p:nvPr/>
        </p:nvGrpSpPr>
        <p:grpSpPr bwMode="auto">
          <a:xfrm>
            <a:off x="533400" y="2667000"/>
            <a:ext cx="5029200" cy="2286000"/>
            <a:chOff x="336" y="1680"/>
            <a:chExt cx="3168" cy="1440"/>
          </a:xfrm>
        </p:grpSpPr>
        <p:grpSp>
          <p:nvGrpSpPr>
            <p:cNvPr id="75" name="Group 54"/>
            <p:cNvGrpSpPr>
              <a:grpSpLocks/>
            </p:cNvGrpSpPr>
            <p:nvPr/>
          </p:nvGrpSpPr>
          <p:grpSpPr bwMode="auto">
            <a:xfrm>
              <a:off x="2064" y="1680"/>
              <a:ext cx="1440" cy="1440"/>
              <a:chOff x="3648" y="1680"/>
              <a:chExt cx="1440" cy="1440"/>
            </a:xfrm>
          </p:grpSpPr>
          <p:sp>
            <p:nvSpPr>
              <p:cNvPr id="78" name="Rectangle 31"/>
              <p:cNvSpPr>
                <a:spLocks noChangeArrowheads="1"/>
              </p:cNvSpPr>
              <p:nvPr/>
            </p:nvSpPr>
            <p:spPr bwMode="auto">
              <a:xfrm>
                <a:off x="3936"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79" name="Rectangle 32"/>
              <p:cNvSpPr>
                <a:spLocks noChangeArrowheads="1"/>
              </p:cNvSpPr>
              <p:nvPr/>
            </p:nvSpPr>
            <p:spPr bwMode="auto">
              <a:xfrm>
                <a:off x="4224"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0" name="Rectangle 33"/>
              <p:cNvSpPr>
                <a:spLocks noChangeArrowheads="1"/>
              </p:cNvSpPr>
              <p:nvPr/>
            </p:nvSpPr>
            <p:spPr bwMode="auto">
              <a:xfrm>
                <a:off x="4224"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1" name="Rectangle 34"/>
              <p:cNvSpPr>
                <a:spLocks noChangeArrowheads="1"/>
              </p:cNvSpPr>
              <p:nvPr/>
            </p:nvSpPr>
            <p:spPr bwMode="auto">
              <a:xfrm>
                <a:off x="4224"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2" name="Rectangle 35"/>
              <p:cNvSpPr>
                <a:spLocks noChangeArrowheads="1"/>
              </p:cNvSpPr>
              <p:nvPr/>
            </p:nvSpPr>
            <p:spPr bwMode="auto">
              <a:xfrm>
                <a:off x="4512"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3" name="Rectangle 36"/>
              <p:cNvSpPr>
                <a:spLocks noChangeArrowheads="1"/>
              </p:cNvSpPr>
              <p:nvPr/>
            </p:nvSpPr>
            <p:spPr bwMode="auto">
              <a:xfrm>
                <a:off x="4512"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4" name="Rectangle 37"/>
              <p:cNvSpPr>
                <a:spLocks noChangeArrowheads="1"/>
              </p:cNvSpPr>
              <p:nvPr/>
            </p:nvSpPr>
            <p:spPr bwMode="auto">
              <a:xfrm>
                <a:off x="3936"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5" name="Rectangle 38"/>
              <p:cNvSpPr>
                <a:spLocks noChangeArrowheads="1"/>
              </p:cNvSpPr>
              <p:nvPr/>
            </p:nvSpPr>
            <p:spPr bwMode="auto">
              <a:xfrm>
                <a:off x="4224"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6" name="Rectangle 39"/>
              <p:cNvSpPr>
                <a:spLocks noChangeArrowheads="1"/>
              </p:cNvSpPr>
              <p:nvPr/>
            </p:nvSpPr>
            <p:spPr bwMode="auto">
              <a:xfrm>
                <a:off x="4512"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7" name="Rectangle 40"/>
              <p:cNvSpPr>
                <a:spLocks noChangeArrowheads="1"/>
              </p:cNvSpPr>
              <p:nvPr/>
            </p:nvSpPr>
            <p:spPr bwMode="auto">
              <a:xfrm>
                <a:off x="4512"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8" name="Rectangle 41"/>
              <p:cNvSpPr>
                <a:spLocks noChangeArrowheads="1"/>
              </p:cNvSpPr>
              <p:nvPr/>
            </p:nvSpPr>
            <p:spPr bwMode="auto">
              <a:xfrm>
                <a:off x="4800"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9" name="Rectangle 42"/>
              <p:cNvSpPr>
                <a:spLocks noChangeArrowheads="1"/>
              </p:cNvSpPr>
              <p:nvPr/>
            </p:nvSpPr>
            <p:spPr bwMode="auto">
              <a:xfrm>
                <a:off x="4800"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0" name="Rectangle 43"/>
              <p:cNvSpPr>
                <a:spLocks noChangeArrowheads="1"/>
              </p:cNvSpPr>
              <p:nvPr/>
            </p:nvSpPr>
            <p:spPr bwMode="auto">
              <a:xfrm>
                <a:off x="4800"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1" name="Rectangle 44"/>
              <p:cNvSpPr>
                <a:spLocks noChangeArrowheads="1"/>
              </p:cNvSpPr>
              <p:nvPr/>
            </p:nvSpPr>
            <p:spPr bwMode="auto">
              <a:xfrm>
                <a:off x="4224"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2" name="Rectangle 45"/>
              <p:cNvSpPr>
                <a:spLocks noChangeArrowheads="1"/>
              </p:cNvSpPr>
              <p:nvPr/>
            </p:nvSpPr>
            <p:spPr bwMode="auto">
              <a:xfrm>
                <a:off x="4512"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3" name="Rectangle 46"/>
              <p:cNvSpPr>
                <a:spLocks noChangeArrowheads="1"/>
              </p:cNvSpPr>
              <p:nvPr/>
            </p:nvSpPr>
            <p:spPr bwMode="auto">
              <a:xfrm>
                <a:off x="3936"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4" name="Rectangle 47"/>
              <p:cNvSpPr>
                <a:spLocks noChangeArrowheads="1"/>
              </p:cNvSpPr>
              <p:nvPr/>
            </p:nvSpPr>
            <p:spPr bwMode="auto">
              <a:xfrm>
                <a:off x="3648"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5" name="Rectangle 48"/>
              <p:cNvSpPr>
                <a:spLocks noChangeArrowheads="1"/>
              </p:cNvSpPr>
              <p:nvPr/>
            </p:nvSpPr>
            <p:spPr bwMode="auto">
              <a:xfrm>
                <a:off x="3648"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6" name="Rectangle 52"/>
              <p:cNvSpPr>
                <a:spLocks noChangeArrowheads="1"/>
              </p:cNvSpPr>
              <p:nvPr/>
            </p:nvSpPr>
            <p:spPr bwMode="auto">
              <a:xfrm>
                <a:off x="3936"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7" name="Rectangle 53"/>
              <p:cNvSpPr>
                <a:spLocks noChangeArrowheads="1"/>
              </p:cNvSpPr>
              <p:nvPr/>
            </p:nvSpPr>
            <p:spPr bwMode="auto">
              <a:xfrm>
                <a:off x="4800"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grpSp>
        <p:sp>
          <p:nvSpPr>
            <p:cNvPr id="76" name="Rectangle 60"/>
            <p:cNvSpPr>
              <a:spLocks noChangeArrowheads="1"/>
            </p:cNvSpPr>
            <p:nvPr/>
          </p:nvSpPr>
          <p:spPr bwMode="auto">
            <a:xfrm>
              <a:off x="336" y="2112"/>
              <a:ext cx="960" cy="288"/>
            </a:xfrm>
            <a:prstGeom prst="rect">
              <a:avLst/>
            </a:prstGeom>
            <a:solidFill>
              <a:schemeClr val="folHlink"/>
            </a:solidFill>
            <a:ln w="9525">
              <a:solidFill>
                <a:srgbClr val="FFFF00"/>
              </a:solidFill>
              <a:miter lim="800000"/>
              <a:headEnd/>
              <a:tailEnd/>
            </a:ln>
            <a:effectLst/>
          </p:spPr>
          <p:txBody>
            <a:bodyPr wrap="none" anchor="ctr"/>
            <a:lstStyle/>
            <a:p>
              <a:pPr algn="ctr"/>
              <a:r>
                <a:rPr lang="en-US" dirty="0" err="1">
                  <a:solidFill>
                    <a:schemeClr val="bg1"/>
                  </a:solidFill>
                </a:rPr>
                <a:t>ImpliedBy</a:t>
              </a:r>
              <a:r>
                <a:rPr lang="en-US" baseline="-25000" dirty="0" err="1">
                  <a:solidFill>
                    <a:schemeClr val="bg1"/>
                  </a:solidFill>
                </a:rPr>
                <a:t>F</a:t>
              </a:r>
              <a:r>
                <a:rPr lang="en-US" dirty="0">
                  <a:solidFill>
                    <a:schemeClr val="bg1"/>
                  </a:solidFill>
                </a:rPr>
                <a:t>(e)</a:t>
              </a:r>
              <a:endParaRPr lang="en-US" sz="4000" dirty="0">
                <a:solidFill>
                  <a:schemeClr val="bg1"/>
                </a:solidFill>
              </a:endParaRPr>
            </a:p>
          </p:txBody>
        </p:sp>
        <p:cxnSp>
          <p:nvCxnSpPr>
            <p:cNvPr id="77" name="AutoShape 61"/>
            <p:cNvCxnSpPr>
              <a:cxnSpLocks noChangeShapeType="1"/>
              <a:stCxn id="76" idx="3"/>
              <a:endCxn id="95" idx="1"/>
            </p:cNvCxnSpPr>
            <p:nvPr/>
          </p:nvCxnSpPr>
          <p:spPr bwMode="auto">
            <a:xfrm>
              <a:off x="1296" y="2256"/>
              <a:ext cx="768" cy="144"/>
            </a:xfrm>
            <a:prstGeom prst="straightConnector1">
              <a:avLst/>
            </a:prstGeom>
            <a:noFill/>
            <a:ln w="38100">
              <a:solidFill>
                <a:srgbClr val="FFFF00"/>
              </a:solidFill>
              <a:round/>
              <a:headEnd/>
              <a:tailEnd/>
            </a:ln>
            <a:effectLst/>
          </p:spPr>
        </p:cxnSp>
      </p:grpSp>
      <p:grpSp>
        <p:nvGrpSpPr>
          <p:cNvPr id="98" name="Group 63"/>
          <p:cNvGrpSpPr>
            <a:grpSpLocks/>
          </p:cNvGrpSpPr>
          <p:nvPr/>
        </p:nvGrpSpPr>
        <p:grpSpPr bwMode="auto">
          <a:xfrm>
            <a:off x="3668713" y="1981200"/>
            <a:ext cx="4191000" cy="2728913"/>
            <a:chOff x="2304" y="1248"/>
            <a:chExt cx="2640" cy="1719"/>
          </a:xfrm>
        </p:grpSpPr>
        <p:sp>
          <p:nvSpPr>
            <p:cNvPr id="99" name="Oval 4"/>
            <p:cNvSpPr>
              <a:spLocks noChangeArrowheads="1"/>
            </p:cNvSpPr>
            <p:nvPr/>
          </p:nvSpPr>
          <p:spPr bwMode="auto">
            <a:xfrm>
              <a:off x="2304" y="1911"/>
              <a:ext cx="1200" cy="1056"/>
            </a:xfrm>
            <a:prstGeom prst="ellipse">
              <a:avLst/>
            </a:prstGeom>
            <a:solidFill>
              <a:srgbClr val="FF0000">
                <a:alpha val="59000"/>
              </a:srgbClr>
            </a:solidFill>
            <a:ln w="9525">
              <a:solidFill>
                <a:srgbClr val="FF0000"/>
              </a:solidFill>
              <a:round/>
              <a:headEnd/>
              <a:tailEnd/>
            </a:ln>
            <a:effectLst/>
          </p:spPr>
          <p:txBody>
            <a:bodyPr wrap="none" anchor="ctr"/>
            <a:lstStyle/>
            <a:p>
              <a:endParaRPr lang="en-US"/>
            </a:p>
          </p:txBody>
        </p:sp>
        <p:cxnSp>
          <p:nvCxnSpPr>
            <p:cNvPr id="100" name="AutoShape 55"/>
            <p:cNvCxnSpPr>
              <a:cxnSpLocks noChangeShapeType="1"/>
              <a:stCxn id="99" idx="7"/>
              <a:endCxn id="101" idx="1"/>
            </p:cNvCxnSpPr>
            <p:nvPr/>
          </p:nvCxnSpPr>
          <p:spPr bwMode="auto">
            <a:xfrm flipV="1">
              <a:off x="3328" y="1392"/>
              <a:ext cx="1232" cy="674"/>
            </a:xfrm>
            <a:prstGeom prst="straightConnector1">
              <a:avLst/>
            </a:prstGeom>
            <a:noFill/>
            <a:ln w="38100">
              <a:solidFill>
                <a:srgbClr val="FF0000"/>
              </a:solidFill>
              <a:round/>
              <a:headEnd/>
              <a:tailEnd/>
            </a:ln>
            <a:effectLst/>
          </p:spPr>
        </p:cxnSp>
        <p:sp>
          <p:nvSpPr>
            <p:cNvPr id="101" name="Rectangle 57"/>
            <p:cNvSpPr>
              <a:spLocks noChangeArrowheads="1"/>
            </p:cNvSpPr>
            <p:nvPr/>
          </p:nvSpPr>
          <p:spPr bwMode="auto">
            <a:xfrm>
              <a:off x="4560" y="1248"/>
              <a:ext cx="384" cy="288"/>
            </a:xfrm>
            <a:prstGeom prst="rect">
              <a:avLst/>
            </a:prstGeom>
            <a:solidFill>
              <a:srgbClr val="FF0000">
                <a:alpha val="59000"/>
              </a:srgbClr>
            </a:solidFill>
            <a:ln w="9525">
              <a:solidFill>
                <a:srgbClr val="FF0000"/>
              </a:solidFill>
              <a:miter lim="800000"/>
              <a:headEnd/>
              <a:tailEnd/>
            </a:ln>
            <a:effectLst/>
          </p:spPr>
          <p:txBody>
            <a:bodyPr wrap="none" anchor="ctr"/>
            <a:lstStyle/>
            <a:p>
              <a:pPr algn="ctr"/>
              <a:r>
                <a:rPr lang="en-US" sz="2400">
                  <a:solidFill>
                    <a:schemeClr val="bg1"/>
                  </a:solidFill>
                </a:rPr>
                <a:t>e</a:t>
              </a:r>
            </a:p>
          </p:txBody>
        </p:sp>
      </p:grpSp>
      <p:grpSp>
        <p:nvGrpSpPr>
          <p:cNvPr id="102" name="Group 69"/>
          <p:cNvGrpSpPr>
            <a:grpSpLocks/>
          </p:cNvGrpSpPr>
          <p:nvPr/>
        </p:nvGrpSpPr>
        <p:grpSpPr bwMode="auto">
          <a:xfrm>
            <a:off x="3733800" y="3124200"/>
            <a:ext cx="1905000" cy="3124200"/>
            <a:chOff x="2352" y="1968"/>
            <a:chExt cx="1200" cy="1968"/>
          </a:xfrm>
        </p:grpSpPr>
        <p:grpSp>
          <p:nvGrpSpPr>
            <p:cNvPr id="103" name="Group 27"/>
            <p:cNvGrpSpPr>
              <a:grpSpLocks/>
            </p:cNvGrpSpPr>
            <p:nvPr/>
          </p:nvGrpSpPr>
          <p:grpSpPr bwMode="auto">
            <a:xfrm>
              <a:off x="2352" y="1968"/>
              <a:ext cx="864" cy="864"/>
              <a:chOff x="3264" y="1968"/>
              <a:chExt cx="864" cy="864"/>
            </a:xfrm>
          </p:grpSpPr>
          <p:sp>
            <p:nvSpPr>
              <p:cNvPr id="106" name="Rectangle 21"/>
              <p:cNvSpPr>
                <a:spLocks noChangeArrowheads="1"/>
              </p:cNvSpPr>
              <p:nvPr/>
            </p:nvSpPr>
            <p:spPr bwMode="auto">
              <a:xfrm>
                <a:off x="3264"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7" name="Rectangle 22"/>
              <p:cNvSpPr>
                <a:spLocks noChangeArrowheads="1"/>
              </p:cNvSpPr>
              <p:nvPr/>
            </p:nvSpPr>
            <p:spPr bwMode="auto">
              <a:xfrm>
                <a:off x="3552"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8" name="Rectangle 23"/>
              <p:cNvSpPr>
                <a:spLocks noChangeArrowheads="1"/>
              </p:cNvSpPr>
              <p:nvPr/>
            </p:nvSpPr>
            <p:spPr bwMode="auto">
              <a:xfrm>
                <a:off x="3552"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9" name="Rectangle 24"/>
              <p:cNvSpPr>
                <a:spLocks noChangeArrowheads="1"/>
              </p:cNvSpPr>
              <p:nvPr/>
            </p:nvSpPr>
            <p:spPr bwMode="auto">
              <a:xfrm>
                <a:off x="3552" y="1968"/>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0" name="Rectangle 25"/>
              <p:cNvSpPr>
                <a:spLocks noChangeArrowheads="1"/>
              </p:cNvSpPr>
              <p:nvPr/>
            </p:nvSpPr>
            <p:spPr bwMode="auto">
              <a:xfrm>
                <a:off x="3840"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1" name="Rectangle 26"/>
              <p:cNvSpPr>
                <a:spLocks noChangeArrowheads="1"/>
              </p:cNvSpPr>
              <p:nvPr/>
            </p:nvSpPr>
            <p:spPr bwMode="auto">
              <a:xfrm>
                <a:off x="3840"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grpSp>
        <p:cxnSp>
          <p:nvCxnSpPr>
            <p:cNvPr id="104" name="AutoShape 58"/>
            <p:cNvCxnSpPr>
              <a:cxnSpLocks noChangeShapeType="1"/>
              <a:stCxn id="108" idx="2"/>
              <a:endCxn id="105" idx="0"/>
            </p:cNvCxnSpPr>
            <p:nvPr/>
          </p:nvCxnSpPr>
          <p:spPr bwMode="auto">
            <a:xfrm>
              <a:off x="2784" y="2832"/>
              <a:ext cx="336" cy="816"/>
            </a:xfrm>
            <a:prstGeom prst="straightConnector1">
              <a:avLst/>
            </a:prstGeom>
            <a:noFill/>
            <a:ln w="38100">
              <a:solidFill>
                <a:srgbClr val="0066FF"/>
              </a:solidFill>
              <a:round/>
              <a:headEnd/>
              <a:tailEnd/>
            </a:ln>
            <a:effectLst/>
          </p:spPr>
        </p:cxnSp>
        <p:sp>
          <p:nvSpPr>
            <p:cNvPr id="105" name="Rectangle 59"/>
            <p:cNvSpPr>
              <a:spLocks noChangeArrowheads="1"/>
            </p:cNvSpPr>
            <p:nvPr/>
          </p:nvSpPr>
          <p:spPr bwMode="auto">
            <a:xfrm>
              <a:off x="2688" y="3648"/>
              <a:ext cx="864" cy="288"/>
            </a:xfrm>
            <a:prstGeom prst="rect">
              <a:avLst/>
            </a:prstGeom>
            <a:solidFill>
              <a:srgbClr val="0066FF">
                <a:alpha val="67000"/>
              </a:srgbClr>
            </a:solidFill>
            <a:ln w="9525">
              <a:noFill/>
              <a:miter lim="800000"/>
              <a:headEnd/>
              <a:tailEnd/>
            </a:ln>
            <a:effectLst/>
          </p:spPr>
          <p:txBody>
            <a:bodyPr wrap="none" anchor="ctr"/>
            <a:lstStyle/>
            <a:p>
              <a:pPr algn="ctr"/>
              <a:r>
                <a:rPr lang="en-US" sz="2000" dirty="0" err="1">
                  <a:solidFill>
                    <a:schemeClr val="bg1"/>
                  </a:solidFill>
                </a:rPr>
                <a:t>Implies</a:t>
              </a:r>
              <a:r>
                <a:rPr lang="en-US" sz="2000" baseline="-25000" dirty="0" err="1">
                  <a:solidFill>
                    <a:schemeClr val="bg1"/>
                  </a:solidFill>
                </a:rPr>
                <a:t>F</a:t>
              </a:r>
              <a:r>
                <a:rPr lang="en-US" sz="2000" dirty="0">
                  <a:solidFill>
                    <a:schemeClr val="bg1"/>
                  </a:solidFill>
                </a:rPr>
                <a:t>(e)</a:t>
              </a:r>
              <a:endParaRPr lang="en-US" sz="4400" dirty="0">
                <a:solidFill>
                  <a:schemeClr val="bg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371764" y="1634548"/>
            <a:ext cx="8382000" cy="3145476"/>
          </a:xfrm>
        </p:spPr>
        <p:txBody>
          <a:bodyPr/>
          <a:lstStyle/>
          <a:p>
            <a:r>
              <a:rPr lang="it-IT" sz="2800" dirty="0" smtClean="0">
                <a:latin typeface="Calibri" pitchFamily="34" charset="0"/>
              </a:rPr>
              <a:t>minterm </a:t>
            </a:r>
            <a:r>
              <a:rPr lang="it-IT" sz="2800" i="1" dirty="0" smtClean="0">
                <a:latin typeface="Calibri" pitchFamily="34" charset="0"/>
              </a:rPr>
              <a:t>m</a:t>
            </a:r>
            <a:r>
              <a:rPr lang="it-IT" sz="2800" dirty="0" smtClean="0">
                <a:latin typeface="Calibri" pitchFamily="34" charset="0"/>
              </a:rPr>
              <a:t> = </a:t>
            </a:r>
            <a:r>
              <a:rPr lang="it-IT" sz="2800" i="1" dirty="0" smtClean="0">
                <a:latin typeface="Calibri" pitchFamily="34" charset="0"/>
              </a:rPr>
              <a:t>l</a:t>
            </a:r>
            <a:r>
              <a:rPr lang="it-IT" sz="2800" i="1" baseline="-25000" dirty="0" smtClean="0">
                <a:latin typeface="Calibri" pitchFamily="34" charset="0"/>
              </a:rPr>
              <a:t>1</a:t>
            </a:r>
            <a:r>
              <a:rPr lang="it-IT" sz="2800" dirty="0" smtClean="0">
                <a:latin typeface="Calibri" pitchFamily="34" charset="0"/>
              </a:rPr>
              <a:t> ∧ ... ∧ </a:t>
            </a:r>
            <a:r>
              <a:rPr lang="it-IT" sz="2800" i="1" dirty="0" smtClean="0">
                <a:latin typeface="Calibri" pitchFamily="34" charset="0"/>
              </a:rPr>
              <a:t>l</a:t>
            </a:r>
            <a:r>
              <a:rPr lang="it-IT" sz="2800" i="1" baseline="-25000" dirty="0" smtClean="0">
                <a:latin typeface="Calibri" pitchFamily="34" charset="0"/>
              </a:rPr>
              <a:t>n</a:t>
            </a:r>
            <a:r>
              <a:rPr lang="it-IT" sz="2800" dirty="0" smtClean="0">
                <a:latin typeface="Calibri" pitchFamily="34" charset="0"/>
              </a:rPr>
              <a:t>, where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p</a:t>
            </a:r>
            <a:r>
              <a:rPr lang="it-IT" sz="2800" i="1" baseline="-25000" dirty="0" smtClean="0">
                <a:latin typeface="Calibri" pitchFamily="34" charset="0"/>
              </a:rPr>
              <a:t>i</a:t>
            </a:r>
            <a:r>
              <a:rPr lang="it-IT" sz="2800" dirty="0" smtClean="0">
                <a:latin typeface="Calibri" pitchFamily="34" charset="0"/>
              </a:rPr>
              <a:t>, or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not p</a:t>
            </a:r>
            <a:r>
              <a:rPr lang="it-IT" sz="2800" i="1" baseline="-25000" dirty="0" smtClean="0">
                <a:latin typeface="Calibri" pitchFamily="34" charset="0"/>
              </a:rPr>
              <a:t>i</a:t>
            </a:r>
            <a:r>
              <a:rPr lang="it-IT" sz="2800" dirty="0" smtClean="0">
                <a:latin typeface="Calibri" pitchFamily="34" charset="0"/>
              </a:rPr>
              <a:t>.</a:t>
            </a:r>
          </a:p>
          <a:p>
            <a:r>
              <a:rPr lang="en-US" sz="2800" i="1" dirty="0" err="1" smtClean="0">
                <a:latin typeface="Calibri" pitchFamily="34" charset="0"/>
              </a:rPr>
              <a:t>Implies</a:t>
            </a:r>
            <a:r>
              <a:rPr lang="en-US" sz="2800" i="1" baseline="-25000" dirty="0" err="1" smtClean="0">
                <a:latin typeface="Calibri" pitchFamily="34" charset="0"/>
              </a:rPr>
              <a:t>F</a:t>
            </a:r>
            <a:r>
              <a:rPr lang="en-US" sz="2800" i="1" dirty="0" smtClean="0">
                <a:latin typeface="Calibri" pitchFamily="34" charset="0"/>
              </a:rPr>
              <a:t> (e)</a:t>
            </a:r>
            <a:r>
              <a:rPr lang="en-US" sz="2800" dirty="0" smtClean="0">
                <a:latin typeface="Calibri" pitchFamily="34" charset="0"/>
              </a:rPr>
              <a:t>:</a:t>
            </a:r>
            <a:r>
              <a:rPr lang="en-US" sz="2800" i="1" dirty="0" smtClean="0">
                <a:latin typeface="Calibri" pitchFamily="34" charset="0"/>
              </a:rPr>
              <a:t> </a:t>
            </a:r>
            <a:r>
              <a:rPr lang="en-US" sz="2800" dirty="0" smtClean="0">
                <a:latin typeface="Calibri" pitchFamily="34" charset="0"/>
              </a:rPr>
              <a:t>disjunction of all </a:t>
            </a:r>
            <a:r>
              <a:rPr lang="en-US" sz="2800" dirty="0" err="1" smtClean="0">
                <a:latin typeface="Calibri" pitchFamily="34" charset="0"/>
              </a:rPr>
              <a:t>minterms</a:t>
            </a:r>
            <a:r>
              <a:rPr lang="en-US" sz="2800" dirty="0" smtClean="0">
                <a:latin typeface="Calibri" pitchFamily="34" charset="0"/>
              </a:rPr>
              <a:t> that imply</a:t>
            </a:r>
            <a:r>
              <a:rPr lang="en-US" sz="2800" i="1" dirty="0" smtClean="0">
                <a:latin typeface="Calibri" pitchFamily="34" charset="0"/>
              </a:rPr>
              <a:t> e.</a:t>
            </a:r>
          </a:p>
          <a:p>
            <a:r>
              <a:rPr lang="en-US" sz="2800" dirty="0" smtClean="0">
                <a:latin typeface="Calibri" pitchFamily="34" charset="0"/>
              </a:rPr>
              <a:t>Naive approach</a:t>
            </a:r>
          </a:p>
          <a:p>
            <a:pPr lvl="1"/>
            <a:r>
              <a:rPr lang="en-US" sz="2800" dirty="0" smtClean="0">
                <a:latin typeface="Calibri" pitchFamily="34" charset="0"/>
              </a:rPr>
              <a:t>Generate all 2</a:t>
            </a:r>
            <a:r>
              <a:rPr lang="en-US" sz="2800" i="1" baseline="30000" dirty="0" smtClean="0">
                <a:latin typeface="Calibri" pitchFamily="34" charset="0"/>
              </a:rPr>
              <a:t>n</a:t>
            </a:r>
            <a:r>
              <a:rPr lang="en-US" sz="2800" dirty="0" smtClean="0">
                <a:latin typeface="Calibri" pitchFamily="34" charset="0"/>
              </a:rPr>
              <a:t> possible </a:t>
            </a:r>
            <a:r>
              <a:rPr lang="en-US" sz="2800" dirty="0" err="1" smtClean="0">
                <a:latin typeface="Calibri" pitchFamily="34" charset="0"/>
              </a:rPr>
              <a:t>minterms</a:t>
            </a:r>
            <a:r>
              <a:rPr lang="en-US" sz="2800" dirty="0" smtClean="0">
                <a:latin typeface="Calibri" pitchFamily="34" charset="0"/>
              </a:rPr>
              <a:t>.</a:t>
            </a:r>
          </a:p>
          <a:p>
            <a:pPr lvl="1"/>
            <a:r>
              <a:rPr lang="en-US" sz="2800" dirty="0" smtClean="0">
                <a:latin typeface="Calibri" pitchFamily="34" charset="0"/>
              </a:rPr>
              <a:t>For each </a:t>
            </a:r>
            <a:r>
              <a:rPr lang="en-US" sz="2800" dirty="0" err="1" smtClean="0">
                <a:latin typeface="Calibri" pitchFamily="34" charset="0"/>
              </a:rPr>
              <a:t>minterm</a:t>
            </a:r>
            <a:r>
              <a:rPr lang="en-US" sz="2800" dirty="0" smtClean="0">
                <a:latin typeface="Calibri" pitchFamily="34" charset="0"/>
              </a:rPr>
              <a:t> </a:t>
            </a:r>
            <a:r>
              <a:rPr lang="en-US" sz="2800" i="1" dirty="0" smtClean="0">
                <a:latin typeface="Calibri" pitchFamily="34" charset="0"/>
              </a:rPr>
              <a:t>m</a:t>
            </a:r>
            <a:r>
              <a:rPr lang="en-US" sz="2800" dirty="0" smtClean="0">
                <a:latin typeface="Calibri" pitchFamily="34" charset="0"/>
              </a:rPr>
              <a:t>, use SMT solver to check validity of 	</a:t>
            </a:r>
            <a:r>
              <a:rPr lang="en-US" sz="2800" i="1" dirty="0" smtClean="0">
                <a:latin typeface="Calibri" pitchFamily="34" charset="0"/>
              </a:rPr>
              <a:t>m</a:t>
            </a:r>
            <a:r>
              <a:rPr lang="en-US" sz="2800" dirty="0" smtClean="0">
                <a:latin typeface="Calibri" pitchFamily="34" charset="0"/>
              </a:rPr>
              <a:t> ⇒ </a:t>
            </a:r>
            <a:r>
              <a:rPr lang="en-US" sz="2800" i="1" dirty="0" smtClean="0">
                <a:latin typeface="Calibri" pitchFamily="34" charset="0"/>
              </a:rPr>
              <a:t>e</a:t>
            </a:r>
            <a:r>
              <a:rPr lang="en-US" sz="2800" dirty="0" smtClean="0">
                <a:latin typeface="Calibri" pitchFamily="34" charset="0"/>
              </a:rPr>
              <a:t>.</a:t>
            </a:r>
          </a:p>
          <a:p>
            <a:r>
              <a:rPr lang="en-US" sz="2800" dirty="0" smtClean="0">
                <a:latin typeface="Calibri" pitchFamily="34" charset="0"/>
              </a:rPr>
              <a:t>Many possible optimizations</a:t>
            </a:r>
            <a:endParaRPr lang="en-US" sz="2800"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31002" y="1692056"/>
            <a:ext cx="7043208" cy="2769989"/>
          </a:xfrm>
        </p:spPr>
        <p:txBody>
          <a:bodyPr/>
          <a:lstStyle/>
          <a:p>
            <a:r>
              <a:rPr smtClean="0"/>
              <a:t>ApplicationsAppetizer</a:t>
            </a:r>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371764" y="1634548"/>
            <a:ext cx="8382000" cy="3451714"/>
          </a:xfrm>
        </p:spPr>
        <p:txBody>
          <a:bodyPr/>
          <a:lstStyle/>
          <a:p>
            <a:r>
              <a:rPr lang="it-IT" sz="2800" dirty="0" smtClean="0">
                <a:latin typeface="Calibri" pitchFamily="34" charset="0"/>
              </a:rPr>
              <a:t>F = { x &lt; y, x = 2}</a:t>
            </a:r>
            <a:endParaRPr lang="it-IT" sz="2800" dirty="0" smtClean="0">
              <a:latin typeface="Calibri" pitchFamily="34" charset="0"/>
            </a:endParaRP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a:t>
            </a:r>
            <a:r>
              <a:rPr lang="en-US" sz="2500" dirty="0" smtClean="0">
                <a:latin typeface="Calibri" pitchFamily="34" charset="0"/>
              </a:rPr>
              <a:t>, !</a:t>
            </a:r>
            <a:r>
              <a:rPr lang="en-US" sz="2500" dirty="0" smtClean="0">
                <a:latin typeface="Calibri" pitchFamily="34" charset="0"/>
              </a:rPr>
              <a:t>x=2  implies y&gt;1</a:t>
            </a:r>
          </a:p>
          <a:p>
            <a:pPr lvl="1"/>
            <a:r>
              <a:rPr lang="en-US" sz="2500" dirty="0" smtClean="0">
                <a:latin typeface="Calibri" pitchFamily="34" charset="0"/>
              </a:rPr>
              <a:t>!x&lt;y, </a:t>
            </a:r>
            <a:r>
              <a:rPr lang="en-US" sz="2500" dirty="0" smtClean="0">
                <a:latin typeface="Calibri" pitchFamily="34" charset="0"/>
              </a:rPr>
              <a:t>x=2   implies y&gt;1</a:t>
            </a:r>
            <a:endParaRPr lang="en-US" sz="2500" dirty="0" smtClean="0">
              <a:latin typeface="Calibri" pitchFamily="34" charset="0"/>
            </a:endParaRPr>
          </a:p>
          <a:p>
            <a:pPr lvl="1"/>
            <a:r>
              <a:rPr lang="en-US" sz="2500" dirty="0" smtClean="0">
                <a:latin typeface="Calibri" pitchFamily="34" charset="0"/>
              </a:rPr>
              <a:t> x&lt;y</a:t>
            </a:r>
            <a:r>
              <a:rPr lang="en-US" sz="2500" dirty="0" smtClean="0">
                <a:latin typeface="Calibri" pitchFamily="34" charset="0"/>
              </a:rPr>
              <a:t>, </a:t>
            </a:r>
            <a:r>
              <a:rPr lang="en-US" sz="2500" dirty="0" smtClean="0">
                <a:latin typeface="Calibri" pitchFamily="34" charset="0"/>
              </a:rPr>
              <a:t> x=2  </a:t>
            </a:r>
            <a:r>
              <a:rPr lang="en-US" sz="2500" dirty="0" smtClean="0">
                <a:latin typeface="Calibri" pitchFamily="34" charset="0"/>
              </a:rPr>
              <a:t> </a:t>
            </a:r>
            <a:r>
              <a:rPr lang="en-US" sz="2500" dirty="0" smtClean="0">
                <a:latin typeface="Calibri" pitchFamily="34" charset="0"/>
              </a:rPr>
              <a:t>implies y&gt;1</a:t>
            </a:r>
          </a:p>
          <a:p>
            <a:pPr lvl="1">
              <a:buNone/>
            </a:pPr>
            <a:r>
              <a:rPr lang="en-US" sz="2500" dirty="0" smtClean="0">
                <a:latin typeface="Calibri" pitchFamily="34" charset="0"/>
              </a:rPr>
              <a:t>	</a:t>
            </a: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
        <p:nvSpPr>
          <p:cNvPr id="5" name="&quot;No&quot; Symbol 4"/>
          <p:cNvSpPr/>
          <p:nvPr/>
        </p:nvSpPr>
        <p:spPr bwMode="auto">
          <a:xfrm>
            <a:off x="4136165" y="305939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quot;No&quot; Symbol 5"/>
          <p:cNvSpPr/>
          <p:nvPr/>
        </p:nvSpPr>
        <p:spPr bwMode="auto">
          <a:xfrm>
            <a:off x="4136165" y="3485260"/>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quot;No&quot; Symbol 6"/>
          <p:cNvSpPr/>
          <p:nvPr/>
        </p:nvSpPr>
        <p:spPr bwMode="auto">
          <a:xfrm>
            <a:off x="4136165" y="391254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Freeform 8"/>
          <p:cNvSpPr/>
          <p:nvPr/>
        </p:nvSpPr>
        <p:spPr bwMode="auto">
          <a:xfrm>
            <a:off x="4136165" y="4289989"/>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TextBox 9"/>
          <p:cNvSpPr txBox="1"/>
          <p:nvPr/>
        </p:nvSpPr>
        <p:spPr>
          <a:xfrm>
            <a:off x="760575" y="4768553"/>
            <a:ext cx="3086614"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x&lt;y, x=2</a:t>
            </a:r>
            <a:endParaRPr lang="en-US" sz="2400" dirty="0" smtClean="0">
              <a:solidFill>
                <a:srgbClr val="FF0000"/>
              </a:solidFill>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a:t>
            </a:r>
            <a:endParaRPr lang="en-US" i="1" dirty="0">
              <a:latin typeface="Calibri" pitchFamily="34" charset="0"/>
            </a:endParaRPr>
          </a:p>
        </p:txBody>
      </p:sp>
      <p:sp>
        <p:nvSpPr>
          <p:cNvPr id="3" name="Content Placeholder 2"/>
          <p:cNvSpPr>
            <a:spLocks noGrp="1"/>
          </p:cNvSpPr>
          <p:nvPr>
            <p:ph idx="1"/>
          </p:nvPr>
        </p:nvSpPr>
        <p:spPr>
          <a:xfrm>
            <a:off x="371764" y="1634548"/>
            <a:ext cx="8382000" cy="4044184"/>
          </a:xfrm>
        </p:spPr>
        <p:txBody>
          <a:bodyPr/>
          <a:lstStyle/>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a:t>
            </a:r>
            <a:r>
              <a:rPr lang="en-US" sz="2400" dirty="0" smtClean="0">
                <a:latin typeface="Calibri" pitchFamily="34" charset="0"/>
              </a:rPr>
              <a:t>is true after s</a:t>
            </a:r>
          </a:p>
          <a:p>
            <a:endParaRPr lang="en-US" sz="2800" dirty="0" smtClean="0">
              <a:latin typeface="Calibri" pitchFamily="34" charset="0"/>
            </a:endParaRPr>
          </a:p>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a:t>
            </a:r>
            <a:r>
              <a:rPr lang="en-US" sz="2400" dirty="0" smtClean="0">
                <a:latin typeface="Calibri" pitchFamily="34" charset="0"/>
              </a:rPr>
              <a:t>is false after s </a:t>
            </a:r>
          </a:p>
          <a:p>
            <a:pPr>
              <a:buNone/>
            </a:pPr>
            <a:endParaRPr lang="en-US" sz="2800" dirty="0" smtClean="0">
              <a:latin typeface="Calibri" pitchFamily="34" charset="0"/>
            </a:endParaRPr>
          </a:p>
          <a:p>
            <a:pPr>
              <a:buNone/>
            </a:pPr>
            <a:r>
              <a:rPr lang="en-US" sz="2800" dirty="0" smtClean="0">
                <a:latin typeface="Calibri" pitchFamily="34" charset="0"/>
              </a:rPr>
              <a:t>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solidFill>
                  <a:srgbClr val="FF0000"/>
                </a:solidFill>
                <a:latin typeface="Calibri" pitchFamily="34" charset="0"/>
              </a:rPr>
              <a:t>}</a:t>
            </a:r>
            <a:r>
              <a:rPr lang="en-US" sz="2800" dirty="0" smtClean="0">
                <a:solidFill>
                  <a:srgbClr val="0066FF"/>
                </a:solidFill>
                <a:latin typeface="Calibri" pitchFamily="34" charset="0"/>
              </a:rPr>
              <a:t>  =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true :   </a:t>
            </a:r>
          </a:p>
          <a:p>
            <a:pPr>
              <a:buNone/>
            </a:pPr>
            <a:r>
              <a:rPr lang="en-US" sz="2800" dirty="0" smtClean="0">
                <a:solidFill>
                  <a:srgbClr val="0066FF"/>
                </a:solidFill>
                <a:latin typeface="Calibri" pitchFamily="34" charset="0"/>
              </a:rPr>
              <a:t>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false</a:t>
            </a:r>
          </a:p>
          <a:p>
            <a:pPr>
              <a:buNone/>
            </a:pPr>
            <a:r>
              <a:rPr lang="en-US" sz="2800" dirty="0" smtClean="0">
                <a:solidFill>
                  <a:srgbClr val="0066FF"/>
                </a:solidFill>
                <a:latin typeface="Calibri" pitchFamily="34" charset="0"/>
              </a:rPr>
              <a:t>					     </a:t>
            </a:r>
            <a:r>
              <a:rPr lang="en-US" sz="2800" dirty="0" smtClean="0">
                <a:solidFill>
                  <a:srgbClr val="0066FF"/>
                </a:solidFill>
                <a:latin typeface="Calibri" pitchFamily="34" charset="0"/>
              </a:rPr>
              <a:t>     </a:t>
            </a:r>
            <a:r>
              <a:rPr lang="en-US" sz="2800" dirty="0" smtClean="0">
                <a:solidFill>
                  <a:srgbClr val="0066FF"/>
                </a:solidFill>
                <a:latin typeface="Calibri" pitchFamily="34" charset="0"/>
              </a:rPr>
              <a:t>: 	</a:t>
            </a:r>
            <a:r>
              <a:rPr lang="en-US" sz="2800" dirty="0" smtClean="0">
                <a:solidFill>
                  <a:srgbClr val="0066FF"/>
                </a:solidFill>
                <a:latin typeface="Calibri" pitchFamily="34" charset="0"/>
              </a:rPr>
              <a:t>*;</a:t>
            </a:r>
            <a:endParaRPr lang="en-US" sz="2800" dirty="0" smtClean="0">
              <a:solidFill>
                <a:srgbClr val="0066FF"/>
              </a:solidFill>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Assignment Example</a:t>
            </a:r>
            <a:endParaRPr lang="en-US" i="1" dirty="0">
              <a:latin typeface="Calibri" pitchFamily="34" charset="0"/>
            </a:endParaRPr>
          </a:p>
        </p:txBody>
      </p:sp>
      <p:sp>
        <p:nvSpPr>
          <p:cNvPr id="3" name="Content Placeholder 2"/>
          <p:cNvSpPr>
            <a:spLocks noGrp="1"/>
          </p:cNvSpPr>
          <p:nvPr>
            <p:ph idx="1"/>
          </p:nvPr>
        </p:nvSpPr>
        <p:spPr>
          <a:xfrm>
            <a:off x="371764" y="1634548"/>
            <a:ext cx="8382000" cy="4653582"/>
          </a:xfrm>
        </p:spPr>
        <p:txBody>
          <a:bodyPr/>
          <a:lstStyle/>
          <a:p>
            <a:pPr>
              <a:buNone/>
            </a:pPr>
            <a:r>
              <a:rPr lang="en-US" sz="2800" dirty="0" smtClean="0">
                <a:latin typeface="Calibri" pitchFamily="34" charset="0"/>
              </a:rPr>
              <a:t>Statement: y = y + 1               Predicates: </a:t>
            </a:r>
            <a:r>
              <a:rPr lang="en-US" sz="2800" dirty="0" smtClean="0">
                <a:solidFill>
                  <a:srgbClr val="FF0000"/>
                </a:solidFill>
                <a:latin typeface="Calibri" pitchFamily="34" charset="0"/>
              </a:rPr>
              <a:t>{x == y}</a:t>
            </a:r>
          </a:p>
          <a:p>
            <a:pPr>
              <a:buNone/>
            </a:pPr>
            <a:endParaRPr lang="en-US" sz="2800" dirty="0" smtClean="0">
              <a:latin typeface="Calibri" pitchFamily="34" charset="0"/>
            </a:endParaRPr>
          </a:p>
          <a:p>
            <a:pPr>
              <a:buNone/>
            </a:pPr>
            <a:r>
              <a:rPr lang="en-US" sz="2800" dirty="0" smtClean="0">
                <a:latin typeface="Calibri" pitchFamily="34" charset="0"/>
              </a:rPr>
              <a:t>Weakest Precondition:</a:t>
            </a:r>
          </a:p>
          <a:p>
            <a:pPr>
              <a:buNone/>
            </a:pPr>
            <a:r>
              <a:rPr lang="en-US" sz="2800" dirty="0" smtClean="0">
                <a:latin typeface="Calibri" pitchFamily="34" charset="0"/>
              </a:rPr>
              <a:t>WP(y = y + 1, x==y) = x == y + 1</a:t>
            </a:r>
          </a:p>
          <a:p>
            <a:pPr>
              <a:buNone/>
            </a:pPr>
            <a:endParaRPr lang="en-US" sz="2800" dirty="0" smtClean="0">
              <a:latin typeface="Calibri" pitchFamily="34" charset="0"/>
            </a:endParaRP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false</a:t>
            </a:r>
            <a:r>
              <a:rPr lang="en-US" sz="2800" dirty="0" smtClean="0">
                <a:latin typeface="Calibri" pitchFamily="34" charset="0"/>
              </a:rPr>
              <a:t>   </a:t>
            </a: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x==y</a:t>
            </a:r>
          </a:p>
          <a:p>
            <a:pPr>
              <a:buNone/>
            </a:pPr>
            <a:endParaRPr lang="en-US" sz="2800" dirty="0" smtClean="0">
              <a:latin typeface="Calibri" pitchFamily="34" charset="0"/>
            </a:endParaRPr>
          </a:p>
          <a:p>
            <a:pPr>
              <a:buNone/>
            </a:pPr>
            <a:r>
              <a:rPr lang="en-US" sz="2800" dirty="0" smtClean="0">
                <a:latin typeface="Calibri" pitchFamily="34" charset="0"/>
              </a:rPr>
              <a:t>Abstraction of y = y +1</a:t>
            </a:r>
          </a:p>
          <a:p>
            <a:pPr>
              <a:buNone/>
            </a:pPr>
            <a:r>
              <a:rPr lang="en-US" sz="2800" dirty="0" smtClean="0">
                <a:solidFill>
                  <a:srgbClr val="FF0000"/>
                </a:solidFill>
                <a:latin typeface="Calibri" pitchFamily="34" charset="0"/>
              </a:rPr>
              <a:t>{x == y}</a:t>
            </a:r>
            <a:r>
              <a:rPr lang="en-US" sz="2800" dirty="0" smtClean="0">
                <a:latin typeface="Calibri" pitchFamily="34" charset="0"/>
              </a:rPr>
              <a:t> = </a:t>
            </a:r>
            <a:r>
              <a:rPr lang="en-US" sz="2800" dirty="0" smtClean="0">
                <a:solidFill>
                  <a:srgbClr val="FF0000"/>
                </a:solidFill>
                <a:latin typeface="Calibri" pitchFamily="34" charset="0"/>
              </a:rPr>
              <a:t>{x == y} </a:t>
            </a:r>
            <a:r>
              <a:rPr lang="en-US" sz="2800" dirty="0" smtClean="0">
                <a:latin typeface="Calibri" pitchFamily="34" charset="0"/>
              </a:rPr>
              <a:t>? false : *;</a:t>
            </a:r>
            <a:endParaRPr lang="en-US" sz="2800" dirty="0" smtClean="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Assumes</a:t>
            </a:r>
            <a:endParaRPr lang="en-US" i="1" dirty="0">
              <a:latin typeface="Calibri" pitchFamily="34" charset="0"/>
            </a:endParaRPr>
          </a:p>
        </p:txBody>
      </p:sp>
      <p:sp>
        <p:nvSpPr>
          <p:cNvPr id="3" name="Content Placeholder 2"/>
          <p:cNvSpPr>
            <a:spLocks noGrp="1"/>
          </p:cNvSpPr>
          <p:nvPr>
            <p:ph idx="1"/>
          </p:nvPr>
        </p:nvSpPr>
        <p:spPr>
          <a:xfrm>
            <a:off x="371764" y="1634548"/>
            <a:ext cx="8382000" cy="3231654"/>
          </a:xfrm>
        </p:spPr>
        <p:txBody>
          <a:bodyPr/>
          <a:lstStyle/>
          <a:p>
            <a:r>
              <a:rPr lang="en-US" sz="2800" dirty="0" smtClean="0">
                <a:latin typeface="Calibri" pitchFamily="34" charset="0"/>
              </a:rPr>
              <a:t>WP(assume(e</a:t>
            </a:r>
            <a:r>
              <a:rPr lang="en-US" sz="2800" dirty="0" smtClean="0">
                <a:latin typeface="Calibri" pitchFamily="34" charset="0"/>
              </a:rPr>
              <a:t>), </a:t>
            </a:r>
            <a:r>
              <a:rPr lang="en-US" sz="2800" dirty="0" smtClean="0">
                <a:solidFill>
                  <a:srgbClr val="FF0000"/>
                </a:solidFill>
                <a:latin typeface="Calibri" pitchFamily="34" charset="0"/>
              </a:rPr>
              <a:t>Q</a:t>
            </a:r>
            <a:r>
              <a:rPr lang="en-US" sz="2800" dirty="0" smtClean="0">
                <a:latin typeface="Calibri" pitchFamily="34" charset="0"/>
              </a:rPr>
              <a:t>) = </a:t>
            </a:r>
            <a:r>
              <a:rPr lang="en-US" sz="2800" dirty="0" smtClean="0">
                <a:solidFill>
                  <a:srgbClr val="FF0000"/>
                </a:solidFill>
                <a:latin typeface="Calibri" pitchFamily="34" charset="0"/>
              </a:rPr>
              <a:t>e implies Q</a:t>
            </a:r>
          </a:p>
          <a:p>
            <a:r>
              <a:rPr lang="en-US" sz="2800" dirty="0" smtClean="0">
                <a:latin typeface="Calibri" pitchFamily="34" charset="0"/>
              </a:rPr>
              <a:t>assume(</a:t>
            </a:r>
            <a:r>
              <a:rPr lang="en-US" sz="2800" dirty="0" smtClean="0">
                <a:solidFill>
                  <a:srgbClr val="FF0000"/>
                </a:solidFill>
                <a:latin typeface="Calibri" pitchFamily="34" charset="0"/>
              </a:rPr>
              <a:t>e</a:t>
            </a:r>
            <a:r>
              <a:rPr lang="en-US" sz="2800" dirty="0" smtClean="0">
                <a:latin typeface="Calibri" pitchFamily="34" charset="0"/>
              </a:rPr>
              <a:t>)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err="1" smtClean="0">
                <a:latin typeface="Calibri" pitchFamily="34" charset="0"/>
              </a:rPr>
              <a:t>ImpliedBy</a:t>
            </a:r>
            <a:r>
              <a:rPr lang="en-US" sz="2800" baseline="-25000" dirty="0" err="1" smtClean="0">
                <a:latin typeface="Calibri" pitchFamily="34" charset="0"/>
              </a:rPr>
              <a:t>F</a:t>
            </a:r>
            <a:r>
              <a:rPr lang="en-US" sz="2800" dirty="0" smtClean="0">
                <a:latin typeface="Calibri" pitchFamily="34" charset="0"/>
              </a:rPr>
              <a:t>(</a:t>
            </a:r>
            <a:r>
              <a:rPr lang="en-US" sz="2800" dirty="0" smtClean="0">
                <a:solidFill>
                  <a:srgbClr val="FF0000"/>
                </a:solidFill>
                <a:latin typeface="Calibri" pitchFamily="34" charset="0"/>
              </a:rPr>
              <a:t>e</a:t>
            </a:r>
            <a:r>
              <a:rPr lang="en-US" sz="2800" dirty="0" smtClean="0">
                <a:latin typeface="Calibri" pitchFamily="34" charset="0"/>
              </a:rPr>
              <a:t>)</a:t>
            </a:r>
            <a:r>
              <a:rPr lang="en-US" sz="2800" dirty="0" smtClean="0">
                <a:solidFill>
                  <a:srgbClr val="0066FF"/>
                </a:solidFill>
                <a:latin typeface="Calibri" pitchFamily="34" charset="0"/>
              </a:rPr>
              <a:t> )</a:t>
            </a:r>
          </a:p>
          <a:p>
            <a:r>
              <a:rPr lang="en-US" sz="2800" dirty="0" smtClean="0">
                <a:latin typeface="Calibri" pitchFamily="34" charset="0"/>
              </a:rPr>
              <a:t>Example</a:t>
            </a:r>
            <a:r>
              <a:rPr lang="en-US" sz="2800" dirty="0" smtClean="0">
                <a:latin typeface="Calibri" pitchFamily="34" charset="0"/>
              </a:rPr>
              <a:t>:</a:t>
            </a:r>
          </a:p>
          <a:p>
            <a:pPr lvl="1">
              <a:buNone/>
            </a:pPr>
            <a:r>
              <a:rPr lang="en-US" sz="2800" dirty="0" smtClean="0">
                <a:latin typeface="Calibri" pitchFamily="34" charset="0"/>
              </a:rPr>
              <a:t>F = {</a:t>
            </a:r>
            <a:r>
              <a:rPr lang="en-US" sz="2800" dirty="0" smtClean="0">
                <a:solidFill>
                  <a:srgbClr val="FF0000"/>
                </a:solidFill>
                <a:latin typeface="Calibri" pitchFamily="34" charset="0"/>
              </a:rPr>
              <a:t>x==2</a:t>
            </a:r>
            <a:r>
              <a:rPr lang="en-US" sz="2800" dirty="0" smtClean="0">
                <a:latin typeface="Calibri" pitchFamily="34" charset="0"/>
              </a:rPr>
              <a:t>, </a:t>
            </a:r>
            <a:r>
              <a:rPr lang="en-US" sz="2800" dirty="0" smtClean="0">
                <a:solidFill>
                  <a:srgbClr val="FF0000"/>
                </a:solidFill>
                <a:latin typeface="Calibri" pitchFamily="34" charset="0"/>
              </a:rPr>
              <a:t>x&lt;5</a:t>
            </a:r>
            <a:r>
              <a:rPr lang="en-US" sz="2800" dirty="0" smtClean="0">
                <a:latin typeface="Calibri" pitchFamily="34" charset="0"/>
              </a:rPr>
              <a:t>}</a:t>
            </a:r>
          </a:p>
          <a:p>
            <a:pPr lvl="1">
              <a:buNone/>
            </a:pPr>
            <a:r>
              <a:rPr lang="en-US" sz="2800" dirty="0" smtClean="0">
                <a:latin typeface="Calibri" pitchFamily="34" charset="0"/>
              </a:rPr>
              <a:t>assume(x &lt; 2)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smtClean="0">
                <a:solidFill>
                  <a:srgbClr val="FF0000"/>
                </a:solidFill>
                <a:latin typeface="Calibri" pitchFamily="34" charset="0"/>
              </a:rPr>
              <a:t>{x&lt;5}</a:t>
            </a:r>
            <a:r>
              <a:rPr lang="en-US" sz="2800" dirty="0" smtClean="0">
                <a:solidFill>
                  <a:srgbClr val="0066FF"/>
                </a:solidFill>
                <a:latin typeface="Calibri" pitchFamily="34" charset="0"/>
              </a:rPr>
              <a:t> &amp;&amp; !</a:t>
            </a:r>
            <a:r>
              <a:rPr lang="en-US" sz="2800" dirty="0" smtClean="0">
                <a:solidFill>
                  <a:srgbClr val="FF0000"/>
                </a:solidFill>
                <a:latin typeface="Calibri" pitchFamily="34" charset="0"/>
              </a:rPr>
              <a:t>{x==2}</a:t>
            </a:r>
            <a:r>
              <a:rPr lang="en-US" sz="2800" dirty="0" smtClean="0">
                <a:solidFill>
                  <a:srgbClr val="0066FF"/>
                </a:solidFill>
                <a:latin typeface="Calibri" pitchFamily="34" charset="0"/>
              </a:rPr>
              <a:t> </a:t>
            </a:r>
            <a:r>
              <a:rPr lang="en-US" sz="2800" dirty="0" smtClean="0">
                <a:solidFill>
                  <a:srgbClr val="0066FF"/>
                </a:solidFill>
                <a:latin typeface="Calibri" pitchFamily="34" charset="0"/>
              </a:rPr>
              <a:t>)</a:t>
            </a:r>
            <a:endParaRPr lang="en-US" sz="2800" dirty="0" smtClean="0">
              <a:solidFill>
                <a:srgbClr val="0066FF"/>
              </a:solidFill>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latin typeface="Calibri" pitchFamily="34" charset="0"/>
              </a:rPr>
              <a:t>Newton</a:t>
            </a:r>
            <a:endParaRPr lang="en-US" i="1" dirty="0">
              <a:latin typeface="Calibri" pitchFamily="34" charset="0"/>
            </a:endParaRPr>
          </a:p>
        </p:txBody>
      </p:sp>
      <p:sp>
        <p:nvSpPr>
          <p:cNvPr id="3" name="Content Placeholder 2"/>
          <p:cNvSpPr>
            <a:spLocks noGrp="1"/>
          </p:cNvSpPr>
          <p:nvPr>
            <p:ph idx="1"/>
          </p:nvPr>
        </p:nvSpPr>
        <p:spPr>
          <a:xfrm>
            <a:off x="390236" y="1597602"/>
            <a:ext cx="8382000" cy="2757678"/>
          </a:xfrm>
        </p:spPr>
        <p:txBody>
          <a:bodyPr/>
          <a:lstStyle/>
          <a:p>
            <a:r>
              <a:rPr lang="en-US" sz="2800" dirty="0" smtClean="0">
                <a:latin typeface="Calibri" pitchFamily="34" charset="0"/>
              </a:rPr>
              <a:t>Given an error path </a:t>
            </a:r>
            <a:r>
              <a:rPr lang="en-US" sz="2800" i="1" dirty="0" smtClean="0">
                <a:latin typeface="Calibri" pitchFamily="34" charset="0"/>
              </a:rPr>
              <a:t>p</a:t>
            </a:r>
            <a:r>
              <a:rPr lang="en-US" sz="2800" dirty="0" smtClean="0">
                <a:latin typeface="Calibri" pitchFamily="34" charset="0"/>
              </a:rPr>
              <a:t> in the Boolean program </a:t>
            </a:r>
            <a:r>
              <a:rPr lang="en-US" sz="2800" i="1" dirty="0" smtClean="0">
                <a:latin typeface="Calibri" pitchFamily="34" charset="0"/>
              </a:rPr>
              <a:t>B</a:t>
            </a:r>
            <a:r>
              <a:rPr lang="en-US" sz="2800" dirty="0" smtClean="0">
                <a:latin typeface="Calibri" pitchFamily="34" charset="0"/>
              </a:rPr>
              <a:t>.</a:t>
            </a:r>
          </a:p>
          <a:p>
            <a:r>
              <a:rPr lang="en-US" sz="2800" dirty="0" smtClean="0">
                <a:latin typeface="Calibri" pitchFamily="34" charset="0"/>
              </a:rPr>
              <a:t>Is </a:t>
            </a:r>
            <a:r>
              <a:rPr lang="en-US" sz="2800" i="1" dirty="0" smtClean="0">
                <a:latin typeface="Calibri" pitchFamily="34" charset="0"/>
              </a:rPr>
              <a:t>p</a:t>
            </a:r>
            <a:r>
              <a:rPr lang="en-US" sz="2800" dirty="0" smtClean="0">
                <a:latin typeface="Calibri" pitchFamily="34" charset="0"/>
              </a:rPr>
              <a:t> a feasible path of the corresponding C program?</a:t>
            </a:r>
          </a:p>
          <a:p>
            <a:pPr lvl="1"/>
            <a:r>
              <a:rPr lang="en-US" sz="2800" dirty="0" smtClean="0">
                <a:latin typeface="Calibri" pitchFamily="34" charset="0"/>
              </a:rPr>
              <a:t>Yes: found a bug.</a:t>
            </a:r>
          </a:p>
          <a:p>
            <a:pPr lvl="1"/>
            <a:r>
              <a:rPr lang="en-US" sz="2800" dirty="0" smtClean="0">
                <a:latin typeface="Calibri" pitchFamily="34" charset="0"/>
              </a:rPr>
              <a:t>No: find predicates that explain the infeasibility.</a:t>
            </a:r>
          </a:p>
          <a:p>
            <a:r>
              <a:rPr lang="en-US" sz="2800" dirty="0" smtClean="0">
                <a:latin typeface="Calibri" pitchFamily="34" charset="0"/>
              </a:rPr>
              <a:t>Execute path symbolically.</a:t>
            </a:r>
          </a:p>
          <a:p>
            <a:r>
              <a:rPr lang="en-US" sz="2800" dirty="0" smtClean="0">
                <a:latin typeface="Calibri" pitchFamily="34" charset="0"/>
              </a:rPr>
              <a:t>Check conditions for inconsistency using SMT solver.</a:t>
            </a:r>
            <a:endParaRPr lang="en-US" sz="2800" dirty="0">
              <a:latin typeface="Calibri" pitchFamily="34" charset="0"/>
            </a:endParaRPr>
          </a:p>
        </p:txBody>
      </p:sp>
      <p:sp>
        <p:nvSpPr>
          <p:cNvPr id="4" name="Footer Placeholder 3"/>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Z3 &amp; Static Driver Verifier</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1809726"/>
          </a:xfrm>
        </p:spPr>
        <p:txBody>
          <a:bodyPr/>
          <a:lstStyle/>
          <a:p>
            <a:pPr>
              <a:lnSpc>
                <a:spcPct val="90000"/>
              </a:lnSpc>
            </a:pPr>
            <a:r>
              <a:rPr lang="en-US" sz="2800" dirty="0" smtClean="0">
                <a:latin typeface="Calibri" pitchFamily="34" charset="0"/>
              </a:rPr>
              <a:t>All-SAT</a:t>
            </a:r>
          </a:p>
          <a:p>
            <a:pPr lvl="1"/>
            <a:r>
              <a:rPr lang="en-US" sz="2800" dirty="0" smtClean="0">
                <a:latin typeface="Calibri" pitchFamily="34" charset="0"/>
              </a:rPr>
              <a:t>Fast Predicate Abstraction</a:t>
            </a:r>
          </a:p>
          <a:p>
            <a:r>
              <a:rPr lang="en-US" sz="2800" dirty="0" err="1" smtClean="0">
                <a:latin typeface="Calibri" pitchFamily="34" charset="0"/>
              </a:rPr>
              <a:t>Unsatisfiable</a:t>
            </a:r>
            <a:r>
              <a:rPr lang="en-US" sz="2800" dirty="0" smtClean="0">
                <a:latin typeface="Calibri" pitchFamily="34" charset="0"/>
              </a:rPr>
              <a:t> cores</a:t>
            </a:r>
          </a:p>
          <a:p>
            <a:pPr lvl="1"/>
            <a:r>
              <a:rPr lang="en-US" sz="2800" dirty="0" smtClean="0">
                <a:latin typeface="Calibri" pitchFamily="34" charset="0"/>
              </a:rPr>
              <a:t>Why the abstract path is not feasible?</a:t>
            </a: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8128248" cy="3046988"/>
          </a:xfrm>
        </p:spPr>
        <p:txBody>
          <a:bodyPr/>
          <a:lstStyle/>
          <a:p>
            <a:r>
              <a:rPr sz="4400" b="1" smtClean="0"/>
              <a:t>Synergy</a:t>
            </a:r>
          </a:p>
          <a:p>
            <a:endParaRPr sz="4400" b="1" smtClean="0"/>
          </a:p>
          <a:p>
            <a:r>
              <a:rPr sz="4400" b="1" smtClean="0"/>
              <a:t>Combining Random Testing with Model Checking</a:t>
            </a:r>
            <a:endParaRPr lang="en-US" sz="4400" b="1" dirty="0"/>
          </a:p>
        </p:txBody>
      </p:sp>
      <p:pic>
        <p:nvPicPr>
          <p:cNvPr id="4" name="Picture 3" descr="rse-fte.jpg"/>
          <p:cNvPicPr>
            <a:picLocks noChangeAspect="1"/>
          </p:cNvPicPr>
          <p:nvPr/>
        </p:nvPicPr>
        <p:blipFill>
          <a:blip r:embed="rId2" cstate="print"/>
          <a:srcRect l="66344" t="19025" r="19753" b="60667"/>
          <a:stretch>
            <a:fillRect/>
          </a:stretch>
        </p:blipFill>
        <p:spPr>
          <a:xfrm>
            <a:off x="7359490" y="5692658"/>
            <a:ext cx="578707" cy="614537"/>
          </a:xfrm>
          <a:prstGeom prst="rect">
            <a:avLst/>
          </a:prstGeom>
        </p:spPr>
      </p:pic>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TBD	</a:t>
            </a:r>
            <a:endParaRPr lang="en-US" dirty="0"/>
          </a:p>
        </p:txBody>
      </p:sp>
      <p:sp>
        <p:nvSpPr>
          <p:cNvPr id="3" name="Content Placeholder 2"/>
          <p:cNvSpPr>
            <a:spLocks noGrp="1"/>
          </p:cNvSpPr>
          <p:nvPr>
            <p:ph idx="1"/>
          </p:nvPr>
        </p:nvSpPr>
        <p:spPr>
          <a:xfrm>
            <a:off x="381000" y="1412875"/>
            <a:ext cx="8382000" cy="1371145"/>
          </a:xfrm>
        </p:spPr>
        <p:txBody>
          <a:bodyPr/>
          <a:lstStyle/>
          <a:p>
            <a:r>
              <a:rPr lang="en-US" dirty="0" smtClean="0"/>
              <a:t>Prune this shamelessly stolen material into core essence that relates to using the theorem </a:t>
            </a:r>
            <a:r>
              <a:rPr lang="en-US" dirty="0" err="1" smtClean="0"/>
              <a:t>prover</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0"/>
            <a:ext cx="8229600" cy="457200"/>
          </a:xfrm>
        </p:spPr>
        <p:txBody>
          <a:bodyPr>
            <a:noAutofit/>
          </a:bodyPr>
          <a:lstStyle/>
          <a:p>
            <a:r>
              <a:rPr lang="en-US" sz="4000" dirty="0" smtClean="0">
                <a:solidFill>
                  <a:srgbClr val="C00000"/>
                </a:solidFill>
                <a:latin typeface="Calibri" pitchFamily="34" charset="0"/>
              </a:rPr>
              <a:t>Synergy – sketch</a:t>
            </a:r>
            <a:endParaRPr lang="en-US" sz="4000" dirty="0">
              <a:solidFill>
                <a:srgbClr val="C00000"/>
              </a:solidFill>
              <a:latin typeface="Calibri" pitchFamily="34" charset="0"/>
            </a:endParaRPr>
          </a:p>
        </p:txBody>
      </p:sp>
      <p:sp>
        <p:nvSpPr>
          <p:cNvPr id="156" name="Flowchart: Decision 155"/>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1200" b="1" dirty="0" smtClean="0">
                <a:solidFill>
                  <a:schemeClr val="bg1"/>
                </a:solidFill>
                <a:latin typeface="Calibri" pitchFamily="34" charset="0"/>
              </a:rPr>
              <a:t>Can extend test  beyond frontier?</a:t>
            </a:r>
            <a:endParaRPr lang="en-US" sz="1200" b="1" dirty="0">
              <a:solidFill>
                <a:schemeClr val="bg1"/>
              </a:solidFill>
              <a:latin typeface="Calibri" pitchFamily="34" charset="0"/>
            </a:endParaRPr>
          </a:p>
        </p:txBody>
      </p:sp>
      <p:sp>
        <p:nvSpPr>
          <p:cNvPr id="157" name="Flowchart: Process 156"/>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200" b="1" dirty="0" smtClean="0">
                <a:solidFill>
                  <a:schemeClr val="bg1"/>
                </a:solidFill>
                <a:latin typeface="Calibri" pitchFamily="34" charset="0"/>
              </a:rPr>
              <a:t>Refine proof</a:t>
            </a:r>
            <a:endParaRPr lang="en-US" sz="1200" b="1" dirty="0">
              <a:solidFill>
                <a:schemeClr val="bg1"/>
              </a:solidFill>
              <a:latin typeface="Calibri" pitchFamily="34" charset="0"/>
            </a:endParaRPr>
          </a:p>
        </p:txBody>
      </p:sp>
      <p:sp>
        <p:nvSpPr>
          <p:cNvPr id="158" name="Flowchart: Process 157"/>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200" b="1" dirty="0" smtClean="0">
                <a:solidFill>
                  <a:schemeClr val="bg1"/>
                </a:solidFill>
                <a:latin typeface="Calibri" pitchFamily="34" charset="0"/>
              </a:rPr>
              <a:t>Construct random tests</a:t>
            </a:r>
          </a:p>
          <a:p>
            <a:pPr algn="ctr">
              <a:buNone/>
            </a:pPr>
            <a:r>
              <a:rPr lang="en-US" sz="1200" b="1" dirty="0" smtClean="0">
                <a:solidFill>
                  <a:schemeClr val="bg1"/>
                </a:solidFill>
                <a:latin typeface="Calibri" pitchFamily="34" charset="0"/>
              </a:rPr>
              <a:t>Construct initial proof</a:t>
            </a:r>
            <a:endParaRPr lang="en-US" sz="1200" b="1" dirty="0">
              <a:solidFill>
                <a:schemeClr val="bg1"/>
              </a:solidFill>
              <a:latin typeface="Calibri" pitchFamily="34" charset="0"/>
            </a:endParaRPr>
          </a:p>
        </p:txBody>
      </p:sp>
      <p:sp>
        <p:nvSpPr>
          <p:cNvPr id="159" name="Flowchart: Alternate Process 158"/>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200" b="1" dirty="0" smtClean="0">
                <a:solidFill>
                  <a:schemeClr val="bg1"/>
                </a:solidFill>
                <a:latin typeface="Calibri" pitchFamily="34" charset="0"/>
                <a:ea typeface="Cambria Math"/>
              </a:rPr>
              <a:t>Input:</a:t>
            </a:r>
          </a:p>
          <a:p>
            <a:pPr algn="ctr">
              <a:buNone/>
            </a:pPr>
            <a:r>
              <a:rPr lang="en-US" sz="1200" b="1" dirty="0" smtClean="0">
                <a:solidFill>
                  <a:schemeClr val="bg1"/>
                </a:solidFill>
                <a:latin typeface="Calibri" pitchFamily="34" charset="0"/>
                <a:ea typeface="Cambria Math"/>
              </a:rPr>
              <a:t>Program </a:t>
            </a:r>
            <a:r>
              <a:rPr lang="en-US" sz="1200" dirty="0" smtClean="0">
                <a:solidFill>
                  <a:schemeClr val="bg1"/>
                </a:solidFill>
                <a:latin typeface="Cambria Math" pitchFamily="18" charset="0"/>
                <a:ea typeface="Cambria Math" pitchFamily="18" charset="0"/>
              </a:rPr>
              <a:t>P</a:t>
            </a:r>
            <a:endParaRPr lang="en-US" sz="1200" dirty="0">
              <a:solidFill>
                <a:schemeClr val="bg1"/>
              </a:solidFill>
              <a:latin typeface="Cambria Math" pitchFamily="18" charset="0"/>
              <a:ea typeface="Cambria Math" pitchFamily="18" charset="0"/>
            </a:endParaRPr>
          </a:p>
          <a:p>
            <a:pPr algn="ctr">
              <a:buNone/>
            </a:pPr>
            <a:r>
              <a:rPr lang="en-US" sz="1200" b="1" dirty="0" smtClean="0">
                <a:solidFill>
                  <a:schemeClr val="bg1"/>
                </a:solidFill>
                <a:latin typeface="Calibri" pitchFamily="34" charset="0"/>
                <a:ea typeface="Cambria Math"/>
              </a:rPr>
              <a:t>Property </a:t>
            </a:r>
            <a:r>
              <a:rPr lang="el-GR" sz="1200" dirty="0" smtClean="0">
                <a:solidFill>
                  <a:schemeClr val="bg1"/>
                </a:solidFill>
                <a:latin typeface="Cambria Math" pitchFamily="18" charset="0"/>
                <a:ea typeface="Cambria Math" pitchFamily="18" charset="0"/>
              </a:rPr>
              <a:t>ψ</a:t>
            </a:r>
            <a:r>
              <a:rPr lang="en-US" sz="1200" b="1" dirty="0" smtClean="0">
                <a:solidFill>
                  <a:schemeClr val="bg1"/>
                </a:solidFill>
                <a:latin typeface="Calibri" pitchFamily="34" charset="0"/>
                <a:sym typeface="Symbol"/>
              </a:rPr>
              <a:t> </a:t>
            </a:r>
            <a:endParaRPr lang="en-US" sz="1200" b="1" dirty="0">
              <a:solidFill>
                <a:schemeClr val="bg1"/>
              </a:solidFill>
              <a:latin typeface="Calibri" pitchFamily="34" charset="0"/>
            </a:endParaRPr>
          </a:p>
        </p:txBody>
      </p:sp>
      <p:sp>
        <p:nvSpPr>
          <p:cNvPr id="160" name="Flowchart: Decision 159"/>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1200" b="1" dirty="0" smtClean="0">
                <a:solidFill>
                  <a:schemeClr val="bg1"/>
                </a:solidFill>
                <a:latin typeface="Calibri" pitchFamily="34" charset="0"/>
                <a:ea typeface="Cambria Math"/>
              </a:rPr>
              <a:t>Test succeeded?</a:t>
            </a:r>
            <a:endParaRPr lang="en-US" sz="1200" b="1" dirty="0">
              <a:solidFill>
                <a:schemeClr val="bg1"/>
              </a:solidFill>
              <a:latin typeface="Calibri" pitchFamily="34" charset="0"/>
            </a:endParaRPr>
          </a:p>
        </p:txBody>
      </p:sp>
      <p:sp>
        <p:nvSpPr>
          <p:cNvPr id="161" name="Flowchart: Display 160"/>
          <p:cNvSpPr/>
          <p:nvPr/>
        </p:nvSpPr>
        <p:spPr>
          <a:xfrm>
            <a:off x="5029200" y="2785259"/>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1200" b="1" dirty="0" smtClean="0">
                <a:solidFill>
                  <a:schemeClr val="bg1"/>
                </a:solidFill>
                <a:latin typeface="Calibri" pitchFamily="34" charset="0"/>
              </a:rPr>
              <a:t>Bug!</a:t>
            </a:r>
            <a:endParaRPr lang="en-US" sz="1200" b="1" dirty="0">
              <a:solidFill>
                <a:schemeClr val="bg1"/>
              </a:solidFill>
              <a:latin typeface="Calibri" pitchFamily="34" charset="0"/>
            </a:endParaRPr>
          </a:p>
        </p:txBody>
      </p:sp>
      <p:sp>
        <p:nvSpPr>
          <p:cNvPr id="162" name="Flowchart: Decision 161"/>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1200" b="1" dirty="0" smtClean="0">
                <a:solidFill>
                  <a:schemeClr val="bg1"/>
                </a:solidFill>
                <a:latin typeface="Calibri" pitchFamily="34" charset="0"/>
                <a:ea typeface="Cambria Math"/>
              </a:rPr>
              <a:t>Proof succeeded?</a:t>
            </a:r>
            <a:endParaRPr lang="en-US" sz="1200" b="1" dirty="0">
              <a:solidFill>
                <a:schemeClr val="bg1"/>
              </a:solidFill>
              <a:latin typeface="Calibri" pitchFamily="34" charset="0"/>
            </a:endParaRPr>
          </a:p>
        </p:txBody>
      </p:sp>
      <p:sp>
        <p:nvSpPr>
          <p:cNvPr id="164" name="Flowchart: Process 163"/>
          <p:cNvSpPr/>
          <p:nvPr/>
        </p:nvSpPr>
        <p:spPr>
          <a:xfrm>
            <a:off x="2611582" y="4343400"/>
            <a:ext cx="2039215"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1200" b="1" dirty="0" smtClean="0">
                <a:solidFill>
                  <a:schemeClr val="bg1"/>
                </a:solidFill>
                <a:latin typeface="Calibri" pitchFamily="34" charset="0"/>
              </a:rPr>
              <a:t> </a:t>
            </a:r>
            <a:r>
              <a:rPr lang="en-US" sz="1200" dirty="0" smtClean="0">
                <a:solidFill>
                  <a:schemeClr val="bg1"/>
                </a:solidFill>
                <a:latin typeface="Cambria Math" pitchFamily="18" charset="0"/>
                <a:ea typeface="Cambria Math" pitchFamily="18" charset="0"/>
                <a:sym typeface="Wingdings"/>
              </a:rPr>
              <a:t>τ</a:t>
            </a:r>
            <a:r>
              <a:rPr lang="en-US" sz="1200" b="1" dirty="0" smtClean="0">
                <a:solidFill>
                  <a:schemeClr val="bg1"/>
                </a:solidFill>
                <a:latin typeface="Calibri" pitchFamily="34" charset="0"/>
                <a:ea typeface="Cambria Math"/>
                <a:sym typeface="Wingdings"/>
              </a:rPr>
              <a:t> = error path in failed proof</a:t>
            </a:r>
          </a:p>
          <a:p>
            <a:pPr>
              <a:buNone/>
            </a:pPr>
            <a:r>
              <a:rPr lang="en-US" sz="1200" b="1" dirty="0" smtClean="0">
                <a:solidFill>
                  <a:schemeClr val="bg1"/>
                </a:solidFill>
                <a:latin typeface="Calibri" pitchFamily="34" charset="0"/>
                <a:ea typeface="Cambria Math"/>
                <a:sym typeface="Wingdings"/>
              </a:rPr>
              <a:t> </a:t>
            </a:r>
            <a:r>
              <a:rPr lang="en-US" sz="1200" dirty="0" smtClean="0">
                <a:solidFill>
                  <a:schemeClr val="bg1"/>
                </a:solidFill>
                <a:latin typeface="Cambria Math" pitchFamily="18" charset="0"/>
                <a:ea typeface="Cambria Math" pitchFamily="18" charset="0"/>
                <a:sym typeface="Wingdings"/>
              </a:rPr>
              <a:t>f</a:t>
            </a:r>
            <a:r>
              <a:rPr lang="en-US" sz="1200" b="1" dirty="0" smtClean="0">
                <a:solidFill>
                  <a:schemeClr val="bg1"/>
                </a:solidFill>
                <a:latin typeface="Calibri" pitchFamily="34" charset="0"/>
                <a:ea typeface="Cambria Math"/>
                <a:sym typeface="Wingdings"/>
              </a:rPr>
              <a:t> =  frontier of error path</a:t>
            </a:r>
            <a:endParaRPr lang="en-US" sz="1200" b="1" dirty="0">
              <a:solidFill>
                <a:schemeClr val="bg1"/>
              </a:solidFill>
              <a:latin typeface="Calibri" pitchFamily="34" charset="0"/>
            </a:endParaRPr>
          </a:p>
        </p:txBody>
      </p:sp>
      <p:cxnSp>
        <p:nvCxnSpPr>
          <p:cNvPr id="165" name="Straight Connector 164"/>
          <p:cNvCxnSpPr>
            <a:stCxn id="5" idx="1"/>
            <a:endCxn id="4" idx="3"/>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7" idx="1"/>
            <a:endCxn id="8" idx="3"/>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8" idx="1"/>
            <a:endCxn id="10" idx="3"/>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56" idx="2"/>
            <a:endCxn id="157" idx="0"/>
          </p:cNvCxnSpPr>
          <p:nvPr/>
        </p:nvCxnSpPr>
        <p:spPr>
          <a:xfrm rot="5400000" flipV="1">
            <a:off x="3514702" y="5905090"/>
            <a:ext cx="228600" cy="819"/>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2" name="Rectangle 36"/>
          <p:cNvSpPr txBox="1"/>
          <p:nvPr/>
        </p:nvSpPr>
        <p:spPr>
          <a:xfrm>
            <a:off x="2209800" y="5410200"/>
            <a:ext cx="655712" cy="276999"/>
          </a:xfrm>
          <a:prstGeom prst="rect">
            <a:avLst/>
          </a:prstGeom>
          <a:noFill/>
          <a:ln>
            <a:noFill/>
          </a:ln>
        </p:spPr>
        <p:txBody>
          <a:bodyPr wrap="square" rtlCol="0">
            <a:spAutoFit/>
          </a:bodyPr>
          <a:lstStyle/>
          <a:p>
            <a:pPr>
              <a:buNone/>
            </a:pPr>
            <a:r>
              <a:rPr lang="en-US" sz="1200" b="1" dirty="0" smtClean="0">
                <a:solidFill>
                  <a:schemeClr val="bg1"/>
                </a:solidFill>
                <a:latin typeface="Calibri" pitchFamily="34" charset="0"/>
              </a:rPr>
              <a:t>yes</a:t>
            </a:r>
            <a:endParaRPr lang="en-US" sz="1200" b="1" dirty="0">
              <a:solidFill>
                <a:schemeClr val="bg1"/>
              </a:solidFill>
              <a:latin typeface="Calibri" pitchFamily="34" charset="0"/>
            </a:endParaRPr>
          </a:p>
        </p:txBody>
      </p:sp>
      <p:sp>
        <p:nvSpPr>
          <p:cNvPr id="173" name="TextBox 172"/>
          <p:cNvSpPr txBox="1"/>
          <p:nvPr/>
        </p:nvSpPr>
        <p:spPr>
          <a:xfrm>
            <a:off x="3657600" y="5791200"/>
            <a:ext cx="655712" cy="276999"/>
          </a:xfrm>
          <a:prstGeom prst="rect">
            <a:avLst/>
          </a:prstGeom>
          <a:noFill/>
          <a:ln>
            <a:noFill/>
          </a:ln>
        </p:spPr>
        <p:txBody>
          <a:bodyPr wrap="square" rtlCol="0">
            <a:spAutoFit/>
          </a:bodyPr>
          <a:lstStyle/>
          <a:p>
            <a:pPr>
              <a:buNone/>
            </a:pPr>
            <a:r>
              <a:rPr lang="en-US" sz="1200" b="1" dirty="0" smtClean="0">
                <a:solidFill>
                  <a:schemeClr val="bg1"/>
                </a:solidFill>
                <a:latin typeface="Calibri" pitchFamily="34" charset="0"/>
              </a:rPr>
              <a:t>no</a:t>
            </a:r>
            <a:endParaRPr lang="en-US" sz="1200" b="1" dirty="0">
              <a:solidFill>
                <a:schemeClr val="bg1"/>
              </a:solidFill>
              <a:latin typeface="Calibri" pitchFamily="34" charset="0"/>
            </a:endParaRPr>
          </a:p>
        </p:txBody>
      </p:sp>
      <p:sp>
        <p:nvSpPr>
          <p:cNvPr id="174" name="Flowchart: Summing Junction 173"/>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1200" b="1" dirty="0" smtClean="0">
              <a:solidFill>
                <a:schemeClr val="bg1"/>
              </a:solidFill>
              <a:latin typeface="Calibri" pitchFamily="34" charset="0"/>
            </a:endParaRPr>
          </a:p>
        </p:txBody>
      </p:sp>
      <p:sp>
        <p:nvSpPr>
          <p:cNvPr id="175" name="Flowchart: Summing Junction 174"/>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1200" b="1" dirty="0" smtClean="0">
              <a:solidFill>
                <a:schemeClr val="bg1"/>
              </a:solidFill>
              <a:latin typeface="Calibri" pitchFamily="34" charset="0"/>
            </a:endParaRPr>
          </a:p>
        </p:txBody>
      </p:sp>
      <p:cxnSp>
        <p:nvCxnSpPr>
          <p:cNvPr id="176" name="Straight Connector 175"/>
          <p:cNvCxnSpPr>
            <a:stCxn id="4" idx="1"/>
            <a:endCxn id="46" idx="6"/>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46" idx="2"/>
            <a:endCxn id="45" idx="6"/>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5" idx="2"/>
            <a:endCxn id="7" idx="3"/>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9" name="Flowchart: Summing Junction 178"/>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1200" b="1" dirty="0" smtClean="0">
              <a:solidFill>
                <a:schemeClr val="bg1"/>
              </a:solidFill>
              <a:latin typeface="Calibri" pitchFamily="34" charset="0"/>
            </a:endParaRPr>
          </a:p>
        </p:txBody>
      </p:sp>
      <p:sp>
        <p:nvSpPr>
          <p:cNvPr id="181"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b="1">
              <a:solidFill>
                <a:schemeClr val="bg1"/>
              </a:solidFill>
              <a:latin typeface="Calibri" pitchFamily="34" charset="0"/>
            </a:endParaRPr>
          </a:p>
        </p:txBody>
      </p:sp>
      <p:sp>
        <p:nvSpPr>
          <p:cNvPr id="182" name="TextBox 181"/>
          <p:cNvSpPr txBox="1"/>
          <p:nvPr/>
        </p:nvSpPr>
        <p:spPr>
          <a:xfrm>
            <a:off x="4435874" y="2744045"/>
            <a:ext cx="655712" cy="276999"/>
          </a:xfrm>
          <a:prstGeom prst="rect">
            <a:avLst/>
          </a:prstGeom>
          <a:noFill/>
          <a:ln>
            <a:noFill/>
          </a:ln>
        </p:spPr>
        <p:txBody>
          <a:bodyPr wrap="square" rtlCol="0">
            <a:spAutoFit/>
          </a:bodyPr>
          <a:lstStyle/>
          <a:p>
            <a:pPr>
              <a:buNone/>
            </a:pPr>
            <a:r>
              <a:rPr lang="en-US" sz="1200" b="1" dirty="0" smtClean="0">
                <a:solidFill>
                  <a:schemeClr val="bg1"/>
                </a:solidFill>
                <a:latin typeface="Calibri" pitchFamily="34" charset="0"/>
              </a:rPr>
              <a:t>  yes</a:t>
            </a:r>
            <a:endParaRPr lang="en-US" sz="1200" b="1" dirty="0">
              <a:solidFill>
                <a:schemeClr val="bg1"/>
              </a:solidFill>
              <a:latin typeface="Calibri" pitchFamily="34" charset="0"/>
            </a:endParaRPr>
          </a:p>
        </p:txBody>
      </p:sp>
      <p:sp>
        <p:nvSpPr>
          <p:cNvPr id="183" name="TextBox 182"/>
          <p:cNvSpPr txBox="1"/>
          <p:nvPr/>
        </p:nvSpPr>
        <p:spPr>
          <a:xfrm>
            <a:off x="3611488" y="3277445"/>
            <a:ext cx="655712" cy="276999"/>
          </a:xfrm>
          <a:prstGeom prst="rect">
            <a:avLst/>
          </a:prstGeom>
          <a:noFill/>
          <a:ln>
            <a:noFill/>
          </a:ln>
        </p:spPr>
        <p:txBody>
          <a:bodyPr wrap="square" rtlCol="0">
            <a:spAutoFit/>
          </a:bodyPr>
          <a:lstStyle/>
          <a:p>
            <a:pPr>
              <a:buNone/>
            </a:pPr>
            <a:r>
              <a:rPr lang="en-US" sz="1200" b="1" dirty="0" smtClean="0">
                <a:solidFill>
                  <a:schemeClr val="bg1"/>
                </a:solidFill>
                <a:latin typeface="Calibri" pitchFamily="34" charset="0"/>
              </a:rPr>
              <a:t>no</a:t>
            </a:r>
            <a:endParaRPr lang="en-US" sz="1200" b="1" dirty="0">
              <a:solidFill>
                <a:schemeClr val="bg1"/>
              </a:solidFill>
              <a:latin typeface="Calibri" pitchFamily="34" charset="0"/>
            </a:endParaRPr>
          </a:p>
        </p:txBody>
      </p:sp>
      <p:cxnSp>
        <p:nvCxnSpPr>
          <p:cNvPr id="186" name="Straight Connector 185"/>
          <p:cNvCxnSpPr>
            <a:stCxn id="12" idx="1"/>
            <a:endCxn id="55" idx="6"/>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0" idx="3"/>
            <a:endCxn id="161" idx="1"/>
          </p:cNvCxnSpPr>
          <p:nvPr/>
        </p:nvCxnSpPr>
        <p:spPr>
          <a:xfrm flipV="1">
            <a:off x="4573636" y="3000542"/>
            <a:ext cx="455564" cy="173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Flowchart: Display 47"/>
          <p:cNvSpPr/>
          <p:nvPr/>
        </p:nvSpPr>
        <p:spPr>
          <a:xfrm>
            <a:off x="4876800" y="3545688"/>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1200" b="1" dirty="0" smtClean="0">
                <a:solidFill>
                  <a:schemeClr val="bg1"/>
                </a:solidFill>
                <a:latin typeface="Calibri" pitchFamily="34" charset="0"/>
              </a:rPr>
              <a:t>Proof!</a:t>
            </a:r>
            <a:endParaRPr lang="en-US" sz="1200" b="1" dirty="0">
              <a:solidFill>
                <a:schemeClr val="bg1"/>
              </a:solidFill>
              <a:latin typeface="Calibri" pitchFamily="34" charset="0"/>
            </a:endParaRPr>
          </a:p>
        </p:txBody>
      </p:sp>
      <p:sp>
        <p:nvSpPr>
          <p:cNvPr id="53" name="TextBox 52"/>
          <p:cNvSpPr txBox="1"/>
          <p:nvPr/>
        </p:nvSpPr>
        <p:spPr>
          <a:xfrm>
            <a:off x="4419600" y="3505200"/>
            <a:ext cx="655712" cy="276999"/>
          </a:xfrm>
          <a:prstGeom prst="rect">
            <a:avLst/>
          </a:prstGeom>
          <a:noFill/>
          <a:ln>
            <a:noFill/>
          </a:ln>
        </p:spPr>
        <p:txBody>
          <a:bodyPr wrap="square" rtlCol="0">
            <a:spAutoFit/>
          </a:bodyPr>
          <a:lstStyle/>
          <a:p>
            <a:pPr>
              <a:buNone/>
            </a:pPr>
            <a:r>
              <a:rPr lang="en-US" sz="1200" b="1" dirty="0" smtClean="0">
                <a:solidFill>
                  <a:schemeClr val="bg1"/>
                </a:solidFill>
                <a:latin typeface="Calibri" pitchFamily="34" charset="0"/>
              </a:rPr>
              <a:t>  yes</a:t>
            </a:r>
            <a:endParaRPr lang="en-US" sz="1200" b="1" dirty="0">
              <a:solidFill>
                <a:schemeClr val="bg1"/>
              </a:solidFill>
              <a:latin typeface="Calibri" pitchFamily="34" charset="0"/>
            </a:endParaRPr>
          </a:p>
        </p:txBody>
      </p:sp>
      <p:cxnSp>
        <p:nvCxnSpPr>
          <p:cNvPr id="54" name="Straight Connector 53"/>
          <p:cNvCxnSpPr>
            <a:stCxn id="162" idx="3"/>
            <a:endCxn id="48" idx="1"/>
          </p:cNvCxnSpPr>
          <p:nvPr/>
        </p:nvCxnSpPr>
        <p:spPr>
          <a:xfrm flipV="1">
            <a:off x="4573636" y="3760971"/>
            <a:ext cx="303164" cy="3309"/>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156" idx="1"/>
            <a:endCxn id="174"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581400" y="4114800"/>
            <a:ext cx="655712" cy="276999"/>
          </a:xfrm>
          <a:prstGeom prst="rect">
            <a:avLst/>
          </a:prstGeom>
          <a:noFill/>
          <a:ln>
            <a:noFill/>
          </a:ln>
        </p:spPr>
        <p:txBody>
          <a:bodyPr wrap="square" rtlCol="0">
            <a:spAutoFit/>
          </a:bodyPr>
          <a:lstStyle/>
          <a:p>
            <a:pPr>
              <a:buNone/>
            </a:pPr>
            <a:r>
              <a:rPr lang="en-US" sz="1200" b="1" dirty="0" smtClean="0">
                <a:solidFill>
                  <a:schemeClr val="bg1"/>
                </a:solidFill>
                <a:latin typeface="Calibri" pitchFamily="34" charset="0"/>
              </a:rPr>
              <a:t>no</a:t>
            </a:r>
            <a:endParaRPr lang="en-US" sz="1200" b="1" dirty="0">
              <a:solidFill>
                <a:schemeClr val="bg1"/>
              </a:solidFill>
              <a:latin typeface="Calibri" pitchFamily="34" charset="0"/>
            </a:endParaRPr>
          </a:p>
        </p:txBody>
      </p:sp>
      <p:cxnSp>
        <p:nvCxnSpPr>
          <p:cNvPr id="71" name="Straight Connector 70"/>
          <p:cNvCxnSpPr>
            <a:stCxn id="164" idx="2"/>
            <a:endCxn id="156" idx="0"/>
          </p:cNvCxnSpPr>
          <p:nvPr/>
        </p:nvCxnSpPr>
        <p:spPr>
          <a:xfrm rot="5400000">
            <a:off x="3529722" y="4988691"/>
            <a:ext cx="200341" cy="25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800" dirty="0" smtClean="0">
                <a:latin typeface="Calibri" pitchFamily="34" charset="0"/>
                <a:ea typeface="+mj-ea"/>
                <a:cs typeface="+mj-cs"/>
              </a:rPr>
              <a:t> </a:t>
            </a:r>
            <a:r>
              <a:rPr lang="en-US" sz="4800" dirty="0" smtClean="0">
                <a:solidFill>
                  <a:srgbClr val="C00000"/>
                </a:solidFill>
                <a:latin typeface="Calibri" pitchFamily="34" charset="0"/>
                <a:ea typeface="+mj-ea"/>
                <a:cs typeface="+mj-cs"/>
              </a:rPr>
              <a:t>Example</a:t>
            </a:r>
            <a:endParaRPr lang="en-US" sz="4800" dirty="0">
              <a:solidFill>
                <a:srgbClr val="C00000"/>
              </a:solidFill>
              <a:latin typeface="Calibri" pitchFamily="34" charset="0"/>
              <a:ea typeface="+mj-ea"/>
              <a:cs typeface="+mj-cs"/>
            </a:endParaRPr>
          </a:p>
        </p:txBody>
      </p:sp>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p>
          <a:p>
            <a:pPr marL="742950" lvl="1" indent="-285750" eaLnBrk="1" hangingPunct="1">
              <a:spcBef>
                <a:spcPct val="20000"/>
              </a:spcBef>
              <a:buNone/>
              <a:defRPr/>
            </a:pPr>
            <a:endParaRPr lang="en-US" sz="2800" dirty="0"/>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64194" name="Equation" r:id="rId3" imgW="0" imgH="0" progId="Equation.3">
              <p:embed/>
            </p:oleObj>
          </a:graphicData>
        </a:graphic>
      </p:graphicFrame>
      <p:sp>
        <p:nvSpPr>
          <p:cNvPr id="5" name="TextBox 4"/>
          <p:cNvSpPr txBox="1">
            <a:spLocks/>
          </p:cNvSpPr>
          <p:nvPr/>
        </p:nvSpPr>
        <p:spPr>
          <a:xfrm>
            <a:off x="2743200" y="1600200"/>
            <a:ext cx="3581400" cy="3733800"/>
          </a:xfrm>
          <a:prstGeom prst="rect">
            <a:avLst/>
          </a:prstGeom>
        </p:spPr>
        <p:txBody>
          <a:bodyPr/>
          <a:lstStyle/>
          <a:p>
            <a:pPr marL="342900" indent="-342900" eaLnBrk="1" hangingPunct="1">
              <a:spcBef>
                <a:spcPct val="20000"/>
              </a:spcBef>
              <a:buNone/>
              <a:defRPr/>
            </a:pPr>
            <a:r>
              <a:rPr lang="en-US" sz="1600" b="1" dirty="0" smtClean="0">
                <a:solidFill>
                  <a:schemeClr val="bg1"/>
                </a:solidFill>
                <a:latin typeface="Courier New"/>
                <a:cs typeface="Courier New"/>
              </a:rPr>
              <a:t>   void </a:t>
            </a:r>
            <a:r>
              <a:rPr lang="en-US" sz="1600" b="1" dirty="0" err="1" smtClean="0">
                <a:solidFill>
                  <a:schemeClr val="bg1"/>
                </a:solidFill>
                <a:latin typeface="Courier New"/>
                <a:cs typeface="Courier New"/>
              </a:rPr>
              <a:t>foo</a:t>
            </a:r>
            <a:r>
              <a:rPr lang="en-US" sz="1600" b="1" dirty="0" smtClean="0">
                <a:solidFill>
                  <a:schemeClr val="bg1"/>
                </a:solidFill>
                <a:latin typeface="Courier New"/>
                <a:cs typeface="Courier New"/>
              </a:rPr>
              <a:t>(</a:t>
            </a:r>
            <a:r>
              <a:rPr lang="en-US" sz="1600" b="1" dirty="0" err="1" smtClean="0">
                <a:solidFill>
                  <a:schemeClr val="bg1"/>
                </a:solidFill>
                <a:latin typeface="Courier New"/>
                <a:cs typeface="Courier New"/>
              </a:rPr>
              <a:t>int</a:t>
            </a:r>
            <a:r>
              <a:rPr lang="en-US" sz="1600" b="1" dirty="0" smtClean="0">
                <a:solidFill>
                  <a:schemeClr val="bg1"/>
                </a:solidFill>
                <a:latin typeface="Courier New"/>
                <a:cs typeface="Courier New"/>
              </a:rPr>
              <a:t> y)</a:t>
            </a:r>
          </a:p>
          <a:p>
            <a:pPr marL="342900" indent="-342900" eaLnBrk="1" hangingPunct="1">
              <a:spcBef>
                <a:spcPct val="20000"/>
              </a:spcBef>
              <a:buNone/>
              <a:defRPr/>
            </a:pPr>
            <a:r>
              <a:rPr lang="en-US" sz="1600" b="1" dirty="0" smtClean="0">
                <a:solidFill>
                  <a:schemeClr val="bg1"/>
                </a:solidFill>
                <a:latin typeface="Courier New"/>
                <a:cs typeface="Courier New"/>
              </a:rPr>
              <a:t>   {</a:t>
            </a:r>
            <a:endParaRPr lang="en-US" sz="28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1:   do {</a:t>
            </a:r>
          </a:p>
          <a:p>
            <a:pPr marL="342900" indent="-342900" eaLnBrk="1" hangingPunct="1">
              <a:spcBef>
                <a:spcPct val="20000"/>
              </a:spcBef>
              <a:buNone/>
              <a:defRPr/>
            </a:pPr>
            <a:r>
              <a:rPr lang="en-US" sz="1600" b="1" dirty="0" smtClean="0">
                <a:solidFill>
                  <a:schemeClr val="bg1"/>
                </a:solidFill>
                <a:latin typeface="Courier New"/>
                <a:cs typeface="Courier New"/>
              </a:rPr>
              <a:t>2:     lock(); </a:t>
            </a:r>
          </a:p>
          <a:p>
            <a:pPr marL="342900" indent="-342900" eaLnBrk="1" hangingPunct="1">
              <a:spcBef>
                <a:spcPct val="20000"/>
              </a:spcBef>
              <a:buNone/>
              <a:defRPr/>
            </a:pPr>
            <a:r>
              <a:rPr lang="en-US" sz="1600" b="1" dirty="0" smtClean="0">
                <a:solidFill>
                  <a:schemeClr val="bg1"/>
                </a:solidFill>
                <a:latin typeface="Courier New"/>
                <a:cs typeface="Courier New"/>
              </a:rPr>
              <a:t>3:     x = y;</a:t>
            </a:r>
          </a:p>
          <a:p>
            <a:pPr marL="342900" indent="-342900" eaLnBrk="1" hangingPunct="1">
              <a:spcBef>
                <a:spcPct val="20000"/>
              </a:spcBef>
              <a:buNone/>
              <a:defRPr/>
            </a:pPr>
            <a:r>
              <a:rPr lang="en-US" sz="1600" b="1" dirty="0" smtClean="0">
                <a:solidFill>
                  <a:schemeClr val="bg1"/>
                </a:solidFill>
                <a:latin typeface="Courier New"/>
                <a:cs typeface="Courier New"/>
              </a:rPr>
              <a:t>4:     if (*) {</a:t>
            </a:r>
          </a:p>
          <a:p>
            <a:pPr marL="342900" indent="-342900" eaLnBrk="1" hangingPunct="1">
              <a:spcBef>
                <a:spcPct val="20000"/>
              </a:spcBef>
              <a:buNone/>
              <a:defRPr/>
            </a:pPr>
            <a:r>
              <a:rPr lang="en-US" sz="1600" b="1" dirty="0" smtClean="0">
                <a:solidFill>
                  <a:schemeClr val="bg1"/>
                </a:solidFill>
                <a:latin typeface="Courier New"/>
                <a:cs typeface="Courier New"/>
              </a:rPr>
              <a:t>5:       unlock(); </a:t>
            </a:r>
          </a:p>
          <a:p>
            <a:pPr marL="342900" indent="-342900" eaLnBrk="1" hangingPunct="1">
              <a:spcBef>
                <a:spcPct val="20000"/>
              </a:spcBef>
              <a:buNone/>
              <a:defRPr/>
            </a:pPr>
            <a:r>
              <a:rPr lang="en-US" sz="1600" b="1" dirty="0" smtClean="0">
                <a:solidFill>
                  <a:schemeClr val="bg1"/>
                </a:solidFill>
                <a:latin typeface="Courier New"/>
                <a:cs typeface="Courier New"/>
              </a:rPr>
              <a:t>6:       y = y + 1;</a:t>
            </a:r>
          </a:p>
          <a:p>
            <a:pPr marL="342900" indent="-342900" eaLnBrk="1" hangingPunct="1">
              <a:spcBef>
                <a:spcPct val="20000"/>
              </a:spcBef>
              <a:buNone/>
              <a:defRPr/>
            </a:pPr>
            <a:r>
              <a:rPr lang="en-US" sz="1600" b="1" dirty="0" smtClean="0">
                <a:solidFill>
                  <a:schemeClr val="bg1"/>
                </a:solidFill>
                <a:latin typeface="Courier New"/>
                <a:cs typeface="Courier New"/>
              </a:rPr>
              <a:t>       }</a:t>
            </a:r>
          </a:p>
          <a:p>
            <a:pPr marL="342900" indent="-342900" eaLnBrk="1" hangingPunct="1">
              <a:spcBef>
                <a:spcPct val="20000"/>
              </a:spcBef>
              <a:buNone/>
              <a:defRPr/>
            </a:pPr>
            <a:r>
              <a:rPr lang="en-US" sz="1600" b="1" dirty="0" smtClean="0">
                <a:solidFill>
                  <a:schemeClr val="bg1"/>
                </a:solidFill>
                <a:latin typeface="Courier New"/>
                <a:cs typeface="Courier New"/>
              </a:rPr>
              <a:t>7:	  } while (x != y);</a:t>
            </a:r>
          </a:p>
          <a:p>
            <a:pPr marL="342900" indent="-342900" eaLnBrk="1" hangingPunct="1">
              <a:spcBef>
                <a:spcPct val="20000"/>
              </a:spcBef>
              <a:buNone/>
              <a:defRPr/>
            </a:pP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8:	  unlock();</a:t>
            </a:r>
            <a:br>
              <a:rPr lang="en-US" sz="1600" b="1" dirty="0" smtClean="0">
                <a:solidFill>
                  <a:schemeClr val="bg1"/>
                </a:solidFill>
                <a:latin typeface="Courier New"/>
                <a:cs typeface="Courier New"/>
              </a:rPr>
            </a:b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   }</a:t>
            </a:r>
          </a:p>
        </p:txBody>
      </p:sp>
      <p:sp>
        <p:nvSpPr>
          <p:cNvPr id="6" name="Cloud Callout 5"/>
          <p:cNvSpPr/>
          <p:nvPr/>
        </p:nvSpPr>
        <p:spPr>
          <a:xfrm>
            <a:off x="6324600" y="533400"/>
            <a:ext cx="2514600" cy="1066800"/>
          </a:xfrm>
          <a:prstGeom prst="cloudCallout">
            <a:avLst>
              <a:gd name="adj1" fmla="val -120833"/>
              <a:gd name="adj2" fmla="val 48214"/>
            </a:avLst>
          </a:prstGeom>
          <a:gradFill>
            <a:gsLst>
              <a:gs pos="0">
                <a:srgbClr val="00B0F0"/>
              </a:gs>
              <a:gs pos="100000">
                <a:schemeClr val="accent1">
                  <a:tint val="20000"/>
                </a:schemeClr>
              </a:gs>
            </a:gsLst>
            <a:path path="shape">
              <a:fillToRect l="50000" t="50000" r="50000" b="50000"/>
            </a:path>
          </a:gradFill>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1400" dirty="0" smtClean="0">
                <a:solidFill>
                  <a:srgbClr val="002060"/>
                </a:solidFill>
                <a:latin typeface="Calibri body"/>
              </a:rPr>
              <a:t>Does this program obey the locking rule?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Program Verification</a:t>
            </a:r>
            <a:endParaRPr spc="-167">
              <a:solidFill>
                <a:schemeClr val="accent1"/>
              </a:solidFill>
              <a:effectLst>
                <a:outerShdw blurRad="50800" dist="38100" dir="2700000" algn="tl" rotWithShape="0">
                  <a:prstClr val="black">
                    <a:alpha val="61000"/>
                  </a:prstClr>
                </a:outerShdw>
              </a:effectLst>
            </a:endParaRPr>
          </a:p>
        </p:txBody>
      </p:sp>
      <p:sp>
        <p:nvSpPr>
          <p:cNvPr id="6" name="Rounded Rectangle 5"/>
          <p:cNvSpPr/>
          <p:nvPr/>
        </p:nvSpPr>
        <p:spPr>
          <a:xfrm>
            <a:off x="3810502" y="287660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VCC</a:t>
            </a:r>
            <a:endParaRPr lang="en-US" sz="3200" b="1" dirty="0">
              <a:solidFill>
                <a:srgbClr val="FF0000"/>
              </a:solidFill>
              <a:latin typeface="Calibri" pitchFamily="34" charset="0"/>
            </a:endParaRPr>
          </a:p>
        </p:txBody>
      </p:sp>
      <p:sp>
        <p:nvSpPr>
          <p:cNvPr id="7" name="Rounded Rectangle 6"/>
          <p:cNvSpPr/>
          <p:nvPr/>
        </p:nvSpPr>
        <p:spPr>
          <a:xfrm>
            <a:off x="6809532" y="2872150"/>
            <a:ext cx="1972661" cy="534338"/>
          </a:xfrm>
          <a:prstGeom prst="roundRect">
            <a:avLst/>
          </a:prstGeom>
        </p:spPr>
        <p:style>
          <a:lnRef idx="1">
            <a:schemeClr val="accent3"/>
          </a:lnRef>
          <a:fillRef idx="2">
            <a:schemeClr val="accent3"/>
          </a:fillRef>
          <a:effectRef idx="1">
            <a:schemeClr val="accent3"/>
          </a:effectRef>
          <a:fontRef idx="minor">
            <a:schemeClr val="dk1"/>
          </a:fontRef>
        </p:style>
        <p:txBody>
          <a:bodyPr lIns="64008" tIns="32004" rIns="64008" bIns="32004" rtlCol="0" anchor="ctr"/>
          <a:lstStyle/>
          <a:p>
            <a:pPr algn="ctr"/>
            <a:r>
              <a:rPr lang="en-US" sz="3600" b="1" dirty="0" smtClean="0">
                <a:latin typeface="Calibri" pitchFamily="34" charset="0"/>
              </a:rPr>
              <a:t>Boogie</a:t>
            </a:r>
            <a:endParaRPr lang="en-US" sz="3600" b="1" dirty="0">
              <a:latin typeface="Calibri" pitchFamily="34" charset="0"/>
            </a:endParaRPr>
          </a:p>
        </p:txBody>
      </p:sp>
      <p:pic>
        <p:nvPicPr>
          <p:cNvPr id="10" name="Picture 9" descr="SpecSharpLogo-h100-w367.png"/>
          <p:cNvPicPr>
            <a:picLocks noChangeAspect="1"/>
          </p:cNvPicPr>
          <p:nvPr/>
        </p:nvPicPr>
        <p:blipFill>
          <a:blip r:embed="rId3"/>
          <a:stretch>
            <a:fillRect/>
          </a:stretch>
        </p:blipFill>
        <p:spPr>
          <a:xfrm>
            <a:off x="2422173" y="1769660"/>
            <a:ext cx="2969751" cy="798716"/>
          </a:xfrm>
          <a:prstGeom prst="rect">
            <a:avLst/>
          </a:prstGeom>
        </p:spPr>
      </p:pic>
      <p:grpSp>
        <p:nvGrpSpPr>
          <p:cNvPr id="3" name="Group 6"/>
          <p:cNvGrpSpPr/>
          <p:nvPr/>
        </p:nvGrpSpPr>
        <p:grpSpPr>
          <a:xfrm>
            <a:off x="148735" y="2768636"/>
            <a:ext cx="3119766" cy="777252"/>
            <a:chOff x="1485114" y="2859314"/>
            <a:chExt cx="3156226" cy="618689"/>
          </a:xfrm>
        </p:grpSpPr>
        <p:pic>
          <p:nvPicPr>
            <p:cNvPr id="12" name="Picture 7" descr="logo.gif"/>
            <p:cNvPicPr>
              <a:picLocks noChangeAspect="1"/>
            </p:cNvPicPr>
            <p:nvPr/>
          </p:nvPicPr>
          <p:blipFill>
            <a:blip r:embed="rId4"/>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3" name="TextBox 12"/>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sp>
        <p:nvSpPr>
          <p:cNvPr id="18" name="Rounded Rectangle 17"/>
          <p:cNvSpPr/>
          <p:nvPr/>
        </p:nvSpPr>
        <p:spPr>
          <a:xfrm>
            <a:off x="193040" y="3862281"/>
            <a:ext cx="2993195" cy="615764"/>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Win. Modules</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endParaRPr>
          </a:p>
        </p:txBody>
      </p:sp>
      <p:sp>
        <p:nvSpPr>
          <p:cNvPr id="19" name="TextBox 18"/>
          <p:cNvSpPr txBox="1"/>
          <p:nvPr/>
        </p:nvSpPr>
        <p:spPr>
          <a:xfrm>
            <a:off x="156835" y="5843602"/>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Rustan Leino, Mike Barnet, Michal </a:t>
            </a:r>
            <a:r>
              <a:rPr lang="en-US" sz="1200" dirty="0" err="1" smtClean="0">
                <a:solidFill>
                  <a:srgbClr val="9C42E6"/>
                </a:solidFill>
                <a:latin typeface="Calibri" pitchFamily="34" charset="0"/>
              </a:rPr>
              <a:t>Mosƙal</a:t>
            </a:r>
            <a:r>
              <a:rPr lang="en-US" sz="1200" dirty="0" smtClean="0">
                <a:solidFill>
                  <a:srgbClr val="9C42E6"/>
                </a:solidFill>
                <a:latin typeface="Calibri" pitchFamily="34" charset="0"/>
              </a:rPr>
              <a:t>, Shaz Qadeer, </a:t>
            </a:r>
            <a:br>
              <a:rPr lang="en-US" sz="1200" dirty="0" smtClean="0">
                <a:solidFill>
                  <a:srgbClr val="9C42E6"/>
                </a:solidFill>
                <a:latin typeface="Calibri" pitchFamily="34" charset="0"/>
              </a:rPr>
            </a:br>
            <a:r>
              <a:rPr lang="en-US" sz="1200" dirty="0" smtClean="0">
                <a:solidFill>
                  <a:srgbClr val="9C42E6"/>
                </a:solidFill>
                <a:latin typeface="Calibri" pitchFamily="34" charset="0"/>
              </a:rPr>
              <a:t>Shuvendu Lahiri,  Herman Venter,  Peter Muller,</a:t>
            </a:r>
          </a:p>
          <a:p>
            <a:r>
              <a:rPr lang="en-US" sz="1200" dirty="0" smtClean="0">
                <a:solidFill>
                  <a:srgbClr val="9C42E6"/>
                </a:solidFill>
                <a:latin typeface="Calibri" pitchFamily="34" charset="0"/>
              </a:rPr>
              <a:t>Wolfram Schulte, Ernie Cohen</a:t>
            </a:r>
            <a:endParaRPr lang="en-US" sz="1200" dirty="0">
              <a:solidFill>
                <a:srgbClr val="9C42E6"/>
              </a:solidFill>
              <a:latin typeface="Calibri" pitchFamily="34" charset="0"/>
            </a:endParaRPr>
          </a:p>
        </p:txBody>
      </p:sp>
      <p:sp>
        <p:nvSpPr>
          <p:cNvPr id="20" name="TextBox 19"/>
          <p:cNvSpPr txBox="1"/>
          <p:nvPr/>
        </p:nvSpPr>
        <p:spPr>
          <a:xfrm>
            <a:off x="6381030" y="3855054"/>
            <a:ext cx="2010971" cy="680186"/>
          </a:xfrm>
          <a:prstGeom prst="rect">
            <a:avLst/>
          </a:prstGeom>
          <a:noFill/>
        </p:spPr>
        <p:txBody>
          <a:bodyPr wrap="square" lIns="64008" tIns="32004" rIns="64008" bIns="32004" rtlCol="0">
            <a:spAutoFit/>
          </a:bodyPr>
          <a:lstStyle/>
          <a:p>
            <a:r>
              <a:rPr lang="en-US" sz="2000" dirty="0" smtClean="0"/>
              <a:t>Verification </a:t>
            </a:r>
          </a:p>
          <a:p>
            <a:r>
              <a:rPr lang="en-US" sz="2000" dirty="0" smtClean="0"/>
              <a:t>condition</a:t>
            </a:r>
            <a:endParaRPr lang="en-US" sz="2000" dirty="0"/>
          </a:p>
        </p:txBody>
      </p:sp>
      <p:sp>
        <p:nvSpPr>
          <p:cNvPr id="22" name="TextBox 21"/>
          <p:cNvSpPr txBox="1"/>
          <p:nvPr/>
        </p:nvSpPr>
        <p:spPr>
          <a:xfrm>
            <a:off x="4287175" y="5065656"/>
            <a:ext cx="1937387" cy="557076"/>
          </a:xfrm>
          <a:prstGeom prst="rect">
            <a:avLst/>
          </a:prstGeom>
          <a:noFill/>
        </p:spPr>
        <p:txBody>
          <a:bodyPr wrap="square" lIns="64008" tIns="32004" rIns="64008" bIns="32004" rtlCol="0">
            <a:spAutoFit/>
          </a:bodyPr>
          <a:lstStyle/>
          <a:p>
            <a:r>
              <a:rPr lang="en-US" sz="3200" dirty="0" smtClean="0">
                <a:solidFill>
                  <a:schemeClr val="bg1"/>
                </a:solidFill>
                <a:latin typeface="Calibri" pitchFamily="34" charset="0"/>
              </a:rPr>
              <a:t>Bug path</a:t>
            </a:r>
            <a:endParaRPr lang="en-US" sz="3200" dirty="0">
              <a:solidFill>
                <a:schemeClr val="bg1"/>
              </a:solidFill>
              <a:latin typeface="Calibri" pitchFamily="34" charset="0"/>
            </a:endParaRPr>
          </a:p>
        </p:txBody>
      </p:sp>
      <p:pic>
        <p:nvPicPr>
          <p:cNvPr id="23" name="Picture 22" descr="z3.png"/>
          <p:cNvPicPr>
            <a:picLocks noChangeAspect="1"/>
          </p:cNvPicPr>
          <p:nvPr/>
        </p:nvPicPr>
        <p:blipFill>
          <a:blip r:embed="rId5"/>
          <a:stretch>
            <a:fillRect/>
          </a:stretch>
        </p:blipFill>
        <p:spPr>
          <a:xfrm>
            <a:off x="7309612" y="4958411"/>
            <a:ext cx="1213872" cy="701903"/>
          </a:xfrm>
          <a:prstGeom prst="rect">
            <a:avLst/>
          </a:prstGeom>
        </p:spPr>
      </p:pic>
      <p:sp>
        <p:nvSpPr>
          <p:cNvPr id="24" name="Up Arrow 23"/>
          <p:cNvSpPr/>
          <p:nvPr/>
        </p:nvSpPr>
        <p:spPr bwMode="auto">
          <a:xfrm rot="6437446">
            <a:off x="6013901" y="1942558"/>
            <a:ext cx="188002" cy="143323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Up Arrow 25"/>
          <p:cNvSpPr/>
          <p:nvPr/>
        </p:nvSpPr>
        <p:spPr bwMode="auto">
          <a:xfrm rot="3746608">
            <a:off x="6086102" y="3032166"/>
            <a:ext cx="198742" cy="135175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a:xfrm>
            <a:off x="3799451" y="3848992"/>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HAVOC</a:t>
            </a:r>
            <a:endParaRPr lang="en-US" sz="3200" b="1" dirty="0">
              <a:solidFill>
                <a:srgbClr val="FF0000"/>
              </a:solidFill>
              <a:latin typeface="Calibri" pitchFamily="34" charset="0"/>
            </a:endParaRPr>
          </a:p>
        </p:txBody>
      </p:sp>
      <p:sp>
        <p:nvSpPr>
          <p:cNvPr id="28" name="Up Arrow 27"/>
          <p:cNvSpPr/>
          <p:nvPr/>
        </p:nvSpPr>
        <p:spPr bwMode="auto">
          <a:xfrm rot="5400000">
            <a:off x="3450452" y="2996215"/>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Up Arrow 28"/>
          <p:cNvSpPr/>
          <p:nvPr/>
        </p:nvSpPr>
        <p:spPr bwMode="auto">
          <a:xfrm rot="5400000">
            <a:off x="3416421" y="3938731"/>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Up Arrow 29"/>
          <p:cNvSpPr/>
          <p:nvPr/>
        </p:nvSpPr>
        <p:spPr bwMode="auto">
          <a:xfrm rot="5400000">
            <a:off x="6232862" y="2727669"/>
            <a:ext cx="205669" cy="89368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Up Arrow 30"/>
          <p:cNvSpPr/>
          <p:nvPr/>
        </p:nvSpPr>
        <p:spPr bwMode="auto">
          <a:xfrm rot="10800000">
            <a:off x="7625916" y="3524435"/>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Up Arrow 31"/>
          <p:cNvSpPr/>
          <p:nvPr/>
        </p:nvSpPr>
        <p:spPr bwMode="auto">
          <a:xfrm rot="16200000">
            <a:off x="6473298" y="4715522"/>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leino.jpg"/>
          <p:cNvPicPr>
            <a:picLocks noChangeAspect="1"/>
          </p:cNvPicPr>
          <p:nvPr/>
        </p:nvPicPr>
        <p:blipFill>
          <a:blip r:embed="rId6"/>
          <a:stretch>
            <a:fillRect/>
          </a:stretch>
        </p:blipFill>
        <p:spPr>
          <a:xfrm>
            <a:off x="7429473" y="2187026"/>
            <a:ext cx="566447" cy="622390"/>
          </a:xfrm>
          <a:prstGeom prst="rect">
            <a:avLst/>
          </a:prstGeom>
        </p:spPr>
      </p:pic>
      <p:pic>
        <p:nvPicPr>
          <p:cNvPr id="27" name="Picture 26" descr="shuvendu.jpg"/>
          <p:cNvPicPr>
            <a:picLocks noChangeAspect="1"/>
          </p:cNvPicPr>
          <p:nvPr/>
        </p:nvPicPr>
        <p:blipFill>
          <a:blip r:embed="rId7" cstate="print"/>
          <a:stretch>
            <a:fillRect/>
          </a:stretch>
        </p:blipFill>
        <p:spPr>
          <a:xfrm>
            <a:off x="1551632" y="4582047"/>
            <a:ext cx="554645" cy="604717"/>
          </a:xfrm>
          <a:prstGeom prst="rect">
            <a:avLst/>
          </a:prstGeom>
        </p:spPr>
      </p:pic>
      <p:pic>
        <p:nvPicPr>
          <p:cNvPr id="33" name="Picture 32" descr="qadeer.jpg"/>
          <p:cNvPicPr>
            <a:picLocks noChangeAspect="1"/>
          </p:cNvPicPr>
          <p:nvPr/>
        </p:nvPicPr>
        <p:blipFill>
          <a:blip r:embed="rId8"/>
          <a:stretch>
            <a:fillRect/>
          </a:stretch>
        </p:blipFill>
        <p:spPr>
          <a:xfrm>
            <a:off x="2105860" y="4582161"/>
            <a:ext cx="573741" cy="609600"/>
          </a:xfrm>
          <a:prstGeom prst="rect">
            <a:avLst/>
          </a:prstGeom>
        </p:spPr>
      </p:pic>
      <p:pic>
        <p:nvPicPr>
          <p:cNvPr id="35" name="Picture 34" descr="mbarnett.jpg"/>
          <p:cNvPicPr>
            <a:picLocks noChangeAspect="1"/>
          </p:cNvPicPr>
          <p:nvPr/>
        </p:nvPicPr>
        <p:blipFill>
          <a:blip r:embed="rId9"/>
          <a:stretch>
            <a:fillRect/>
          </a:stretch>
        </p:blipFill>
        <p:spPr>
          <a:xfrm>
            <a:off x="1852798" y="1871728"/>
            <a:ext cx="575442" cy="566672"/>
          </a:xfrm>
          <a:prstGeom prst="rect">
            <a:avLst/>
          </a:prstGeom>
        </p:spPr>
      </p:pic>
      <p:pic>
        <p:nvPicPr>
          <p:cNvPr id="36" name="Picture 35" descr="mueller.jpg"/>
          <p:cNvPicPr>
            <a:picLocks noChangeAspect="1"/>
          </p:cNvPicPr>
          <p:nvPr/>
        </p:nvPicPr>
        <p:blipFill>
          <a:blip r:embed="rId10"/>
          <a:stretch>
            <a:fillRect/>
          </a:stretch>
        </p:blipFill>
        <p:spPr>
          <a:xfrm>
            <a:off x="1467298" y="1871728"/>
            <a:ext cx="417322" cy="566671"/>
          </a:xfrm>
          <a:prstGeom prst="rect">
            <a:avLst/>
          </a:prstGeom>
        </p:spPr>
      </p:pic>
      <p:pic>
        <p:nvPicPr>
          <p:cNvPr id="37" name="Picture 36" descr="schulte.jpg"/>
          <p:cNvPicPr>
            <a:picLocks noChangeAspect="1"/>
          </p:cNvPicPr>
          <p:nvPr/>
        </p:nvPicPr>
        <p:blipFill>
          <a:blip r:embed="rId11"/>
          <a:stretch>
            <a:fillRect/>
          </a:stretch>
        </p:blipFill>
        <p:spPr>
          <a:xfrm>
            <a:off x="940745" y="1871728"/>
            <a:ext cx="552537" cy="552537"/>
          </a:xfrm>
          <a:prstGeom prst="rect">
            <a:avLst/>
          </a:prstGeom>
        </p:spPr>
      </p:pic>
      <p:pic>
        <p:nvPicPr>
          <p:cNvPr id="38" name="Picture 37" descr="michal-new-small.jpg"/>
          <p:cNvPicPr>
            <a:picLocks noChangeAspect="1"/>
          </p:cNvPicPr>
          <p:nvPr/>
        </p:nvPicPr>
        <p:blipFill>
          <a:blip r:embed="rId12" cstate="print"/>
          <a:stretch>
            <a:fillRect/>
          </a:stretch>
        </p:blipFill>
        <p:spPr>
          <a:xfrm>
            <a:off x="3911544" y="2528146"/>
            <a:ext cx="402548" cy="500845"/>
          </a:xfrm>
          <a:prstGeom prst="rect">
            <a:avLst/>
          </a:prstGeom>
        </p:spPr>
      </p:pic>
      <p:pic>
        <p:nvPicPr>
          <p:cNvPr id="39" name="Picture 2" descr="hermanv.jpg"/>
          <p:cNvPicPr>
            <a:picLocks noChangeAspect="1" noChangeArrowheads="1"/>
          </p:cNvPicPr>
          <p:nvPr/>
        </p:nvPicPr>
        <p:blipFill>
          <a:blip r:embed="rId13"/>
          <a:srcRect/>
          <a:stretch>
            <a:fillRect/>
          </a:stretch>
        </p:blipFill>
        <p:spPr bwMode="auto">
          <a:xfrm>
            <a:off x="4352437" y="2526985"/>
            <a:ext cx="430578" cy="506118"/>
          </a:xfrm>
          <a:prstGeom prst="rect">
            <a:avLst/>
          </a:prstGeom>
          <a:noFill/>
          <a:ln w="9525">
            <a:noFill/>
            <a:miter lim="800000"/>
            <a:headEnd/>
            <a:tailEnd/>
          </a:ln>
        </p:spPr>
      </p:pic>
      <p:pic>
        <p:nvPicPr>
          <p:cNvPr id="40" name="Picture 1" descr="Cohen_Jackson.jpg"/>
          <p:cNvPicPr>
            <a:picLocks noChangeAspect="1" noChangeArrowheads="1"/>
          </p:cNvPicPr>
          <p:nvPr/>
        </p:nvPicPr>
        <p:blipFill>
          <a:blip r:embed="rId14"/>
          <a:srcRect/>
          <a:stretch>
            <a:fillRect/>
          </a:stretch>
        </p:blipFill>
        <p:spPr bwMode="auto">
          <a:xfrm>
            <a:off x="269143" y="2494818"/>
            <a:ext cx="465504" cy="5553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800" dirty="0" smtClean="0">
                <a:latin typeface="Calibri" pitchFamily="34" charset="0"/>
                <a:ea typeface="+mj-ea"/>
                <a:cs typeface="+mj-cs"/>
              </a:rPr>
              <a:t> </a:t>
            </a:r>
            <a:r>
              <a:rPr lang="en-US" sz="4800" dirty="0" smtClean="0">
                <a:solidFill>
                  <a:srgbClr val="C00000"/>
                </a:solidFill>
                <a:latin typeface="Calibri" pitchFamily="34" charset="0"/>
                <a:ea typeface="+mj-ea"/>
                <a:cs typeface="+mj-cs"/>
              </a:rPr>
              <a:t>Example</a:t>
            </a:r>
            <a:endParaRPr lang="en-US" sz="4800" dirty="0">
              <a:solidFill>
                <a:srgbClr val="C00000"/>
              </a:solidFill>
              <a:latin typeface="Calibri" pitchFamily="34" charset="0"/>
              <a:ea typeface="+mj-ea"/>
              <a:cs typeface="+mj-cs"/>
            </a:endParaRPr>
          </a:p>
        </p:txBody>
      </p:sp>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p>
          <a:p>
            <a:pPr marL="742950" lvl="1" indent="-285750" eaLnBrk="1" hangingPunct="1">
              <a:spcBef>
                <a:spcPct val="20000"/>
              </a:spcBef>
              <a:buNone/>
              <a:defRPr/>
            </a:pPr>
            <a:endParaRPr lang="en-US" sz="2800" dirty="0"/>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65218" name="Equation" r:id="rId3" imgW="0" imgH="0" progId="Equation.3">
              <p:embed/>
            </p:oleObj>
          </a:graphicData>
        </a:graphic>
      </p:graphicFrame>
      <p:sp>
        <p:nvSpPr>
          <p:cNvPr id="5" name="TextBox 4"/>
          <p:cNvSpPr txBox="1">
            <a:spLocks/>
          </p:cNvSpPr>
          <p:nvPr/>
        </p:nvSpPr>
        <p:spPr>
          <a:xfrm>
            <a:off x="2743200" y="1600200"/>
            <a:ext cx="3581400" cy="3733800"/>
          </a:xfrm>
          <a:prstGeom prst="rect">
            <a:avLst/>
          </a:prstGeom>
        </p:spPr>
        <p:txBody>
          <a:bodyPr/>
          <a:lstStyle/>
          <a:p>
            <a:pPr marL="342900" indent="-342900" eaLnBrk="1" hangingPunct="1">
              <a:spcBef>
                <a:spcPct val="20000"/>
              </a:spcBef>
              <a:buNone/>
              <a:defRPr/>
            </a:pPr>
            <a:r>
              <a:rPr lang="en-US" sz="1600" b="1" dirty="0" smtClean="0">
                <a:solidFill>
                  <a:schemeClr val="bg1"/>
                </a:solidFill>
                <a:latin typeface="Courier New"/>
                <a:cs typeface="Courier New"/>
              </a:rPr>
              <a:t>   void </a:t>
            </a:r>
            <a:r>
              <a:rPr lang="en-US" sz="1600" b="1" dirty="0" err="1" smtClean="0">
                <a:solidFill>
                  <a:schemeClr val="bg1"/>
                </a:solidFill>
                <a:latin typeface="Courier New"/>
                <a:cs typeface="Courier New"/>
              </a:rPr>
              <a:t>foo</a:t>
            </a:r>
            <a:r>
              <a:rPr lang="en-US" sz="1600" b="1" dirty="0" smtClean="0">
                <a:solidFill>
                  <a:schemeClr val="bg1"/>
                </a:solidFill>
                <a:latin typeface="Courier New"/>
                <a:cs typeface="Courier New"/>
              </a:rPr>
              <a:t>(</a:t>
            </a:r>
            <a:r>
              <a:rPr lang="en-US" sz="1600" b="1" dirty="0" err="1" smtClean="0">
                <a:solidFill>
                  <a:schemeClr val="bg1"/>
                </a:solidFill>
                <a:latin typeface="Courier New"/>
                <a:cs typeface="Courier New"/>
              </a:rPr>
              <a:t>int</a:t>
            </a:r>
            <a:r>
              <a:rPr lang="en-US" sz="1600" b="1" dirty="0" smtClean="0">
                <a:solidFill>
                  <a:schemeClr val="bg1"/>
                </a:solidFill>
                <a:latin typeface="Courier New"/>
                <a:cs typeface="Courier New"/>
              </a:rPr>
              <a:t> y)</a:t>
            </a:r>
          </a:p>
          <a:p>
            <a:pPr marL="342900" indent="-342900" eaLnBrk="1" hangingPunct="1">
              <a:spcBef>
                <a:spcPct val="20000"/>
              </a:spcBef>
              <a:buNone/>
              <a:defRPr/>
            </a:pPr>
            <a:r>
              <a:rPr lang="en-US" sz="1600" b="1" dirty="0" smtClean="0">
                <a:solidFill>
                  <a:schemeClr val="bg1"/>
                </a:solidFill>
                <a:latin typeface="Courier New"/>
                <a:cs typeface="Courier New"/>
              </a:rPr>
              <a:t>   {</a:t>
            </a:r>
            <a:endParaRPr lang="en-US" sz="28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1:   do {</a:t>
            </a:r>
          </a:p>
          <a:p>
            <a:pPr marL="342900" indent="-342900" eaLnBrk="1" hangingPunct="1">
              <a:spcBef>
                <a:spcPct val="20000"/>
              </a:spcBef>
              <a:buNone/>
              <a:defRPr/>
            </a:pPr>
            <a:r>
              <a:rPr lang="en-US" sz="1600" b="1" dirty="0" smtClean="0">
                <a:solidFill>
                  <a:schemeClr val="bg1"/>
                </a:solidFill>
                <a:latin typeface="Courier New"/>
                <a:cs typeface="Courier New"/>
              </a:rPr>
              <a:t>2:     </a:t>
            </a:r>
            <a:r>
              <a:rPr lang="en-US" sz="1600" b="1" dirty="0" smtClean="0">
                <a:solidFill>
                  <a:srgbClr val="C00000"/>
                </a:solidFill>
                <a:latin typeface="Courier New"/>
                <a:cs typeface="Courier New"/>
              </a:rPr>
              <a:t>lock(); </a:t>
            </a:r>
          </a:p>
          <a:p>
            <a:pPr marL="342900" indent="-342900" eaLnBrk="1" hangingPunct="1">
              <a:spcBef>
                <a:spcPct val="20000"/>
              </a:spcBef>
              <a:buNone/>
              <a:defRPr/>
            </a:pPr>
            <a:r>
              <a:rPr lang="en-US" sz="1600" b="1" dirty="0" smtClean="0">
                <a:solidFill>
                  <a:schemeClr val="bg1"/>
                </a:solidFill>
                <a:latin typeface="Courier New"/>
                <a:cs typeface="Courier New"/>
              </a:rPr>
              <a:t>3:     x = y;</a:t>
            </a:r>
          </a:p>
          <a:p>
            <a:pPr marL="342900" indent="-342900" eaLnBrk="1" hangingPunct="1">
              <a:spcBef>
                <a:spcPct val="20000"/>
              </a:spcBef>
              <a:buNone/>
              <a:defRPr/>
            </a:pPr>
            <a:r>
              <a:rPr lang="en-US" sz="1600" b="1" dirty="0" smtClean="0">
                <a:solidFill>
                  <a:schemeClr val="bg1"/>
                </a:solidFill>
                <a:latin typeface="Courier New"/>
                <a:cs typeface="Courier New"/>
              </a:rPr>
              <a:t>4:     if (*) {</a:t>
            </a:r>
          </a:p>
          <a:p>
            <a:pPr marL="342900" indent="-342900" eaLnBrk="1" hangingPunct="1">
              <a:spcBef>
                <a:spcPct val="20000"/>
              </a:spcBef>
              <a:buNone/>
              <a:defRPr/>
            </a:pPr>
            <a:r>
              <a:rPr lang="en-US" sz="1600" b="1" dirty="0" smtClean="0">
                <a:solidFill>
                  <a:schemeClr val="bg1"/>
                </a:solidFill>
                <a:latin typeface="Courier New"/>
                <a:cs typeface="Courier New"/>
              </a:rPr>
              <a:t>5:       </a:t>
            </a:r>
            <a:r>
              <a:rPr lang="en-US" sz="1600" b="1" dirty="0" smtClean="0">
                <a:solidFill>
                  <a:srgbClr val="C00000"/>
                </a:solidFill>
                <a:latin typeface="Courier New"/>
                <a:cs typeface="Courier New"/>
              </a:rPr>
              <a:t>unlock(); </a:t>
            </a:r>
          </a:p>
          <a:p>
            <a:pPr marL="342900" indent="-342900" eaLnBrk="1" hangingPunct="1">
              <a:spcBef>
                <a:spcPct val="20000"/>
              </a:spcBef>
              <a:buNone/>
              <a:defRPr/>
            </a:pPr>
            <a:r>
              <a:rPr lang="en-US" sz="1600" b="1" dirty="0" smtClean="0">
                <a:solidFill>
                  <a:schemeClr val="bg1"/>
                </a:solidFill>
                <a:latin typeface="Courier New"/>
                <a:cs typeface="Courier New"/>
              </a:rPr>
              <a:t>6:       y = y + 1;</a:t>
            </a:r>
          </a:p>
          <a:p>
            <a:pPr marL="342900" indent="-342900" eaLnBrk="1" hangingPunct="1">
              <a:spcBef>
                <a:spcPct val="20000"/>
              </a:spcBef>
              <a:buNone/>
              <a:defRPr/>
            </a:pPr>
            <a:r>
              <a:rPr lang="en-US" sz="1600" b="1" dirty="0" smtClean="0">
                <a:solidFill>
                  <a:schemeClr val="bg1"/>
                </a:solidFill>
                <a:latin typeface="Courier New"/>
                <a:cs typeface="Courier New"/>
              </a:rPr>
              <a:t>       }</a:t>
            </a:r>
          </a:p>
          <a:p>
            <a:pPr marL="342900" indent="-342900" eaLnBrk="1" hangingPunct="1">
              <a:spcBef>
                <a:spcPct val="20000"/>
              </a:spcBef>
              <a:buNone/>
              <a:defRPr/>
            </a:pPr>
            <a:r>
              <a:rPr lang="en-US" sz="1600" b="1" dirty="0" smtClean="0">
                <a:solidFill>
                  <a:schemeClr val="bg1"/>
                </a:solidFill>
                <a:latin typeface="Courier New"/>
                <a:cs typeface="Courier New"/>
              </a:rPr>
              <a:t>7:	  } while (x != y);</a:t>
            </a:r>
          </a:p>
          <a:p>
            <a:pPr marL="342900" indent="-342900" eaLnBrk="1" hangingPunct="1">
              <a:spcBef>
                <a:spcPct val="20000"/>
              </a:spcBef>
              <a:buNone/>
              <a:defRPr/>
            </a:pP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8:	  </a:t>
            </a:r>
            <a:r>
              <a:rPr lang="en-US" sz="1600" b="1" dirty="0" smtClean="0">
                <a:solidFill>
                  <a:srgbClr val="C00000"/>
                </a:solidFill>
                <a:latin typeface="Courier New"/>
                <a:cs typeface="Courier New"/>
              </a:rPr>
              <a:t>unlock();</a:t>
            </a:r>
            <a:r>
              <a:rPr lang="en-US" sz="1600" b="1" dirty="0" smtClean="0">
                <a:solidFill>
                  <a:schemeClr val="bg1"/>
                </a:solidFill>
                <a:latin typeface="Courier New"/>
                <a:cs typeface="Courier New"/>
              </a:rPr>
              <a:t/>
            </a:r>
            <a:br>
              <a:rPr lang="en-US" sz="1600" b="1" dirty="0" smtClean="0">
                <a:solidFill>
                  <a:schemeClr val="bg1"/>
                </a:solidFill>
                <a:latin typeface="Courier New"/>
                <a:cs typeface="Courier New"/>
              </a:rPr>
            </a:b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   }</a:t>
            </a: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391083" y="3575687"/>
            <a:ext cx="532952" cy="23083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no</a:t>
            </a:r>
            <a:endParaRPr lang="en-US" sz="900" b="1" dirty="0">
              <a:solidFill>
                <a:schemeClr val="bg1"/>
              </a:solidFill>
              <a:latin typeface="Calibri" pitchFamily="34" charset="0"/>
            </a:endParaRPr>
          </a:p>
        </p:txBody>
      </p:sp>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latin typeface="+mj-lt"/>
                <a:ea typeface="+mj-ea"/>
                <a:cs typeface="+mj-cs"/>
              </a:rPr>
              <a:t> </a:t>
            </a:r>
            <a:r>
              <a:rPr lang="en-US" sz="4800" dirty="0" smtClean="0">
                <a:solidFill>
                  <a:srgbClr val="C00000"/>
                </a:solidFill>
                <a:latin typeface="Calibri" pitchFamily="34" charset="0"/>
                <a:ea typeface="+mj-ea"/>
                <a:cs typeface="+mj-cs"/>
              </a:rPr>
              <a:t>Example</a:t>
            </a:r>
            <a:endParaRPr lang="en-US" sz="4800" dirty="0">
              <a:solidFill>
                <a:srgbClr val="C00000"/>
              </a:solidFill>
              <a:latin typeface="Calibri" pitchFamily="34" charset="0"/>
              <a:ea typeface="+mj-ea"/>
              <a:cs typeface="+mj-cs"/>
            </a:endParaRPr>
          </a:p>
        </p:txBody>
      </p:sp>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p>
          <a:p>
            <a:pPr marL="742950" lvl="1" indent="-285750" eaLnBrk="1" hangingPunct="1">
              <a:spcBef>
                <a:spcPct val="20000"/>
              </a:spcBef>
              <a:buNone/>
              <a:defRPr/>
            </a:pPr>
            <a:endParaRPr lang="en-US" sz="2800" dirty="0"/>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66242" name="Equation" r:id="rId3" imgW="0" imgH="0" progId="Equation.3">
              <p:embed/>
            </p:oleObj>
          </a:graphicData>
        </a:graphic>
      </p:graphicFrame>
      <p:sp>
        <p:nvSpPr>
          <p:cNvPr id="5" name="TextBox 4"/>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chemeClr val="bg1"/>
                </a:solidFill>
                <a:latin typeface="Courier New"/>
                <a:cs typeface="Courier New"/>
              </a:rPr>
              <a:t>   void </a:t>
            </a:r>
            <a:r>
              <a:rPr lang="en-US" sz="1600" b="1" dirty="0" err="1" smtClean="0">
                <a:solidFill>
                  <a:schemeClr val="bg1"/>
                </a:solidFill>
                <a:latin typeface="Courier New"/>
                <a:cs typeface="Courier New"/>
              </a:rPr>
              <a:t>foo</a:t>
            </a:r>
            <a:r>
              <a:rPr lang="en-US" sz="1600" b="1" dirty="0" smtClean="0">
                <a:solidFill>
                  <a:schemeClr val="bg1"/>
                </a:solidFill>
                <a:latin typeface="Courier New"/>
                <a:cs typeface="Courier New"/>
              </a:rPr>
              <a:t>(</a:t>
            </a:r>
            <a:r>
              <a:rPr lang="en-US" sz="1600" b="1" dirty="0" err="1" smtClean="0">
                <a:solidFill>
                  <a:schemeClr val="bg1"/>
                </a:solidFill>
                <a:latin typeface="Courier New"/>
                <a:cs typeface="Courier New"/>
              </a:rPr>
              <a:t>int</a:t>
            </a:r>
            <a:r>
              <a:rPr lang="en-US" sz="1600" b="1" dirty="0" smtClean="0">
                <a:solidFill>
                  <a:schemeClr val="bg1"/>
                </a:solidFill>
                <a:latin typeface="Courier New"/>
                <a:cs typeface="Courier New"/>
              </a:rPr>
              <a:t> y)</a:t>
            </a:r>
          </a:p>
          <a:p>
            <a:pPr marL="342900" indent="-342900" eaLnBrk="1" hangingPunct="1">
              <a:spcBef>
                <a:spcPct val="20000"/>
              </a:spcBef>
              <a:buNone/>
              <a:defRPr/>
            </a:pPr>
            <a:r>
              <a:rPr lang="en-US" sz="1600" b="1" dirty="0" smtClean="0">
                <a:solidFill>
                  <a:schemeClr val="bg1"/>
                </a:solidFill>
                <a:latin typeface="Courier New"/>
                <a:cs typeface="Courier New"/>
              </a:rPr>
              <a:t>   {</a:t>
            </a:r>
            <a:endParaRPr lang="en-US" sz="28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1:   do {</a:t>
            </a:r>
          </a:p>
          <a:p>
            <a:pPr marL="342900" indent="-342900" eaLnBrk="1" hangingPunct="1">
              <a:spcBef>
                <a:spcPct val="20000"/>
              </a:spcBef>
              <a:buNone/>
              <a:defRPr/>
            </a:pPr>
            <a:r>
              <a:rPr lang="en-US" sz="1600" b="1" dirty="0" smtClean="0">
                <a:solidFill>
                  <a:schemeClr val="bg1"/>
                </a:solidFill>
                <a:latin typeface="Courier New"/>
                <a:cs typeface="Courier New"/>
              </a:rPr>
              <a:t>2:     lock(); </a:t>
            </a:r>
          </a:p>
          <a:p>
            <a:pPr marL="342900" indent="-342900" eaLnBrk="1" hangingPunct="1">
              <a:spcBef>
                <a:spcPct val="20000"/>
              </a:spcBef>
              <a:buNone/>
              <a:defRPr/>
            </a:pPr>
            <a:r>
              <a:rPr lang="en-US" sz="1600" b="1" dirty="0" smtClean="0">
                <a:solidFill>
                  <a:schemeClr val="bg1"/>
                </a:solidFill>
                <a:latin typeface="Courier New"/>
                <a:cs typeface="Courier New"/>
              </a:rPr>
              <a:t>3:     x = y;</a:t>
            </a:r>
          </a:p>
          <a:p>
            <a:pPr marL="342900" indent="-342900" eaLnBrk="1" hangingPunct="1">
              <a:spcBef>
                <a:spcPct val="20000"/>
              </a:spcBef>
              <a:buNone/>
              <a:defRPr/>
            </a:pPr>
            <a:r>
              <a:rPr lang="en-US" sz="1600" b="1" dirty="0" smtClean="0">
                <a:solidFill>
                  <a:schemeClr val="bg1"/>
                </a:solidFill>
                <a:latin typeface="Courier New"/>
                <a:cs typeface="Courier New"/>
              </a:rPr>
              <a:t>4:     if (*) {</a:t>
            </a:r>
          </a:p>
          <a:p>
            <a:pPr marL="342900" indent="-342900" eaLnBrk="1" hangingPunct="1">
              <a:spcBef>
                <a:spcPct val="20000"/>
              </a:spcBef>
              <a:buNone/>
              <a:defRPr/>
            </a:pPr>
            <a:r>
              <a:rPr lang="en-US" sz="1600" b="1" dirty="0" smtClean="0">
                <a:solidFill>
                  <a:schemeClr val="bg1"/>
                </a:solidFill>
                <a:latin typeface="Courier New"/>
                <a:cs typeface="Courier New"/>
              </a:rPr>
              <a:t>5:       unlock(); </a:t>
            </a:r>
          </a:p>
          <a:p>
            <a:pPr marL="342900" indent="-342900" eaLnBrk="1" hangingPunct="1">
              <a:spcBef>
                <a:spcPct val="20000"/>
              </a:spcBef>
              <a:buNone/>
              <a:defRPr/>
            </a:pPr>
            <a:r>
              <a:rPr lang="en-US" sz="1600" b="1" dirty="0" smtClean="0">
                <a:solidFill>
                  <a:schemeClr val="bg1"/>
                </a:solidFill>
                <a:latin typeface="Courier New"/>
                <a:cs typeface="Courier New"/>
              </a:rPr>
              <a:t>6:       y = y + 1;</a:t>
            </a:r>
          </a:p>
          <a:p>
            <a:pPr marL="342900" indent="-342900" eaLnBrk="1" hangingPunct="1">
              <a:spcBef>
                <a:spcPct val="20000"/>
              </a:spcBef>
              <a:buNone/>
              <a:defRPr/>
            </a:pPr>
            <a:r>
              <a:rPr lang="en-US" sz="1600" b="1" dirty="0" smtClean="0">
                <a:solidFill>
                  <a:schemeClr val="bg1"/>
                </a:solidFill>
                <a:latin typeface="Courier New"/>
                <a:cs typeface="Courier New"/>
              </a:rPr>
              <a:t>       }</a:t>
            </a:r>
          </a:p>
          <a:p>
            <a:pPr marL="342900" indent="-342900" eaLnBrk="1" hangingPunct="1">
              <a:spcBef>
                <a:spcPct val="20000"/>
              </a:spcBef>
              <a:buNone/>
              <a:defRPr/>
            </a:pPr>
            <a:r>
              <a:rPr lang="en-US" sz="1600" b="1" dirty="0" smtClean="0">
                <a:solidFill>
                  <a:schemeClr val="bg1"/>
                </a:solidFill>
                <a:latin typeface="Courier New"/>
                <a:cs typeface="Courier New"/>
              </a:rPr>
              <a:t>7:	  } while (x != y);</a:t>
            </a:r>
          </a:p>
          <a:p>
            <a:pPr marL="342900" indent="-342900" eaLnBrk="1" hangingPunct="1">
              <a:spcBef>
                <a:spcPct val="20000"/>
              </a:spcBef>
              <a:buNone/>
              <a:defRPr/>
            </a:pP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8:	  unlock();</a:t>
            </a:r>
            <a:br>
              <a:rPr lang="en-US" sz="1600" b="1" dirty="0" smtClean="0">
                <a:solidFill>
                  <a:schemeClr val="bg1"/>
                </a:solidFill>
                <a:latin typeface="Courier New"/>
                <a:cs typeface="Courier New"/>
              </a:rPr>
            </a:b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    }</a:t>
            </a:r>
          </a:p>
        </p:txBody>
      </p:sp>
      <p:sp>
        <p:nvSpPr>
          <p:cNvPr id="6" name="Flowchart: Decision 5"/>
          <p:cNvSpPr/>
          <p:nvPr/>
        </p:nvSpPr>
        <p:spPr>
          <a:xfrm>
            <a:off x="600720" y="4368444"/>
            <a:ext cx="1657441" cy="569794"/>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rPr>
              <a:t>Can extend test  beyond frontier?</a:t>
            </a:r>
            <a:endParaRPr lang="en-US" sz="900" b="1" dirty="0">
              <a:solidFill>
                <a:schemeClr val="bg1"/>
              </a:solidFill>
              <a:latin typeface="Calibri" pitchFamily="34" charset="0"/>
            </a:endParaRPr>
          </a:p>
        </p:txBody>
      </p:sp>
      <p:sp>
        <p:nvSpPr>
          <p:cNvPr id="7" name="Flowchart: Process 6"/>
          <p:cNvSpPr/>
          <p:nvPr/>
        </p:nvSpPr>
        <p:spPr>
          <a:xfrm>
            <a:off x="662654" y="5124040"/>
            <a:ext cx="1534904" cy="444120"/>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bg1"/>
                </a:solidFill>
                <a:latin typeface="Calibri" pitchFamily="34" charset="0"/>
              </a:rPr>
              <a:t>Refine proof</a:t>
            </a:r>
            <a:endParaRPr lang="en-US" sz="900" b="1" dirty="0">
              <a:solidFill>
                <a:schemeClr val="bg1"/>
              </a:solidFill>
              <a:latin typeface="Calibri" pitchFamily="34" charset="0"/>
            </a:endParaRPr>
          </a:p>
        </p:txBody>
      </p:sp>
      <p:sp>
        <p:nvSpPr>
          <p:cNvPr id="8" name="Flowchart: Process 7"/>
          <p:cNvSpPr/>
          <p:nvPr/>
        </p:nvSpPr>
        <p:spPr>
          <a:xfrm>
            <a:off x="662654" y="1521280"/>
            <a:ext cx="1534902" cy="444120"/>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chemeClr val="bg1"/>
                </a:solidFill>
                <a:latin typeface="Calibri" pitchFamily="34" charset="0"/>
              </a:rPr>
              <a:t>Construct random tests</a:t>
            </a:r>
          </a:p>
          <a:p>
            <a:pPr algn="ctr">
              <a:buNone/>
            </a:pPr>
            <a:r>
              <a:rPr lang="en-US" sz="900" b="1" dirty="0" smtClean="0">
                <a:solidFill>
                  <a:schemeClr val="bg1"/>
                </a:solidFill>
                <a:latin typeface="Calibri" pitchFamily="34" charset="0"/>
              </a:rPr>
              <a:t>Construct initial proof</a:t>
            </a:r>
            <a:endParaRPr lang="en-US" sz="900" b="1" dirty="0">
              <a:solidFill>
                <a:schemeClr val="bg1"/>
              </a:solidFill>
              <a:latin typeface="Calibri" pitchFamily="34" charset="0"/>
            </a:endParaRPr>
          </a:p>
        </p:txBody>
      </p:sp>
      <p:sp>
        <p:nvSpPr>
          <p:cNvPr id="9" name="Flowchart: Alternate Process 8"/>
          <p:cNvSpPr/>
          <p:nvPr/>
        </p:nvSpPr>
        <p:spPr>
          <a:xfrm>
            <a:off x="662654" y="838200"/>
            <a:ext cx="1534902" cy="445926"/>
          </a:xfrm>
          <a:prstGeom prst="flowChartAlternate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bg1"/>
                </a:solidFill>
                <a:latin typeface="Calibri" pitchFamily="34" charset="0"/>
                <a:ea typeface="Cambria Math"/>
              </a:rPr>
              <a:t>Input:</a:t>
            </a:r>
          </a:p>
          <a:p>
            <a:pPr algn="ctr">
              <a:buNone/>
            </a:pPr>
            <a:r>
              <a:rPr lang="en-US" sz="900" b="1" dirty="0" smtClean="0">
                <a:solidFill>
                  <a:schemeClr val="bg1"/>
                </a:solidFill>
                <a:latin typeface="Calibri" pitchFamily="34" charset="0"/>
                <a:ea typeface="Cambria Math"/>
              </a:rPr>
              <a:t>Program </a:t>
            </a:r>
            <a:r>
              <a:rPr lang="en-US" sz="900" dirty="0" smtClean="0">
                <a:solidFill>
                  <a:schemeClr val="bg1"/>
                </a:solidFill>
                <a:latin typeface="Cambria Math" pitchFamily="18" charset="0"/>
                <a:ea typeface="Cambria Math" pitchFamily="18" charset="0"/>
              </a:rPr>
              <a:t>P</a:t>
            </a:r>
            <a:endParaRPr lang="en-US" sz="900" dirty="0">
              <a:solidFill>
                <a:schemeClr val="bg1"/>
              </a:solidFill>
              <a:latin typeface="Cambria Math" pitchFamily="18" charset="0"/>
              <a:ea typeface="Cambria Math" pitchFamily="18" charset="0"/>
            </a:endParaRPr>
          </a:p>
          <a:p>
            <a:pPr algn="ctr">
              <a:buNone/>
            </a:pPr>
            <a:r>
              <a:rPr lang="en-US" sz="900" b="1" dirty="0" smtClean="0">
                <a:solidFill>
                  <a:schemeClr val="bg1"/>
                </a:solidFill>
                <a:latin typeface="Calibri" pitchFamily="34" charset="0"/>
                <a:ea typeface="Cambria Math"/>
              </a:rPr>
              <a:t>Property </a:t>
            </a:r>
            <a:r>
              <a:rPr lang="el-GR" sz="900" dirty="0" smtClean="0">
                <a:solidFill>
                  <a:schemeClr val="bg1"/>
                </a:solidFill>
                <a:latin typeface="Cambria Math" pitchFamily="18" charset="0"/>
                <a:ea typeface="Cambria Math" pitchFamily="18" charset="0"/>
              </a:rPr>
              <a:t>ψ</a:t>
            </a:r>
            <a:r>
              <a:rPr lang="en-US" sz="900" b="1" dirty="0" smtClean="0">
                <a:solidFill>
                  <a:schemeClr val="bg1"/>
                </a:solidFill>
                <a:latin typeface="Calibri" pitchFamily="34" charset="0"/>
                <a:sym typeface="Symbol"/>
              </a:rPr>
              <a:t> </a:t>
            </a:r>
            <a:endParaRPr lang="en-US" sz="900" b="1" dirty="0">
              <a:solidFill>
                <a:schemeClr val="bg1"/>
              </a:solidFill>
              <a:latin typeface="Calibri" pitchFamily="34" charset="0"/>
            </a:endParaRPr>
          </a:p>
        </p:txBody>
      </p:sp>
      <p:sp>
        <p:nvSpPr>
          <p:cNvPr id="10" name="Flowchart: Decision 9"/>
          <p:cNvSpPr/>
          <p:nvPr/>
        </p:nvSpPr>
        <p:spPr>
          <a:xfrm>
            <a:off x="662654" y="2448487"/>
            <a:ext cx="1534902" cy="445926"/>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ea typeface="Cambria Math"/>
              </a:rPr>
              <a:t>Test succeeded?</a:t>
            </a:r>
            <a:endParaRPr lang="en-US" sz="900" b="1" dirty="0">
              <a:solidFill>
                <a:schemeClr val="bg1"/>
              </a:solidFill>
              <a:latin typeface="Calibri" pitchFamily="34" charset="0"/>
            </a:endParaRPr>
          </a:p>
        </p:txBody>
      </p:sp>
      <p:sp>
        <p:nvSpPr>
          <p:cNvPr id="11" name="Flowchart: Display 10"/>
          <p:cNvSpPr/>
          <p:nvPr/>
        </p:nvSpPr>
        <p:spPr>
          <a:xfrm>
            <a:off x="2567832" y="2493113"/>
            <a:ext cx="619341" cy="349957"/>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rPr>
              <a:t>Bug!</a:t>
            </a:r>
            <a:endParaRPr lang="en-US" sz="900" b="1" dirty="0">
              <a:solidFill>
                <a:schemeClr val="bg1"/>
              </a:solidFill>
              <a:latin typeface="Calibri" pitchFamily="34" charset="0"/>
            </a:endParaRPr>
          </a:p>
        </p:txBody>
      </p:sp>
      <p:sp>
        <p:nvSpPr>
          <p:cNvPr id="12" name="Flowchart: Decision 11"/>
          <p:cNvSpPr/>
          <p:nvPr/>
        </p:nvSpPr>
        <p:spPr>
          <a:xfrm>
            <a:off x="662654" y="3067828"/>
            <a:ext cx="1534902" cy="445926"/>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ea typeface="Cambria Math"/>
              </a:rPr>
              <a:t>Proof succeeded?</a:t>
            </a:r>
            <a:endParaRPr lang="en-US" sz="900" b="1" dirty="0">
              <a:solidFill>
                <a:schemeClr val="bg1"/>
              </a:solidFill>
              <a:latin typeface="Calibri" pitchFamily="34" charset="0"/>
            </a:endParaRPr>
          </a:p>
        </p:txBody>
      </p:sp>
      <p:sp>
        <p:nvSpPr>
          <p:cNvPr id="13" name="Flowchart: Process 12"/>
          <p:cNvSpPr/>
          <p:nvPr/>
        </p:nvSpPr>
        <p:spPr>
          <a:xfrm>
            <a:off x="609600" y="3761490"/>
            <a:ext cx="1657441" cy="444120"/>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bg1"/>
                </a:solidFill>
                <a:latin typeface="Calibri" pitchFamily="34" charset="0"/>
              </a:rPr>
              <a:t> </a:t>
            </a:r>
            <a:r>
              <a:rPr lang="en-US" sz="900" dirty="0" smtClean="0">
                <a:solidFill>
                  <a:schemeClr val="bg1"/>
                </a:solidFill>
                <a:latin typeface="Cambria Math" pitchFamily="18" charset="0"/>
                <a:ea typeface="Cambria Math" pitchFamily="18" charset="0"/>
                <a:sym typeface="Wingdings"/>
              </a:rPr>
              <a:t>τ</a:t>
            </a:r>
            <a:r>
              <a:rPr lang="en-US" sz="900" b="1" dirty="0" smtClean="0">
                <a:solidFill>
                  <a:schemeClr val="bg1"/>
                </a:solidFill>
                <a:latin typeface="Calibri" pitchFamily="34" charset="0"/>
                <a:ea typeface="Cambria Math"/>
                <a:sym typeface="Wingdings"/>
              </a:rPr>
              <a:t> = error path in failed proof</a:t>
            </a:r>
          </a:p>
          <a:p>
            <a:pPr>
              <a:buNone/>
            </a:pPr>
            <a:r>
              <a:rPr lang="en-US" sz="900" b="1" dirty="0" smtClean="0">
                <a:solidFill>
                  <a:schemeClr val="bg1"/>
                </a:solidFill>
                <a:latin typeface="Calibri" pitchFamily="34" charset="0"/>
                <a:ea typeface="Cambria Math"/>
                <a:sym typeface="Wingdings"/>
              </a:rPr>
              <a:t> </a:t>
            </a:r>
            <a:r>
              <a:rPr lang="en-US" sz="900" dirty="0" smtClean="0">
                <a:solidFill>
                  <a:schemeClr val="bg1"/>
                </a:solidFill>
                <a:latin typeface="Cambria Math" pitchFamily="18" charset="0"/>
                <a:ea typeface="Cambria Math" pitchFamily="18" charset="0"/>
                <a:sym typeface="Wingdings"/>
              </a:rPr>
              <a:t>f</a:t>
            </a:r>
            <a:r>
              <a:rPr lang="en-US" sz="900" b="1" dirty="0" smtClean="0">
                <a:solidFill>
                  <a:schemeClr val="bg1"/>
                </a:solidFill>
                <a:latin typeface="Calibri" pitchFamily="34" charset="0"/>
                <a:ea typeface="Cambria Math"/>
                <a:sym typeface="Wingdings"/>
              </a:rPr>
              <a:t> =  frontier of error path</a:t>
            </a:r>
            <a:endParaRPr lang="en-US" sz="900" b="1" dirty="0">
              <a:solidFill>
                <a:schemeClr val="bg1"/>
              </a:solidFill>
              <a:latin typeface="Calibri" pitchFamily="34" charset="0"/>
            </a:endParaRPr>
          </a:p>
        </p:txBody>
      </p:sp>
      <p:cxnSp>
        <p:nvCxnSpPr>
          <p:cNvPr id="14" name="Straight Connector 13"/>
          <p:cNvCxnSpPr/>
          <p:nvPr/>
        </p:nvCxnSpPr>
        <p:spPr>
          <a:xfrm rot="5400000">
            <a:off x="1311529" y="1402238"/>
            <a:ext cx="237155"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343397" y="2980655"/>
            <a:ext cx="173415"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3" idx="0"/>
          </p:cNvCxnSpPr>
          <p:nvPr/>
        </p:nvCxnSpPr>
        <p:spPr>
          <a:xfrm rot="5400000" flipV="1">
            <a:off x="1311223" y="3634392"/>
            <a:ext cx="247090" cy="7105"/>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7" idx="0"/>
          </p:cNvCxnSpPr>
          <p:nvPr/>
        </p:nvCxnSpPr>
        <p:spPr>
          <a:xfrm rot="5400000">
            <a:off x="1338108" y="5030237"/>
            <a:ext cx="185802" cy="1805"/>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Rectangle 36"/>
          <p:cNvSpPr txBox="1"/>
          <p:nvPr/>
        </p:nvSpPr>
        <p:spPr>
          <a:xfrm>
            <a:off x="276269" y="4628567"/>
            <a:ext cx="532952" cy="23083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yes</a:t>
            </a:r>
            <a:endParaRPr lang="en-US" sz="900" b="1" dirty="0">
              <a:solidFill>
                <a:schemeClr val="bg1"/>
              </a:solidFill>
              <a:latin typeface="Calibri" pitchFamily="34" charset="0"/>
            </a:endParaRPr>
          </a:p>
        </p:txBody>
      </p:sp>
      <p:sp>
        <p:nvSpPr>
          <p:cNvPr id="19" name="TextBox 18"/>
          <p:cNvSpPr txBox="1"/>
          <p:nvPr/>
        </p:nvSpPr>
        <p:spPr>
          <a:xfrm>
            <a:off x="1453017" y="4938238"/>
            <a:ext cx="532952" cy="23083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no</a:t>
            </a:r>
            <a:endParaRPr lang="en-US" sz="900" b="1" dirty="0">
              <a:solidFill>
                <a:schemeClr val="bg1"/>
              </a:solidFill>
              <a:latin typeface="Calibri" pitchFamily="34" charset="0"/>
            </a:endParaRPr>
          </a:p>
        </p:txBody>
      </p:sp>
      <p:sp>
        <p:nvSpPr>
          <p:cNvPr id="20" name="Flowchart: Summing Junction 19"/>
          <p:cNvSpPr/>
          <p:nvPr/>
        </p:nvSpPr>
        <p:spPr>
          <a:xfrm>
            <a:off x="1376709" y="2275071"/>
            <a:ext cx="106590" cy="61934"/>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chemeClr val="bg1"/>
              </a:solidFill>
              <a:latin typeface="Calibri" pitchFamily="34" charset="0"/>
            </a:endParaRPr>
          </a:p>
        </p:txBody>
      </p:sp>
      <p:sp>
        <p:nvSpPr>
          <p:cNvPr id="21" name="Flowchart: Summing Junction 20"/>
          <p:cNvSpPr/>
          <p:nvPr/>
        </p:nvSpPr>
        <p:spPr>
          <a:xfrm>
            <a:off x="1376709" y="2089269"/>
            <a:ext cx="106590" cy="61934"/>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chemeClr val="bg1"/>
              </a:solidFill>
              <a:latin typeface="Calibri" pitchFamily="34" charset="0"/>
            </a:endParaRPr>
          </a:p>
        </p:txBody>
      </p:sp>
      <p:cxnSp>
        <p:nvCxnSpPr>
          <p:cNvPr id="22" name="Straight Connector 21"/>
          <p:cNvCxnSpPr/>
          <p:nvPr/>
        </p:nvCxnSpPr>
        <p:spPr>
          <a:xfrm rot="5400000">
            <a:off x="1368120" y="2027284"/>
            <a:ext cx="123868" cy="10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68070" y="2212672"/>
            <a:ext cx="123868"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V="1">
            <a:off x="1374314" y="2392696"/>
            <a:ext cx="111481" cy="10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Flowchart: Summing Junction 24"/>
          <p:cNvSpPr/>
          <p:nvPr/>
        </p:nvSpPr>
        <p:spPr>
          <a:xfrm>
            <a:off x="1371531" y="5681447"/>
            <a:ext cx="106590" cy="61934"/>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chemeClr val="bg1"/>
              </a:solidFill>
              <a:latin typeface="Calibri" pitchFamily="34" charset="0"/>
            </a:endParaRPr>
          </a:p>
        </p:txBody>
      </p:sp>
      <p:sp>
        <p:nvSpPr>
          <p:cNvPr id="26" name="Shape 55"/>
          <p:cNvSpPr/>
          <p:nvPr/>
        </p:nvSpPr>
        <p:spPr>
          <a:xfrm>
            <a:off x="152400" y="2114524"/>
            <a:ext cx="1242934" cy="3600596"/>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solidFill>
                <a:schemeClr val="bg1"/>
              </a:solidFill>
              <a:latin typeface="Calibri" pitchFamily="34" charset="0"/>
            </a:endParaRPr>
          </a:p>
        </p:txBody>
      </p:sp>
      <p:sp>
        <p:nvSpPr>
          <p:cNvPr id="27" name="TextBox 26"/>
          <p:cNvSpPr txBox="1"/>
          <p:nvPr/>
        </p:nvSpPr>
        <p:spPr>
          <a:xfrm>
            <a:off x="2085586" y="2461560"/>
            <a:ext cx="532952" cy="23083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  yes</a:t>
            </a:r>
            <a:endParaRPr lang="en-US" sz="900" b="1" dirty="0">
              <a:solidFill>
                <a:schemeClr val="bg1"/>
              </a:solidFill>
              <a:latin typeface="Calibri" pitchFamily="34" charset="0"/>
            </a:endParaRPr>
          </a:p>
        </p:txBody>
      </p:sp>
      <p:sp>
        <p:nvSpPr>
          <p:cNvPr id="28" name="TextBox 27"/>
          <p:cNvSpPr txBox="1"/>
          <p:nvPr/>
        </p:nvSpPr>
        <p:spPr>
          <a:xfrm>
            <a:off x="1415538" y="2895099"/>
            <a:ext cx="532952" cy="23083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no</a:t>
            </a:r>
            <a:endParaRPr lang="en-US" sz="900" b="1" dirty="0">
              <a:solidFill>
                <a:schemeClr val="bg1"/>
              </a:solidFill>
              <a:latin typeface="Calibri" pitchFamily="34" charset="0"/>
            </a:endParaRPr>
          </a:p>
        </p:txBody>
      </p:sp>
      <p:cxnSp>
        <p:nvCxnSpPr>
          <p:cNvPr id="29" name="Straight Connector 28"/>
          <p:cNvCxnSpPr/>
          <p:nvPr/>
        </p:nvCxnSpPr>
        <p:spPr>
          <a:xfrm rot="5400000">
            <a:off x="1370825" y="5622163"/>
            <a:ext cx="113287" cy="528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3"/>
            <a:endCxn id="11" idx="1"/>
          </p:cNvCxnSpPr>
          <p:nvPr/>
        </p:nvCxnSpPr>
        <p:spPr>
          <a:xfrm flipV="1">
            <a:off x="2197556" y="2668092"/>
            <a:ext cx="370276" cy="335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 name="Flowchart: Display 30"/>
          <p:cNvSpPr/>
          <p:nvPr/>
        </p:nvSpPr>
        <p:spPr>
          <a:xfrm>
            <a:off x="2443963" y="3122158"/>
            <a:ext cx="756437" cy="349957"/>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rPr>
              <a:t>Proof!</a:t>
            </a:r>
            <a:endParaRPr lang="en-US" sz="900" b="1" dirty="0">
              <a:solidFill>
                <a:schemeClr val="bg1"/>
              </a:solidFill>
              <a:latin typeface="Calibri" pitchFamily="34" charset="0"/>
            </a:endParaRPr>
          </a:p>
        </p:txBody>
      </p:sp>
      <p:sp>
        <p:nvSpPr>
          <p:cNvPr id="32" name="TextBox 31"/>
          <p:cNvSpPr txBox="1"/>
          <p:nvPr/>
        </p:nvSpPr>
        <p:spPr>
          <a:xfrm>
            <a:off x="2072359" y="3080215"/>
            <a:ext cx="532952" cy="23083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  yes</a:t>
            </a:r>
            <a:endParaRPr lang="en-US" sz="900" b="1" dirty="0">
              <a:solidFill>
                <a:schemeClr val="bg1"/>
              </a:solidFill>
              <a:latin typeface="Calibri" pitchFamily="34" charset="0"/>
            </a:endParaRPr>
          </a:p>
        </p:txBody>
      </p:sp>
      <p:cxnSp>
        <p:nvCxnSpPr>
          <p:cNvPr id="33" name="Straight Connector 32"/>
          <p:cNvCxnSpPr>
            <a:stCxn id="12" idx="3"/>
            <a:endCxn id="31" idx="1"/>
          </p:cNvCxnSpPr>
          <p:nvPr/>
        </p:nvCxnSpPr>
        <p:spPr>
          <a:xfrm>
            <a:off x="2197556" y="3290791"/>
            <a:ext cx="246407" cy="6346"/>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6" idx="1"/>
            <a:endCxn id="20" idx="2"/>
          </p:cNvCxnSpPr>
          <p:nvPr/>
        </p:nvCxnSpPr>
        <p:spPr>
          <a:xfrm rot="10800000" flipH="1">
            <a:off x="600720" y="2306038"/>
            <a:ext cx="775989" cy="2347303"/>
          </a:xfrm>
          <a:prstGeom prst="bentConnector3">
            <a:avLst>
              <a:gd name="adj1" fmla="val -5286"/>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3" idx="2"/>
            <a:endCxn id="6" idx="0"/>
          </p:cNvCxnSpPr>
          <p:nvPr/>
        </p:nvCxnSpPr>
        <p:spPr>
          <a:xfrm rot="5400000">
            <a:off x="1352464" y="4282587"/>
            <a:ext cx="162834" cy="888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800" dirty="0" smtClean="0">
                <a:solidFill>
                  <a:schemeClr val="bg1"/>
                </a:solidFill>
                <a:latin typeface="Calibri" pitchFamily="34" charset="0"/>
                <a:ea typeface="+mj-ea"/>
                <a:cs typeface="+mj-cs"/>
              </a:rPr>
              <a:t> Example</a:t>
            </a:r>
            <a:endParaRPr lang="en-US" sz="4800" dirty="0">
              <a:solidFill>
                <a:schemeClr val="bg1"/>
              </a:solidFill>
              <a:latin typeface="Calibri" pitchFamily="34"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67266" name="Equation" r:id="rId3" imgW="0" imgH="0" progId="Equation.3">
              <p:embed/>
            </p:oleObj>
          </a:graphicData>
        </a:graphic>
      </p:graphicFrame>
      <p:sp>
        <p:nvSpPr>
          <p:cNvPr id="67" name="Oval Callout 66"/>
          <p:cNvSpPr/>
          <p:nvPr/>
        </p:nvSpPr>
        <p:spPr>
          <a:xfrm>
            <a:off x="2362200" y="1143000"/>
            <a:ext cx="932156" cy="304800"/>
          </a:xfrm>
          <a:prstGeom prst="wedgeEllipseCallout">
            <a:avLst>
              <a:gd name="adj1" fmla="val -60833"/>
              <a:gd name="adj2" fmla="val 95833"/>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600" dirty="0" smtClean="0">
                <a:solidFill>
                  <a:schemeClr val="bg1"/>
                </a:solidFill>
                <a:latin typeface="Cambria Math" pitchFamily="18" charset="0"/>
                <a:ea typeface="Cambria Math" pitchFamily="18" charset="0"/>
              </a:rPr>
              <a:t>y = 1</a:t>
            </a:r>
            <a:endParaRPr lang="en-US" dirty="0">
              <a:solidFill>
                <a:schemeClr val="bg1"/>
              </a:solidFill>
              <a:latin typeface="Cambria Math" pitchFamily="18" charset="0"/>
              <a:ea typeface="Cambria Math" pitchFamily="18" charset="0"/>
            </a:endParaRPr>
          </a:p>
        </p:txBody>
      </p:sp>
      <p:grpSp>
        <p:nvGrpSpPr>
          <p:cNvPr id="3" name="Group 36"/>
          <p:cNvGrpSpPr>
            <a:grpSpLocks noChangeAspect="1"/>
          </p:cNvGrpSpPr>
          <p:nvPr/>
        </p:nvGrpSpPr>
        <p:grpSpPr>
          <a:xfrm>
            <a:off x="152400" y="838200"/>
            <a:ext cx="3048000" cy="4905181"/>
            <a:chOff x="2057399" y="746760"/>
            <a:chExt cx="3750075" cy="6035040"/>
          </a:xfrm>
        </p:grpSpPr>
        <p:sp>
          <p:nvSpPr>
            <p:cNvPr id="83" name="Flowchart: Decision 82"/>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rPr>
                <a:t>Can extend test  beyond frontier?</a:t>
              </a:r>
              <a:endParaRPr lang="en-US" sz="900" b="1" dirty="0">
                <a:solidFill>
                  <a:schemeClr val="bg1"/>
                </a:solidFill>
                <a:latin typeface="Calibri" pitchFamily="34" charset="0"/>
              </a:endParaRPr>
            </a:p>
          </p:txBody>
        </p:sp>
        <p:sp>
          <p:nvSpPr>
            <p:cNvPr id="85" name="Flowchart: Process 84"/>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bg1"/>
                  </a:solidFill>
                  <a:latin typeface="Calibri" pitchFamily="34" charset="0"/>
                </a:rPr>
                <a:t>Refine proof</a:t>
              </a:r>
              <a:endParaRPr lang="en-US" sz="900" b="1" dirty="0">
                <a:solidFill>
                  <a:schemeClr val="bg1"/>
                </a:solidFill>
                <a:latin typeface="Calibri" pitchFamily="34" charset="0"/>
              </a:endParaRPr>
            </a:p>
          </p:txBody>
        </p:sp>
        <p:sp>
          <p:nvSpPr>
            <p:cNvPr id="86" name="Flowchart: Process 85"/>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chemeClr val="bg1"/>
                  </a:solidFill>
                  <a:latin typeface="Calibri" pitchFamily="34" charset="0"/>
                </a:rPr>
                <a:t>Construct random tests</a:t>
              </a:r>
            </a:p>
            <a:p>
              <a:pPr algn="ctr">
                <a:buNone/>
              </a:pPr>
              <a:r>
                <a:rPr lang="en-US" sz="900" b="1" dirty="0" smtClean="0">
                  <a:solidFill>
                    <a:schemeClr val="bg1"/>
                  </a:solidFill>
                  <a:latin typeface="Calibri" pitchFamily="34" charset="0"/>
                </a:rPr>
                <a:t>Construct initial proof</a:t>
              </a:r>
              <a:endParaRPr lang="en-US" sz="900" b="1" dirty="0">
                <a:solidFill>
                  <a:schemeClr val="bg1"/>
                </a:solidFill>
                <a:latin typeface="Calibri" pitchFamily="34" charset="0"/>
              </a:endParaRPr>
            </a:p>
          </p:txBody>
        </p:sp>
        <p:sp>
          <p:nvSpPr>
            <p:cNvPr id="87" name="Flowchart: Alternate Process 86"/>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bg1"/>
                  </a:solidFill>
                  <a:latin typeface="Calibri" pitchFamily="34" charset="0"/>
                  <a:ea typeface="Cambria Math"/>
                </a:rPr>
                <a:t>Input:</a:t>
              </a:r>
            </a:p>
            <a:p>
              <a:pPr algn="ctr">
                <a:buNone/>
              </a:pPr>
              <a:r>
                <a:rPr lang="en-US" sz="900" b="1" dirty="0" smtClean="0">
                  <a:solidFill>
                    <a:schemeClr val="bg1"/>
                  </a:solidFill>
                  <a:latin typeface="Calibri" pitchFamily="34" charset="0"/>
                  <a:ea typeface="Cambria Math"/>
                </a:rPr>
                <a:t>Program </a:t>
              </a:r>
              <a:r>
                <a:rPr lang="en-US" sz="900" dirty="0" smtClean="0">
                  <a:solidFill>
                    <a:schemeClr val="bg1"/>
                  </a:solidFill>
                  <a:latin typeface="Cambria Math" pitchFamily="18" charset="0"/>
                  <a:ea typeface="Cambria Math" pitchFamily="18" charset="0"/>
                </a:rPr>
                <a:t>P</a:t>
              </a:r>
              <a:endParaRPr lang="en-US" sz="900" dirty="0">
                <a:solidFill>
                  <a:schemeClr val="bg1"/>
                </a:solidFill>
                <a:latin typeface="Cambria Math" pitchFamily="18" charset="0"/>
                <a:ea typeface="Cambria Math" pitchFamily="18" charset="0"/>
              </a:endParaRPr>
            </a:p>
            <a:p>
              <a:pPr algn="ctr">
                <a:buNone/>
              </a:pPr>
              <a:r>
                <a:rPr lang="en-US" sz="900" b="1" dirty="0" smtClean="0">
                  <a:solidFill>
                    <a:schemeClr val="bg1"/>
                  </a:solidFill>
                  <a:latin typeface="Calibri" pitchFamily="34" charset="0"/>
                  <a:ea typeface="Cambria Math"/>
                </a:rPr>
                <a:t>Property </a:t>
              </a:r>
              <a:r>
                <a:rPr lang="el-GR" sz="900" dirty="0" smtClean="0">
                  <a:solidFill>
                    <a:schemeClr val="bg1"/>
                  </a:solidFill>
                  <a:latin typeface="Cambria Math" pitchFamily="18" charset="0"/>
                  <a:ea typeface="Cambria Math" pitchFamily="18" charset="0"/>
                </a:rPr>
                <a:t>ψ</a:t>
              </a:r>
              <a:r>
                <a:rPr lang="en-US" sz="900" b="1" dirty="0" smtClean="0">
                  <a:solidFill>
                    <a:schemeClr val="bg1"/>
                  </a:solidFill>
                  <a:latin typeface="Calibri" pitchFamily="34" charset="0"/>
                  <a:sym typeface="Symbol"/>
                </a:rPr>
                <a:t> </a:t>
              </a:r>
              <a:endParaRPr lang="en-US" sz="900" b="1" dirty="0">
                <a:solidFill>
                  <a:schemeClr val="bg1"/>
                </a:solidFill>
                <a:latin typeface="Calibri" pitchFamily="34" charset="0"/>
              </a:endParaRPr>
            </a:p>
          </p:txBody>
        </p:sp>
        <p:sp>
          <p:nvSpPr>
            <p:cNvPr id="88" name="Flowchart: Decision 87"/>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ea typeface="Cambria Math"/>
                </a:rPr>
                <a:t>Test succeeded?</a:t>
              </a:r>
              <a:endParaRPr lang="en-US" sz="900" b="1" dirty="0">
                <a:solidFill>
                  <a:schemeClr val="bg1"/>
                </a:solidFill>
                <a:latin typeface="Calibri" pitchFamily="34" charset="0"/>
              </a:endParaRPr>
            </a:p>
          </p:txBody>
        </p:sp>
        <p:sp>
          <p:nvSpPr>
            <p:cNvPr id="89" name="Flowchart: Display 88"/>
            <p:cNvSpPr/>
            <p:nvPr/>
          </p:nvSpPr>
          <p:spPr>
            <a:xfrm>
              <a:off x="5031890" y="2783733"/>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rPr>
                <a:t>Bug!</a:t>
              </a:r>
              <a:endParaRPr lang="en-US" sz="900" b="1" dirty="0">
                <a:solidFill>
                  <a:schemeClr val="bg1"/>
                </a:solidFill>
                <a:latin typeface="Calibri" pitchFamily="34" charset="0"/>
              </a:endParaRPr>
            </a:p>
          </p:txBody>
        </p:sp>
        <p:sp>
          <p:nvSpPr>
            <p:cNvPr id="91" name="Flowchart: Decision 9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ea typeface="Cambria Math"/>
                </a:rPr>
                <a:t>Proof succeeded?</a:t>
              </a:r>
              <a:endParaRPr lang="en-US" sz="900" b="1" dirty="0">
                <a:solidFill>
                  <a:schemeClr val="bg1"/>
                </a:solidFill>
                <a:latin typeface="Calibri" pitchFamily="34" charset="0"/>
              </a:endParaRPr>
            </a:p>
          </p:txBody>
        </p:sp>
        <p:sp>
          <p:nvSpPr>
            <p:cNvPr id="93" name="Flowchart: Process 92"/>
            <p:cNvSpPr/>
            <p:nvPr/>
          </p:nvSpPr>
          <p:spPr>
            <a:xfrm>
              <a:off x="2609144" y="4343400"/>
              <a:ext cx="2039215"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bg1"/>
                  </a:solidFill>
                  <a:latin typeface="Calibri" pitchFamily="34" charset="0"/>
                </a:rPr>
                <a:t> </a:t>
              </a:r>
              <a:r>
                <a:rPr lang="en-US" sz="900" dirty="0" smtClean="0">
                  <a:solidFill>
                    <a:schemeClr val="bg1"/>
                  </a:solidFill>
                  <a:latin typeface="Cambria Math" pitchFamily="18" charset="0"/>
                  <a:ea typeface="Cambria Math" pitchFamily="18" charset="0"/>
                  <a:sym typeface="Wingdings"/>
                </a:rPr>
                <a:t>τ</a:t>
              </a:r>
              <a:r>
                <a:rPr lang="en-US" sz="900" b="1" dirty="0" smtClean="0">
                  <a:solidFill>
                    <a:schemeClr val="bg1"/>
                  </a:solidFill>
                  <a:latin typeface="Calibri" pitchFamily="34" charset="0"/>
                  <a:ea typeface="Cambria Math"/>
                  <a:sym typeface="Wingdings"/>
                </a:rPr>
                <a:t> = error path in failed proof</a:t>
              </a:r>
            </a:p>
            <a:p>
              <a:pPr>
                <a:buNone/>
              </a:pPr>
              <a:r>
                <a:rPr lang="en-US" sz="900" b="1" dirty="0" smtClean="0">
                  <a:solidFill>
                    <a:schemeClr val="bg1"/>
                  </a:solidFill>
                  <a:latin typeface="Calibri" pitchFamily="34" charset="0"/>
                  <a:ea typeface="Cambria Math"/>
                  <a:sym typeface="Wingdings"/>
                </a:rPr>
                <a:t> </a:t>
              </a:r>
              <a:r>
                <a:rPr lang="en-US" sz="900" dirty="0" smtClean="0">
                  <a:solidFill>
                    <a:schemeClr val="bg1"/>
                  </a:solidFill>
                  <a:latin typeface="Cambria Math" pitchFamily="18" charset="0"/>
                  <a:ea typeface="Cambria Math" pitchFamily="18" charset="0"/>
                  <a:sym typeface="Wingdings"/>
                </a:rPr>
                <a:t>f</a:t>
              </a:r>
              <a:r>
                <a:rPr lang="en-US" sz="900" b="1" dirty="0" smtClean="0">
                  <a:solidFill>
                    <a:schemeClr val="bg1"/>
                  </a:solidFill>
                  <a:latin typeface="Calibri" pitchFamily="34" charset="0"/>
                  <a:ea typeface="Cambria Math"/>
                  <a:sym typeface="Wingdings"/>
                </a:rPr>
                <a:t> =  frontier of error path</a:t>
              </a:r>
              <a:endParaRPr lang="en-US" sz="900" b="1" dirty="0">
                <a:solidFill>
                  <a:schemeClr val="bg1"/>
                </a:solidFill>
                <a:latin typeface="Calibri" pitchFamily="34" charset="0"/>
              </a:endParaRPr>
            </a:p>
          </p:txBody>
        </p:sp>
        <p:cxnSp>
          <p:nvCxnSpPr>
            <p:cNvPr id="95" name="Straight Connector 94"/>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3" name="Rectangle 36"/>
            <p:cNvSpPr txBox="1"/>
            <p:nvPr/>
          </p:nvSpPr>
          <p:spPr>
            <a:xfrm>
              <a:off x="2209800" y="5410200"/>
              <a:ext cx="655712" cy="28400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yes</a:t>
              </a:r>
              <a:endParaRPr lang="en-US" sz="900" b="1" dirty="0">
                <a:solidFill>
                  <a:schemeClr val="bg1"/>
                </a:solidFill>
                <a:latin typeface="Calibri" pitchFamily="34" charset="0"/>
              </a:endParaRPr>
            </a:p>
          </p:txBody>
        </p:sp>
        <p:sp>
          <p:nvSpPr>
            <p:cNvPr id="114" name="TextBox 113"/>
            <p:cNvSpPr txBox="1"/>
            <p:nvPr/>
          </p:nvSpPr>
          <p:spPr>
            <a:xfrm>
              <a:off x="3657600" y="5791200"/>
              <a:ext cx="655712" cy="28400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no</a:t>
              </a:r>
              <a:endParaRPr lang="en-US" sz="900" b="1" dirty="0">
                <a:solidFill>
                  <a:schemeClr val="bg1"/>
                </a:solidFill>
                <a:latin typeface="Calibri" pitchFamily="34" charset="0"/>
              </a:endParaRPr>
            </a:p>
          </p:txBody>
        </p:sp>
        <p:sp>
          <p:nvSpPr>
            <p:cNvPr id="115" name="Flowchart: Summing Junction 114"/>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chemeClr val="bg1"/>
                </a:solidFill>
                <a:latin typeface="Calibri" pitchFamily="34" charset="0"/>
              </a:endParaRPr>
            </a:p>
          </p:txBody>
        </p:sp>
        <p:sp>
          <p:nvSpPr>
            <p:cNvPr id="116" name="Flowchart: Summing Junction 115"/>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chemeClr val="bg1"/>
                </a:solidFill>
                <a:latin typeface="Calibri" pitchFamily="34" charset="0"/>
              </a:endParaRPr>
            </a:p>
          </p:txBody>
        </p:sp>
        <p:cxnSp>
          <p:nvCxnSpPr>
            <p:cNvPr id="117" name="Straight Connector 116"/>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Flowchart: Summing Junction 119"/>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chemeClr val="bg1"/>
                </a:solidFill>
                <a:latin typeface="Calibri" pitchFamily="34" charset="0"/>
              </a:endParaRPr>
            </a:p>
          </p:txBody>
        </p:sp>
        <p:sp>
          <p:nvSpPr>
            <p:cNvPr id="121"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solidFill>
                  <a:schemeClr val="bg1"/>
                </a:solidFill>
                <a:latin typeface="Calibri" pitchFamily="34" charset="0"/>
              </a:endParaRPr>
            </a:p>
          </p:txBody>
        </p:sp>
        <p:sp>
          <p:nvSpPr>
            <p:cNvPr id="122" name="TextBox 121"/>
            <p:cNvSpPr txBox="1"/>
            <p:nvPr/>
          </p:nvSpPr>
          <p:spPr>
            <a:xfrm>
              <a:off x="4435874" y="2744045"/>
              <a:ext cx="655712" cy="28400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  yes</a:t>
              </a:r>
              <a:endParaRPr lang="en-US" sz="900" b="1" dirty="0">
                <a:solidFill>
                  <a:schemeClr val="bg1"/>
                </a:solidFill>
                <a:latin typeface="Calibri" pitchFamily="34" charset="0"/>
              </a:endParaRPr>
            </a:p>
          </p:txBody>
        </p:sp>
        <p:sp>
          <p:nvSpPr>
            <p:cNvPr id="123" name="TextBox 122"/>
            <p:cNvSpPr txBox="1"/>
            <p:nvPr/>
          </p:nvSpPr>
          <p:spPr>
            <a:xfrm>
              <a:off x="3611488" y="3277445"/>
              <a:ext cx="655712" cy="28400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no</a:t>
              </a:r>
              <a:endParaRPr lang="en-US" sz="900" b="1" dirty="0">
                <a:solidFill>
                  <a:schemeClr val="bg1"/>
                </a:solidFill>
                <a:latin typeface="Calibri" pitchFamily="34" charset="0"/>
              </a:endParaRPr>
            </a:p>
          </p:txBody>
        </p:sp>
        <p:cxnSp>
          <p:nvCxnSpPr>
            <p:cNvPr id="124" name="Straight Connector 123"/>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88" idx="3"/>
              <a:endCxn id="89" idx="1"/>
            </p:cNvCxnSpPr>
            <p:nvPr/>
          </p:nvCxnSpPr>
          <p:spPr>
            <a:xfrm flipV="1">
              <a:off x="4573635" y="2999017"/>
              <a:ext cx="458255" cy="326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6" name="Flowchart: Display 125"/>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bg1"/>
                  </a:solidFill>
                  <a:latin typeface="Calibri" pitchFamily="34" charset="0"/>
                </a:rPr>
                <a:t>Proof!</a:t>
              </a:r>
              <a:endParaRPr lang="en-US" sz="900" b="1" dirty="0">
                <a:solidFill>
                  <a:schemeClr val="bg1"/>
                </a:solidFill>
                <a:latin typeface="Calibri" pitchFamily="34" charset="0"/>
              </a:endParaRPr>
            </a:p>
          </p:txBody>
        </p:sp>
        <p:sp>
          <p:nvSpPr>
            <p:cNvPr id="127" name="TextBox 126"/>
            <p:cNvSpPr txBox="1"/>
            <p:nvPr/>
          </p:nvSpPr>
          <p:spPr>
            <a:xfrm>
              <a:off x="4419601" y="3505201"/>
              <a:ext cx="655712" cy="28400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  yes</a:t>
              </a:r>
              <a:endParaRPr lang="en-US" sz="900" b="1" dirty="0">
                <a:solidFill>
                  <a:schemeClr val="bg1"/>
                </a:solidFill>
                <a:latin typeface="Calibri" pitchFamily="34" charset="0"/>
              </a:endParaRPr>
            </a:p>
          </p:txBody>
        </p:sp>
        <p:cxnSp>
          <p:nvCxnSpPr>
            <p:cNvPr id="128" name="Straight Connector 127"/>
            <p:cNvCxnSpPr>
              <a:stCxn id="91" idx="3"/>
              <a:endCxn id="126" idx="1"/>
            </p:cNvCxnSpPr>
            <p:nvPr/>
          </p:nvCxnSpPr>
          <p:spPr>
            <a:xfrm>
              <a:off x="4573636"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581400" y="4114800"/>
              <a:ext cx="655712" cy="284002"/>
            </a:xfrm>
            <a:prstGeom prst="rect">
              <a:avLst/>
            </a:prstGeom>
            <a:noFill/>
            <a:ln>
              <a:noFill/>
            </a:ln>
          </p:spPr>
          <p:txBody>
            <a:bodyPr wrap="square" rtlCol="0">
              <a:spAutoFit/>
            </a:bodyPr>
            <a:lstStyle/>
            <a:p>
              <a:pPr>
                <a:buNone/>
              </a:pPr>
              <a:r>
                <a:rPr lang="en-US" sz="900" b="1" dirty="0" smtClean="0">
                  <a:solidFill>
                    <a:schemeClr val="bg1"/>
                  </a:solidFill>
                  <a:latin typeface="Calibri" pitchFamily="34" charset="0"/>
                </a:rPr>
                <a:t>no</a:t>
              </a:r>
              <a:endParaRPr lang="en-US" sz="900" b="1" dirty="0">
                <a:solidFill>
                  <a:schemeClr val="bg1"/>
                </a:solidFill>
                <a:latin typeface="Calibri" pitchFamily="34" charset="0"/>
              </a:endParaRPr>
            </a:p>
          </p:txBody>
        </p:sp>
        <p:cxnSp>
          <p:nvCxnSpPr>
            <p:cNvPr id="131" name="Straight Connector 130"/>
            <p:cNvCxnSpPr>
              <a:stCxn id="93" idx="2"/>
              <a:endCxn id="83" idx="0"/>
            </p:cNvCxnSpPr>
            <p:nvPr/>
          </p:nvCxnSpPr>
          <p:spPr>
            <a:xfrm rot="5400000">
              <a:off x="3528502" y="4989911"/>
              <a:ext cx="200341" cy="159"/>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32" name="TextBox 131"/>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chemeClr val="bg1"/>
                </a:solidFill>
                <a:latin typeface="Courier New"/>
                <a:cs typeface="Courier New"/>
              </a:rPr>
              <a:t>   void </a:t>
            </a:r>
            <a:r>
              <a:rPr lang="en-US" sz="1600" b="1" dirty="0" err="1" smtClean="0">
                <a:solidFill>
                  <a:schemeClr val="bg1"/>
                </a:solidFill>
                <a:latin typeface="Courier New"/>
                <a:cs typeface="Courier New"/>
              </a:rPr>
              <a:t>foo</a:t>
            </a:r>
            <a:r>
              <a:rPr lang="en-US" sz="1600" b="1" dirty="0" smtClean="0">
                <a:solidFill>
                  <a:schemeClr val="bg1"/>
                </a:solidFill>
                <a:latin typeface="Courier New"/>
                <a:cs typeface="Courier New"/>
              </a:rPr>
              <a:t>(</a:t>
            </a:r>
            <a:r>
              <a:rPr lang="en-US" sz="1600" b="1" dirty="0" err="1" smtClean="0">
                <a:solidFill>
                  <a:schemeClr val="bg1"/>
                </a:solidFill>
                <a:latin typeface="Courier New"/>
                <a:cs typeface="Courier New"/>
              </a:rPr>
              <a:t>int</a:t>
            </a:r>
            <a:r>
              <a:rPr lang="en-US" sz="1600" b="1" dirty="0" smtClean="0">
                <a:solidFill>
                  <a:schemeClr val="bg1"/>
                </a:solidFill>
                <a:latin typeface="Courier New"/>
                <a:cs typeface="Courier New"/>
              </a:rPr>
              <a:t> y)</a:t>
            </a:r>
          </a:p>
          <a:p>
            <a:pPr marL="342900" indent="-342900" eaLnBrk="1" hangingPunct="1">
              <a:spcBef>
                <a:spcPct val="20000"/>
              </a:spcBef>
              <a:buNone/>
              <a:defRPr/>
            </a:pPr>
            <a:r>
              <a:rPr lang="en-US" sz="1600" b="1" dirty="0" smtClean="0">
                <a:solidFill>
                  <a:schemeClr val="bg1"/>
                </a:solidFill>
                <a:latin typeface="Courier New"/>
                <a:cs typeface="Courier New"/>
              </a:rPr>
              <a:t>   {</a:t>
            </a:r>
            <a:endParaRPr lang="en-US" sz="28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1:   do {</a:t>
            </a:r>
          </a:p>
          <a:p>
            <a:pPr marL="342900" indent="-342900" eaLnBrk="1" hangingPunct="1">
              <a:spcBef>
                <a:spcPct val="20000"/>
              </a:spcBef>
              <a:buNone/>
              <a:defRPr/>
            </a:pPr>
            <a:r>
              <a:rPr lang="en-US" sz="1600" b="1" dirty="0" smtClean="0">
                <a:solidFill>
                  <a:schemeClr val="bg1"/>
                </a:solidFill>
                <a:latin typeface="Courier New"/>
                <a:cs typeface="Courier New"/>
              </a:rPr>
              <a:t>2:     lock(); </a:t>
            </a:r>
          </a:p>
          <a:p>
            <a:pPr marL="342900" indent="-342900" eaLnBrk="1" hangingPunct="1">
              <a:spcBef>
                <a:spcPct val="20000"/>
              </a:spcBef>
              <a:buNone/>
              <a:defRPr/>
            </a:pPr>
            <a:r>
              <a:rPr lang="en-US" sz="1600" b="1" dirty="0" smtClean="0">
                <a:solidFill>
                  <a:schemeClr val="bg1"/>
                </a:solidFill>
                <a:latin typeface="Courier New"/>
                <a:cs typeface="Courier New"/>
              </a:rPr>
              <a:t>3:     x = y;</a:t>
            </a:r>
          </a:p>
          <a:p>
            <a:pPr marL="342900" indent="-342900" eaLnBrk="1" hangingPunct="1">
              <a:spcBef>
                <a:spcPct val="20000"/>
              </a:spcBef>
              <a:buNone/>
              <a:defRPr/>
            </a:pPr>
            <a:r>
              <a:rPr lang="en-US" sz="1600" b="1" dirty="0" smtClean="0">
                <a:solidFill>
                  <a:schemeClr val="bg1"/>
                </a:solidFill>
                <a:latin typeface="Courier New"/>
                <a:cs typeface="Courier New"/>
              </a:rPr>
              <a:t>4:     if (*) {</a:t>
            </a:r>
          </a:p>
          <a:p>
            <a:pPr marL="342900" indent="-342900" eaLnBrk="1" hangingPunct="1">
              <a:spcBef>
                <a:spcPct val="20000"/>
              </a:spcBef>
              <a:buNone/>
              <a:defRPr/>
            </a:pPr>
            <a:r>
              <a:rPr lang="en-US" sz="1600" b="1" dirty="0" smtClean="0">
                <a:solidFill>
                  <a:schemeClr val="bg1"/>
                </a:solidFill>
                <a:latin typeface="Courier New"/>
                <a:cs typeface="Courier New"/>
              </a:rPr>
              <a:t>5:       unlock(); </a:t>
            </a:r>
          </a:p>
          <a:p>
            <a:pPr marL="342900" indent="-342900" eaLnBrk="1" hangingPunct="1">
              <a:spcBef>
                <a:spcPct val="20000"/>
              </a:spcBef>
              <a:buNone/>
              <a:defRPr/>
            </a:pPr>
            <a:r>
              <a:rPr lang="en-US" sz="1600" b="1" dirty="0" smtClean="0">
                <a:solidFill>
                  <a:schemeClr val="bg1"/>
                </a:solidFill>
                <a:latin typeface="Courier New"/>
                <a:cs typeface="Courier New"/>
              </a:rPr>
              <a:t>6:       y = y + 1;</a:t>
            </a:r>
          </a:p>
          <a:p>
            <a:pPr marL="342900" indent="-342900" eaLnBrk="1" hangingPunct="1">
              <a:spcBef>
                <a:spcPct val="20000"/>
              </a:spcBef>
              <a:buNone/>
              <a:defRPr/>
            </a:pPr>
            <a:r>
              <a:rPr lang="en-US" sz="1600" b="1" dirty="0" smtClean="0">
                <a:solidFill>
                  <a:schemeClr val="bg1"/>
                </a:solidFill>
                <a:latin typeface="Courier New"/>
                <a:cs typeface="Courier New"/>
              </a:rPr>
              <a:t>       }</a:t>
            </a:r>
          </a:p>
          <a:p>
            <a:pPr marL="342900" indent="-342900" eaLnBrk="1" hangingPunct="1">
              <a:spcBef>
                <a:spcPct val="20000"/>
              </a:spcBef>
              <a:buNone/>
              <a:defRPr/>
            </a:pPr>
            <a:r>
              <a:rPr lang="en-US" sz="1600" b="1" dirty="0" smtClean="0">
                <a:solidFill>
                  <a:schemeClr val="bg1"/>
                </a:solidFill>
                <a:latin typeface="Courier New"/>
                <a:cs typeface="Courier New"/>
              </a:rPr>
              <a:t>7:	  } while (x != y);</a:t>
            </a:r>
          </a:p>
          <a:p>
            <a:pPr marL="342900" indent="-342900" eaLnBrk="1" hangingPunct="1">
              <a:spcBef>
                <a:spcPct val="20000"/>
              </a:spcBef>
              <a:buNone/>
              <a:defRPr/>
            </a:pP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8:	  unlock();</a:t>
            </a:r>
            <a:br>
              <a:rPr lang="en-US" sz="1600" b="1" dirty="0" smtClean="0">
                <a:solidFill>
                  <a:schemeClr val="bg1"/>
                </a:solidFill>
                <a:latin typeface="Courier New"/>
                <a:cs typeface="Courier New"/>
              </a:rPr>
            </a:br>
            <a:endParaRPr lang="en-US" sz="1600" b="1" dirty="0" smtClean="0">
              <a:solidFill>
                <a:schemeClr val="bg1"/>
              </a:solidFill>
              <a:latin typeface="Courier New"/>
              <a:cs typeface="Courier New"/>
            </a:endParaRPr>
          </a:p>
          <a:p>
            <a:pPr marL="342900" indent="-342900" eaLnBrk="1" hangingPunct="1">
              <a:spcBef>
                <a:spcPct val="20000"/>
              </a:spcBef>
              <a:buNone/>
              <a:defRPr/>
            </a:pPr>
            <a:r>
              <a:rPr lang="en-US" sz="1600" b="1" dirty="0" smtClean="0">
                <a:solidFill>
                  <a:schemeClr val="bg1"/>
                </a:solidFill>
                <a:latin typeface="Courier New"/>
                <a:cs typeface="Courier New"/>
              </a:rPr>
              <a:t>   }</a:t>
            </a:r>
          </a:p>
        </p:txBody>
      </p:sp>
      <p:sp>
        <p:nvSpPr>
          <p:cNvPr id="133" name="Cloud 132"/>
          <p:cNvSpPr/>
          <p:nvPr/>
        </p:nvSpPr>
        <p:spPr>
          <a:xfrm>
            <a:off x="6889810" y="685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0</a:t>
            </a:r>
            <a:endParaRPr lang="en-US" dirty="0">
              <a:solidFill>
                <a:schemeClr val="bg1"/>
              </a:solidFill>
              <a:latin typeface="Cambria Math"/>
              <a:ea typeface="Cambria Math"/>
            </a:endParaRPr>
          </a:p>
        </p:txBody>
      </p:sp>
      <p:sp>
        <p:nvSpPr>
          <p:cNvPr id="134" name="Cloud 133"/>
          <p:cNvSpPr/>
          <p:nvPr/>
        </p:nvSpPr>
        <p:spPr>
          <a:xfrm>
            <a:off x="6893512" y="1371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1</a:t>
            </a:r>
            <a:endParaRPr lang="en-US" dirty="0">
              <a:solidFill>
                <a:schemeClr val="bg1"/>
              </a:solidFill>
              <a:latin typeface="Cambria Math"/>
              <a:ea typeface="Cambria Math"/>
            </a:endParaRPr>
          </a:p>
        </p:txBody>
      </p:sp>
      <p:sp>
        <p:nvSpPr>
          <p:cNvPr id="135" name="Cloud 134"/>
          <p:cNvSpPr/>
          <p:nvPr/>
        </p:nvSpPr>
        <p:spPr>
          <a:xfrm>
            <a:off x="6893512" y="2057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2</a:t>
            </a:r>
            <a:endParaRPr lang="en-US" dirty="0">
              <a:solidFill>
                <a:schemeClr val="bg1"/>
              </a:solidFill>
              <a:latin typeface="Cambria Math"/>
              <a:ea typeface="Cambria Math"/>
            </a:endParaRPr>
          </a:p>
        </p:txBody>
      </p:sp>
      <p:sp>
        <p:nvSpPr>
          <p:cNvPr id="136" name="Cloud 135"/>
          <p:cNvSpPr/>
          <p:nvPr/>
        </p:nvSpPr>
        <p:spPr>
          <a:xfrm>
            <a:off x="6898688" y="2743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3</a:t>
            </a:r>
            <a:endParaRPr lang="en-US" dirty="0">
              <a:solidFill>
                <a:schemeClr val="bg1"/>
              </a:solidFill>
              <a:latin typeface="Cambria Math"/>
              <a:ea typeface="Cambria Math"/>
            </a:endParaRPr>
          </a:p>
        </p:txBody>
      </p:sp>
      <p:sp>
        <p:nvSpPr>
          <p:cNvPr id="137" name="Cloud 136"/>
          <p:cNvSpPr/>
          <p:nvPr/>
        </p:nvSpPr>
        <p:spPr>
          <a:xfrm>
            <a:off x="6907566" y="3429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4</a:t>
            </a:r>
            <a:endParaRPr lang="en-US" dirty="0">
              <a:solidFill>
                <a:schemeClr val="bg1"/>
              </a:solidFill>
              <a:latin typeface="Cambria Math"/>
              <a:ea typeface="Cambria Math"/>
            </a:endParaRPr>
          </a:p>
        </p:txBody>
      </p:sp>
      <p:sp>
        <p:nvSpPr>
          <p:cNvPr id="138" name="Cloud 137"/>
          <p:cNvSpPr/>
          <p:nvPr/>
        </p:nvSpPr>
        <p:spPr>
          <a:xfrm>
            <a:off x="5979112"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5</a:t>
            </a:r>
            <a:endParaRPr lang="en-US" dirty="0">
              <a:solidFill>
                <a:schemeClr val="bg1"/>
              </a:solidFill>
              <a:latin typeface="Cambria Math"/>
              <a:ea typeface="Cambria Math"/>
            </a:endParaRPr>
          </a:p>
        </p:txBody>
      </p:sp>
      <p:sp>
        <p:nvSpPr>
          <p:cNvPr id="139" name="Cloud 138"/>
          <p:cNvSpPr/>
          <p:nvPr/>
        </p:nvSpPr>
        <p:spPr>
          <a:xfrm>
            <a:off x="5979112"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6</a:t>
            </a:r>
            <a:endParaRPr lang="en-US" dirty="0">
              <a:solidFill>
                <a:schemeClr val="bg1"/>
              </a:solidFill>
              <a:latin typeface="Cambria Math"/>
              <a:ea typeface="Cambria Math"/>
            </a:endParaRPr>
          </a:p>
        </p:txBody>
      </p:sp>
      <p:sp>
        <p:nvSpPr>
          <p:cNvPr id="140" name="Cloud 139"/>
          <p:cNvSpPr/>
          <p:nvPr/>
        </p:nvSpPr>
        <p:spPr>
          <a:xfrm>
            <a:off x="7804210"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7</a:t>
            </a:r>
            <a:endParaRPr lang="en-US" dirty="0">
              <a:solidFill>
                <a:schemeClr val="bg1"/>
              </a:solidFill>
              <a:latin typeface="Cambria Math"/>
              <a:ea typeface="Cambria Math"/>
            </a:endParaRPr>
          </a:p>
        </p:txBody>
      </p:sp>
      <p:sp>
        <p:nvSpPr>
          <p:cNvPr id="141" name="Cloud 140"/>
          <p:cNvSpPr/>
          <p:nvPr/>
        </p:nvSpPr>
        <p:spPr>
          <a:xfrm>
            <a:off x="7807912"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8</a:t>
            </a:r>
            <a:endParaRPr lang="en-US" dirty="0">
              <a:solidFill>
                <a:schemeClr val="bg1"/>
              </a:solidFill>
              <a:latin typeface="Cambria Math"/>
              <a:ea typeface="Cambria Math"/>
            </a:endParaRPr>
          </a:p>
        </p:txBody>
      </p:sp>
      <p:sp>
        <p:nvSpPr>
          <p:cNvPr id="142" name="Cloud 141"/>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chemeClr val="bg1"/>
                </a:solidFill>
                <a:latin typeface="Cambria Math"/>
                <a:ea typeface="Cambria Math"/>
              </a:rPr>
              <a:t>9</a:t>
            </a:r>
            <a:endParaRPr lang="en-US" dirty="0">
              <a:solidFill>
                <a:schemeClr val="bg1"/>
              </a:solidFill>
              <a:latin typeface="Cambria Math"/>
              <a:ea typeface="Cambria Math"/>
            </a:endParaRPr>
          </a:p>
        </p:txBody>
      </p:sp>
      <p:cxnSp>
        <p:nvCxnSpPr>
          <p:cNvPr id="143" name="Straight Connector 142"/>
          <p:cNvCxnSpPr>
            <a:stCxn id="133" idx="1"/>
            <a:endCxn id="134" idx="3"/>
          </p:cNvCxnSpPr>
          <p:nvPr/>
        </p:nvCxnSpPr>
        <p:spPr>
          <a:xfrm rot="5400000" flipV="1">
            <a:off x="7183147" y="1268276"/>
            <a:ext cx="255228" cy="3702"/>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184998" y="19559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187586" y="2639139"/>
            <a:ext cx="255228" cy="5176"/>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flipV="1">
            <a:off x="7194613" y="3323088"/>
            <a:ext cx="255228" cy="887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2"/>
            <a:endCxn id="138" idx="3"/>
          </p:cNvCxnSpPr>
          <p:nvPr/>
        </p:nvCxnSpPr>
        <p:spPr>
          <a:xfrm rot="10800000" flipV="1">
            <a:off x="6398212" y="3657599"/>
            <a:ext cx="511954" cy="4833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37" idx="0"/>
            <a:endCxn id="140" idx="3"/>
          </p:cNvCxnSpPr>
          <p:nvPr/>
        </p:nvCxnSpPr>
        <p:spPr>
          <a:xfrm>
            <a:off x="7745068" y="3657600"/>
            <a:ext cx="478242" cy="4833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270598" y="4699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39" idx="0"/>
            <a:endCxn id="140" idx="2"/>
          </p:cNvCxnSpPr>
          <p:nvPr/>
        </p:nvCxnSpPr>
        <p:spPr>
          <a:xfrm flipV="1">
            <a:off x="6816614" y="4343400"/>
            <a:ext cx="990196" cy="68580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40" idx="1"/>
            <a:endCxn id="141" idx="3"/>
          </p:cNvCxnSpPr>
          <p:nvPr/>
        </p:nvCxnSpPr>
        <p:spPr>
          <a:xfrm rot="5400000" flipV="1">
            <a:off x="8097547" y="4697276"/>
            <a:ext cx="255228" cy="3702"/>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41" idx="1"/>
            <a:endCxn id="142" idx="3"/>
          </p:cNvCxnSpPr>
          <p:nvPr/>
        </p:nvCxnSpPr>
        <p:spPr>
          <a:xfrm rot="5400000" flipV="1">
            <a:off x="8100135" y="5384190"/>
            <a:ext cx="255228" cy="147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3" name="Arc 152"/>
          <p:cNvSpPr/>
          <p:nvPr/>
        </p:nvSpPr>
        <p:spPr>
          <a:xfrm>
            <a:off x="7184258" y="1415990"/>
            <a:ext cx="1752600" cy="2819400"/>
          </a:xfrm>
          <a:prstGeom prst="arc">
            <a:avLst>
              <a:gd name="adj1" fmla="val 15280980"/>
              <a:gd name="adj2" fmla="val 4468616"/>
            </a:avLst>
          </a:prstGeom>
          <a:ln w="25400" cap="rnd" cmpd="sng" algn="ctr">
            <a:solidFill>
              <a:srgbClr val="00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54" name="TextBox 153"/>
          <p:cNvSpPr txBox="1"/>
          <p:nvPr/>
        </p:nvSpPr>
        <p:spPr>
          <a:xfrm>
            <a:off x="6934200" y="838200"/>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55" name="TextBox 154"/>
          <p:cNvSpPr txBox="1"/>
          <p:nvPr/>
        </p:nvSpPr>
        <p:spPr>
          <a:xfrm>
            <a:off x="6934200" y="15346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56" name="TextBox 155"/>
          <p:cNvSpPr txBox="1"/>
          <p:nvPr/>
        </p:nvSpPr>
        <p:spPr>
          <a:xfrm>
            <a:off x="7086600" y="16108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57" name="TextBox 156"/>
          <p:cNvSpPr txBox="1"/>
          <p:nvPr/>
        </p:nvSpPr>
        <p:spPr>
          <a:xfrm>
            <a:off x="6934200" y="2209800"/>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58" name="TextBox 157"/>
          <p:cNvSpPr txBox="1"/>
          <p:nvPr/>
        </p:nvSpPr>
        <p:spPr>
          <a:xfrm>
            <a:off x="7086600" y="2286000"/>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59" name="TextBox 158"/>
          <p:cNvSpPr txBox="1"/>
          <p:nvPr/>
        </p:nvSpPr>
        <p:spPr>
          <a:xfrm>
            <a:off x="6934200" y="29062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60" name="TextBox 159"/>
          <p:cNvSpPr txBox="1"/>
          <p:nvPr/>
        </p:nvSpPr>
        <p:spPr>
          <a:xfrm>
            <a:off x="7086600" y="29824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61" name="TextBox 160"/>
          <p:cNvSpPr txBox="1"/>
          <p:nvPr/>
        </p:nvSpPr>
        <p:spPr>
          <a:xfrm>
            <a:off x="6934200" y="35920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62" name="TextBox 161"/>
          <p:cNvSpPr txBox="1"/>
          <p:nvPr/>
        </p:nvSpPr>
        <p:spPr>
          <a:xfrm>
            <a:off x="7086600" y="364446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63" name="TextBox 162"/>
          <p:cNvSpPr txBox="1"/>
          <p:nvPr/>
        </p:nvSpPr>
        <p:spPr>
          <a:xfrm>
            <a:off x="6019800" y="42778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74" name="TextBox 173"/>
          <p:cNvSpPr txBox="1"/>
          <p:nvPr/>
        </p:nvSpPr>
        <p:spPr>
          <a:xfrm>
            <a:off x="6019800" y="49636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90" name="TextBox 189"/>
          <p:cNvSpPr txBox="1"/>
          <p:nvPr/>
        </p:nvSpPr>
        <p:spPr>
          <a:xfrm>
            <a:off x="7848600" y="42778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95" name="TextBox 194"/>
          <p:cNvSpPr txBox="1"/>
          <p:nvPr/>
        </p:nvSpPr>
        <p:spPr>
          <a:xfrm>
            <a:off x="8001000" y="433026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
        <p:nvSpPr>
          <p:cNvPr id="196" name="TextBox 195"/>
          <p:cNvSpPr txBox="1"/>
          <p:nvPr/>
        </p:nvSpPr>
        <p:spPr>
          <a:xfrm>
            <a:off x="7848600" y="4963617"/>
            <a:ext cx="228600" cy="338554"/>
          </a:xfrm>
          <a:prstGeom prst="rect">
            <a:avLst/>
          </a:prstGeom>
          <a:noFill/>
        </p:spPr>
        <p:txBody>
          <a:bodyPr wrap="square" rtlCol="0">
            <a:spAutoFit/>
          </a:bodyPr>
          <a:lstStyle/>
          <a:p>
            <a:pPr>
              <a:buNone/>
            </a:pPr>
            <a:r>
              <a:rPr lang="en-US" sz="1600" b="1" dirty="0" smtClean="0">
                <a:solidFill>
                  <a:schemeClr val="bg1"/>
                </a:solidFill>
                <a:latin typeface="Calibri"/>
              </a:rPr>
              <a:t>×</a:t>
            </a:r>
            <a:endParaRPr lang="en-US" sz="2800" b="1"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800" dirty="0" smtClean="0">
                <a:solidFill>
                  <a:srgbClr val="C00000"/>
                </a:solidFill>
                <a:latin typeface="Calibri" pitchFamily="34" charset="0"/>
                <a:ea typeface="+mj-ea"/>
                <a:cs typeface="+mj-cs"/>
              </a:rPr>
              <a:t>Example</a:t>
            </a:r>
            <a:endParaRPr lang="en-US" sz="4400" dirty="0">
              <a:solidFill>
                <a:srgbClr val="C00000"/>
              </a:solidFill>
              <a:latin typeface="Calibri" pitchFamily="34"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68290" name="Equation" r:id="rId3" imgW="0" imgH="0" progId="Equation.3">
              <p:embed/>
            </p:oleObj>
          </a:graphicData>
        </a:graphic>
      </p:graphicFrame>
      <p:grpSp>
        <p:nvGrpSpPr>
          <p:cNvPr id="3" name="Group 36"/>
          <p:cNvGrpSpPr>
            <a:grpSpLocks noChangeAspect="1"/>
          </p:cNvGrpSpPr>
          <p:nvPr/>
        </p:nvGrpSpPr>
        <p:grpSpPr>
          <a:xfrm>
            <a:off x="152400" y="838200"/>
            <a:ext cx="3048000" cy="4905181"/>
            <a:chOff x="2057399" y="746760"/>
            <a:chExt cx="3750075" cy="6035040"/>
          </a:xfrm>
        </p:grpSpPr>
        <p:sp>
          <p:nvSpPr>
            <p:cNvPr id="83" name="Flowchart: Decision 82"/>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rPr>
                <a:t>Can extend test  beyond frontier?</a:t>
              </a:r>
              <a:endParaRPr lang="en-US" sz="900" b="1" dirty="0">
                <a:solidFill>
                  <a:srgbClr val="002060"/>
                </a:solidFill>
                <a:latin typeface="Calibri" pitchFamily="34" charset="0"/>
              </a:endParaRPr>
            </a:p>
          </p:txBody>
        </p:sp>
        <p:sp>
          <p:nvSpPr>
            <p:cNvPr id="85" name="Flowchart: Process 84"/>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rgbClr val="002060"/>
                  </a:solidFill>
                  <a:latin typeface="Calibri" pitchFamily="34" charset="0"/>
                </a:rPr>
                <a:t>Refine proof</a:t>
              </a:r>
              <a:endParaRPr lang="en-US" sz="900" b="1" dirty="0">
                <a:solidFill>
                  <a:schemeClr val="tx1"/>
                </a:solidFill>
                <a:latin typeface="Calibri" pitchFamily="34" charset="0"/>
              </a:endParaRPr>
            </a:p>
          </p:txBody>
        </p:sp>
        <p:sp>
          <p:nvSpPr>
            <p:cNvPr id="86" name="Flowchart: Process 85"/>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rgbClr val="002060"/>
                  </a:solidFill>
                  <a:latin typeface="Calibri" pitchFamily="34" charset="0"/>
                </a:rPr>
                <a:t>Construct random tests</a:t>
              </a:r>
            </a:p>
            <a:p>
              <a:pPr algn="ctr">
                <a:buNone/>
              </a:pPr>
              <a:r>
                <a:rPr lang="en-US" sz="900" b="1" dirty="0" smtClean="0">
                  <a:solidFill>
                    <a:srgbClr val="002060"/>
                  </a:solidFill>
                  <a:latin typeface="Calibri" pitchFamily="34" charset="0"/>
                </a:rPr>
                <a:t>Construct initial proof</a:t>
              </a:r>
              <a:endParaRPr lang="en-US" sz="900" b="1" dirty="0">
                <a:solidFill>
                  <a:schemeClr val="tx1"/>
                </a:solidFill>
                <a:latin typeface="Calibri" pitchFamily="34" charset="0"/>
              </a:endParaRPr>
            </a:p>
          </p:txBody>
        </p:sp>
        <p:sp>
          <p:nvSpPr>
            <p:cNvPr id="87" name="Flowchart: Alternate Process 86"/>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accent2">
                      <a:lumMod val="75000"/>
                    </a:schemeClr>
                  </a:solidFill>
                  <a:latin typeface="Calibri" pitchFamily="34" charset="0"/>
                  <a:ea typeface="Cambria Math"/>
                </a:rPr>
                <a:t>Input:</a:t>
              </a:r>
            </a:p>
            <a:p>
              <a:pPr algn="ctr">
                <a:buNone/>
              </a:pPr>
              <a:r>
                <a:rPr lang="en-US" sz="900" b="1" dirty="0" smtClean="0">
                  <a:solidFill>
                    <a:schemeClr val="accent2">
                      <a:lumMod val="75000"/>
                    </a:schemeClr>
                  </a:solidFill>
                  <a:latin typeface="Calibri" pitchFamily="34" charset="0"/>
                  <a:ea typeface="Cambria Math"/>
                </a:rPr>
                <a:t>Program </a:t>
              </a:r>
              <a:r>
                <a:rPr lang="en-US" sz="900" dirty="0" smtClean="0">
                  <a:solidFill>
                    <a:srgbClr val="C00000"/>
                  </a:solidFill>
                  <a:latin typeface="Cambria Math" pitchFamily="18" charset="0"/>
                  <a:ea typeface="Cambria Math" pitchFamily="18" charset="0"/>
                </a:rPr>
                <a:t>P</a:t>
              </a:r>
              <a:endParaRPr lang="en-US" sz="900" dirty="0">
                <a:solidFill>
                  <a:srgbClr val="C00000"/>
                </a:solidFill>
                <a:latin typeface="Cambria Math" pitchFamily="18" charset="0"/>
                <a:ea typeface="Cambria Math" pitchFamily="18" charset="0"/>
              </a:endParaRPr>
            </a:p>
            <a:p>
              <a:pPr algn="ctr">
                <a:buNone/>
              </a:pPr>
              <a:r>
                <a:rPr lang="en-US" sz="900" b="1" dirty="0" smtClean="0">
                  <a:solidFill>
                    <a:schemeClr val="accent2">
                      <a:lumMod val="75000"/>
                    </a:schemeClr>
                  </a:solidFill>
                  <a:latin typeface="Calibri" pitchFamily="34" charset="0"/>
                  <a:ea typeface="Cambria Math"/>
                </a:rPr>
                <a:t>Property </a:t>
              </a:r>
              <a:r>
                <a:rPr lang="el-GR" sz="900" dirty="0" smtClean="0">
                  <a:solidFill>
                    <a:srgbClr val="C00000"/>
                  </a:solidFill>
                  <a:latin typeface="Cambria Math" pitchFamily="18" charset="0"/>
                  <a:ea typeface="Cambria Math" pitchFamily="18" charset="0"/>
                </a:rPr>
                <a:t>ψ</a:t>
              </a:r>
              <a:r>
                <a:rPr lang="en-US" sz="900" b="1" dirty="0" smtClean="0">
                  <a:solidFill>
                    <a:schemeClr val="accent2">
                      <a:lumMod val="75000"/>
                    </a:schemeClr>
                  </a:solidFill>
                  <a:latin typeface="Calibri" pitchFamily="34" charset="0"/>
                  <a:sym typeface="Symbol"/>
                </a:rPr>
                <a:t> </a:t>
              </a:r>
              <a:endParaRPr lang="en-US" sz="900" b="1" dirty="0">
                <a:solidFill>
                  <a:schemeClr val="accent2">
                    <a:lumMod val="75000"/>
                  </a:schemeClr>
                </a:solidFill>
                <a:latin typeface="Calibri" pitchFamily="34" charset="0"/>
              </a:endParaRPr>
            </a:p>
          </p:txBody>
        </p:sp>
        <p:sp>
          <p:nvSpPr>
            <p:cNvPr id="88" name="Flowchart: Decision 87"/>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Test succeeded?</a:t>
              </a:r>
              <a:endParaRPr lang="en-US" sz="900" b="1" dirty="0">
                <a:solidFill>
                  <a:srgbClr val="002060"/>
                </a:solidFill>
                <a:latin typeface="Calibri" pitchFamily="34" charset="0"/>
              </a:endParaRPr>
            </a:p>
          </p:txBody>
        </p:sp>
        <p:sp>
          <p:nvSpPr>
            <p:cNvPr id="89" name="Flowchart: Display 88"/>
            <p:cNvSpPr/>
            <p:nvPr/>
          </p:nvSpPr>
          <p:spPr>
            <a:xfrm>
              <a:off x="5029201" y="2782866"/>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Bug!</a:t>
              </a:r>
              <a:endParaRPr lang="en-US" sz="900" b="1" dirty="0">
                <a:solidFill>
                  <a:srgbClr val="FF0000"/>
                </a:solidFill>
                <a:latin typeface="Calibri" pitchFamily="34" charset="0"/>
              </a:endParaRPr>
            </a:p>
          </p:txBody>
        </p:sp>
        <p:sp>
          <p:nvSpPr>
            <p:cNvPr id="91" name="Flowchart: Decision 9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Proof succeeded?</a:t>
              </a:r>
              <a:endParaRPr lang="en-US" sz="900" b="1" dirty="0">
                <a:solidFill>
                  <a:srgbClr val="002060"/>
                </a:solidFill>
                <a:latin typeface="Calibri" pitchFamily="34" charset="0"/>
              </a:endParaRPr>
            </a:p>
          </p:txBody>
        </p:sp>
        <p:sp>
          <p:nvSpPr>
            <p:cNvPr id="93" name="Flowchart: Process 92"/>
            <p:cNvSpPr/>
            <p:nvPr/>
          </p:nvSpPr>
          <p:spPr>
            <a:xfrm>
              <a:off x="2608478" y="4343400"/>
              <a:ext cx="2039215" cy="546419"/>
            </a:xfrm>
            <a:prstGeom prst="flowChart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tx1"/>
                  </a:solidFill>
                  <a:latin typeface="Calibri" pitchFamily="34" charset="0"/>
                </a:rPr>
                <a:t> </a:t>
              </a:r>
              <a:r>
                <a:rPr lang="en-US" sz="900" dirty="0" smtClean="0">
                  <a:solidFill>
                    <a:srgbClr val="C00000"/>
                  </a:solidFill>
                  <a:latin typeface="Cambria Math" pitchFamily="18" charset="0"/>
                  <a:ea typeface="Cambria Math" pitchFamily="18" charset="0"/>
                  <a:sym typeface="Wingdings"/>
                </a:rPr>
                <a:t>τ</a:t>
              </a:r>
              <a:r>
                <a:rPr lang="en-US" sz="900" b="1" dirty="0" smtClean="0">
                  <a:solidFill>
                    <a:schemeClr val="accent2">
                      <a:lumMod val="75000"/>
                    </a:schemeClr>
                  </a:solidFill>
                  <a:latin typeface="Calibri" pitchFamily="34" charset="0"/>
                  <a:ea typeface="Cambria Math"/>
                  <a:sym typeface="Wingdings"/>
                </a:rPr>
                <a:t> = error path in failed proof</a:t>
              </a:r>
            </a:p>
            <a:p>
              <a:pPr>
                <a:buNone/>
              </a:pPr>
              <a:r>
                <a:rPr lang="en-US" sz="900" b="1" dirty="0" smtClean="0">
                  <a:solidFill>
                    <a:schemeClr val="accent2">
                      <a:lumMod val="75000"/>
                    </a:schemeClr>
                  </a:solidFill>
                  <a:latin typeface="Calibri" pitchFamily="34" charset="0"/>
                  <a:ea typeface="Cambria Math"/>
                  <a:sym typeface="Wingdings"/>
                </a:rPr>
                <a:t> </a:t>
              </a:r>
              <a:r>
                <a:rPr lang="en-US" sz="900" dirty="0" smtClean="0">
                  <a:solidFill>
                    <a:srgbClr val="C00000"/>
                  </a:solidFill>
                  <a:latin typeface="Cambria Math" pitchFamily="18" charset="0"/>
                  <a:ea typeface="Cambria Math" pitchFamily="18" charset="0"/>
                  <a:sym typeface="Wingdings"/>
                </a:rPr>
                <a:t>f</a:t>
              </a:r>
              <a:r>
                <a:rPr lang="en-US" sz="900" b="1" dirty="0" smtClean="0">
                  <a:solidFill>
                    <a:schemeClr val="accent2">
                      <a:lumMod val="75000"/>
                    </a:schemeClr>
                  </a:solidFill>
                  <a:latin typeface="Calibri" pitchFamily="34" charset="0"/>
                  <a:ea typeface="Cambria Math"/>
                  <a:sym typeface="Wingdings"/>
                </a:rPr>
                <a:t> =  frontier of error path</a:t>
              </a:r>
              <a:endParaRPr lang="en-US" sz="900" b="1" dirty="0">
                <a:solidFill>
                  <a:schemeClr val="accent2">
                    <a:lumMod val="75000"/>
                  </a:schemeClr>
                </a:solidFill>
                <a:latin typeface="Calibri" pitchFamily="34" charset="0"/>
              </a:endParaRPr>
            </a:p>
          </p:txBody>
        </p:sp>
        <p:cxnSp>
          <p:nvCxnSpPr>
            <p:cNvPr id="95" name="Straight Connector 94"/>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3" name="Rectangle 36"/>
            <p:cNvSpPr txBox="1"/>
            <p:nvPr/>
          </p:nvSpPr>
          <p:spPr>
            <a:xfrm>
              <a:off x="2209800" y="5410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yes</a:t>
              </a:r>
              <a:endParaRPr lang="en-US" sz="900" b="1" dirty="0">
                <a:solidFill>
                  <a:srgbClr val="002060"/>
                </a:solidFill>
                <a:latin typeface="Calibri" pitchFamily="34" charset="0"/>
              </a:endParaRPr>
            </a:p>
          </p:txBody>
        </p:sp>
        <p:sp>
          <p:nvSpPr>
            <p:cNvPr id="114" name="TextBox 113"/>
            <p:cNvSpPr txBox="1"/>
            <p:nvPr/>
          </p:nvSpPr>
          <p:spPr>
            <a:xfrm>
              <a:off x="3657600" y="5791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sp>
          <p:nvSpPr>
            <p:cNvPr id="115" name="Flowchart: Summing Junction 114"/>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116" name="Flowchart: Summing Junction 115"/>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cxnSp>
          <p:nvCxnSpPr>
            <p:cNvPr id="117" name="Straight Connector 116"/>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Flowchart: Summing Junction 119"/>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121"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Calibri" pitchFamily="34" charset="0"/>
              </a:endParaRPr>
            </a:p>
          </p:txBody>
        </p:sp>
        <p:sp>
          <p:nvSpPr>
            <p:cNvPr id="122" name="TextBox 121"/>
            <p:cNvSpPr txBox="1"/>
            <p:nvPr/>
          </p:nvSpPr>
          <p:spPr>
            <a:xfrm>
              <a:off x="4435874" y="27440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sp>
          <p:nvSpPr>
            <p:cNvPr id="123" name="TextBox 122"/>
            <p:cNvSpPr txBox="1"/>
            <p:nvPr/>
          </p:nvSpPr>
          <p:spPr>
            <a:xfrm>
              <a:off x="3611488" y="32774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124" name="Straight Connector 123"/>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88" idx="3"/>
              <a:endCxn id="89" idx="1"/>
            </p:cNvCxnSpPr>
            <p:nvPr/>
          </p:nvCxnSpPr>
          <p:spPr>
            <a:xfrm flipV="1">
              <a:off x="4573635" y="2998149"/>
              <a:ext cx="455565" cy="413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6" name="Flowchart: Display 125"/>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Proof!</a:t>
              </a:r>
              <a:endParaRPr lang="en-US" sz="900" b="1" dirty="0">
                <a:solidFill>
                  <a:srgbClr val="FF0000"/>
                </a:solidFill>
                <a:latin typeface="Calibri" pitchFamily="34" charset="0"/>
              </a:endParaRPr>
            </a:p>
          </p:txBody>
        </p:sp>
        <p:sp>
          <p:nvSpPr>
            <p:cNvPr id="127" name="TextBox 126"/>
            <p:cNvSpPr txBox="1"/>
            <p:nvPr/>
          </p:nvSpPr>
          <p:spPr>
            <a:xfrm>
              <a:off x="4419601" y="3505201"/>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cxnSp>
          <p:nvCxnSpPr>
            <p:cNvPr id="128" name="Straight Connector 127"/>
            <p:cNvCxnSpPr>
              <a:stCxn id="91" idx="3"/>
              <a:endCxn id="126" idx="1"/>
            </p:cNvCxnSpPr>
            <p:nvPr/>
          </p:nvCxnSpPr>
          <p:spPr>
            <a:xfrm>
              <a:off x="4573635"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581400" y="41148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131" name="Straight Connector 130"/>
            <p:cNvCxnSpPr>
              <a:stCxn id="93" idx="2"/>
              <a:endCxn id="83" idx="0"/>
            </p:cNvCxnSpPr>
            <p:nvPr/>
          </p:nvCxnSpPr>
          <p:spPr>
            <a:xfrm rot="5400000" flipV="1">
              <a:off x="3528169" y="4989736"/>
              <a:ext cx="200341" cy="50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32" name="TextBox 131"/>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latin typeface="Courier New"/>
                <a:cs typeface="Courier New"/>
              </a:rPr>
              <a:t>   void </a:t>
            </a:r>
            <a:r>
              <a:rPr lang="en-US" sz="1600" b="1" dirty="0" err="1" smtClean="0">
                <a:latin typeface="Courier New"/>
                <a:cs typeface="Courier New"/>
              </a:rPr>
              <a:t>foo</a:t>
            </a:r>
            <a:r>
              <a:rPr lang="en-US" sz="1600" b="1" dirty="0" smtClean="0">
                <a:latin typeface="Courier New"/>
                <a:cs typeface="Courier New"/>
              </a:rPr>
              <a:t>(</a:t>
            </a:r>
            <a:r>
              <a:rPr lang="en-US" sz="1600" b="1" dirty="0" err="1" smtClean="0">
                <a:latin typeface="Courier New"/>
                <a:cs typeface="Courier New"/>
              </a:rPr>
              <a:t>int</a:t>
            </a:r>
            <a:r>
              <a:rPr lang="en-US" sz="1600" b="1" dirty="0" smtClean="0">
                <a:latin typeface="Courier New"/>
                <a:cs typeface="Courier New"/>
              </a:rPr>
              <a:t> y)</a:t>
            </a:r>
          </a:p>
          <a:p>
            <a:pPr marL="342900" indent="-342900" eaLnBrk="1" hangingPunct="1">
              <a:spcBef>
                <a:spcPct val="20000"/>
              </a:spcBef>
              <a:buNone/>
              <a:defRPr/>
            </a:pPr>
            <a:r>
              <a:rPr lang="en-US" sz="1600" b="1" dirty="0" smtClean="0">
                <a:latin typeface="Courier New"/>
                <a:cs typeface="Courier New"/>
              </a:rPr>
              <a:t>   {</a:t>
            </a:r>
            <a:endParaRPr lang="en-US" sz="2800" b="1" dirty="0" smtClean="0">
              <a:latin typeface="Courier New"/>
              <a:cs typeface="Courier New"/>
            </a:endParaRPr>
          </a:p>
          <a:p>
            <a:pPr marL="342900" indent="-342900" eaLnBrk="1" hangingPunct="1">
              <a:spcBef>
                <a:spcPct val="20000"/>
              </a:spcBef>
              <a:buNone/>
              <a:defRPr/>
            </a:pPr>
            <a:r>
              <a:rPr lang="en-US" sz="1600" b="1" dirty="0" smtClean="0">
                <a:solidFill>
                  <a:srgbClr val="FF0000"/>
                </a:solidFill>
                <a:latin typeface="Courier New"/>
                <a:cs typeface="Courier New"/>
              </a:rPr>
              <a:t>1:   do {</a:t>
            </a:r>
          </a:p>
          <a:p>
            <a:pPr marL="342900" indent="-342900" eaLnBrk="1" hangingPunct="1">
              <a:spcBef>
                <a:spcPct val="20000"/>
              </a:spcBef>
              <a:buNone/>
              <a:defRPr/>
            </a:pPr>
            <a:r>
              <a:rPr lang="en-US" sz="1600" b="1" dirty="0" smtClean="0">
                <a:solidFill>
                  <a:srgbClr val="FF0000"/>
                </a:solidFill>
                <a:latin typeface="Courier New"/>
                <a:cs typeface="Courier New"/>
              </a:rPr>
              <a:t>2:     lock(); </a:t>
            </a:r>
          </a:p>
          <a:p>
            <a:pPr marL="342900" indent="-342900" eaLnBrk="1" hangingPunct="1">
              <a:spcBef>
                <a:spcPct val="20000"/>
              </a:spcBef>
              <a:buNone/>
              <a:defRPr/>
            </a:pPr>
            <a:r>
              <a:rPr lang="en-US" sz="1600" b="1" dirty="0" smtClean="0">
                <a:solidFill>
                  <a:srgbClr val="FF0000"/>
                </a:solidFill>
                <a:latin typeface="Courier New"/>
                <a:cs typeface="Courier New"/>
              </a:rPr>
              <a:t>3:     x = y;</a:t>
            </a:r>
          </a:p>
          <a:p>
            <a:pPr marL="342900" indent="-342900" eaLnBrk="1" hangingPunct="1">
              <a:spcBef>
                <a:spcPct val="20000"/>
              </a:spcBef>
              <a:buNone/>
              <a:defRPr/>
            </a:pPr>
            <a:r>
              <a:rPr lang="en-US" sz="1600" b="1" dirty="0" smtClean="0">
                <a:solidFill>
                  <a:srgbClr val="FF0000"/>
                </a:solidFill>
                <a:latin typeface="Courier New"/>
                <a:cs typeface="Courier New"/>
              </a:rPr>
              <a:t>4:     if (*) {</a:t>
            </a:r>
          </a:p>
          <a:p>
            <a:pPr marL="342900" indent="-342900" eaLnBrk="1" hangingPunct="1">
              <a:spcBef>
                <a:spcPct val="20000"/>
              </a:spcBef>
              <a:buNone/>
              <a:defRPr/>
            </a:pPr>
            <a:r>
              <a:rPr lang="en-US" sz="1600" b="1" dirty="0" smtClean="0">
                <a:latin typeface="Courier New"/>
                <a:cs typeface="Courier New"/>
              </a:rPr>
              <a:t>5:       unlock(); </a:t>
            </a:r>
          </a:p>
          <a:p>
            <a:pPr marL="342900" indent="-342900" eaLnBrk="1" hangingPunct="1">
              <a:spcBef>
                <a:spcPct val="20000"/>
              </a:spcBef>
              <a:buNone/>
              <a:defRPr/>
            </a:pPr>
            <a:r>
              <a:rPr lang="en-US" sz="1600" b="1" dirty="0" smtClean="0">
                <a:latin typeface="Courier New"/>
                <a:cs typeface="Courier New"/>
              </a:rPr>
              <a:t>6:       y = y + 1;</a:t>
            </a:r>
          </a:p>
          <a:p>
            <a:pPr marL="342900" indent="-342900" eaLnBrk="1" hangingPunct="1">
              <a:spcBef>
                <a:spcPct val="20000"/>
              </a:spcBef>
              <a:buNone/>
              <a:defRPr/>
            </a:pPr>
            <a:r>
              <a:rPr lang="en-US" sz="1600" b="1" dirty="0" smtClean="0">
                <a:latin typeface="Courier New"/>
                <a:cs typeface="Courier New"/>
              </a:rPr>
              <a:t>       }</a:t>
            </a:r>
          </a:p>
          <a:p>
            <a:pPr marL="342900" indent="-342900" eaLnBrk="1" hangingPunct="1">
              <a:spcBef>
                <a:spcPct val="20000"/>
              </a:spcBef>
              <a:buNone/>
              <a:defRPr/>
            </a:pPr>
            <a:r>
              <a:rPr lang="en-US" sz="1600" b="1" dirty="0" smtClean="0">
                <a:solidFill>
                  <a:srgbClr val="FF0000"/>
                </a:solidFill>
                <a:latin typeface="Courier New"/>
                <a:cs typeface="Courier New"/>
              </a:rPr>
              <a:t>7:	  } while (x != y);</a:t>
            </a:r>
          </a:p>
          <a:p>
            <a:pPr marL="342900" indent="-342900" eaLnBrk="1" hangingPunct="1">
              <a:spcBef>
                <a:spcPct val="20000"/>
              </a:spcBef>
              <a:buNone/>
              <a:defRPr/>
            </a:pPr>
            <a:endParaRPr lang="en-US" sz="1600" b="1" dirty="0" smtClean="0">
              <a:solidFill>
                <a:srgbClr val="C00000"/>
              </a:solidFill>
              <a:latin typeface="Courier New"/>
              <a:cs typeface="Courier New"/>
            </a:endParaRPr>
          </a:p>
          <a:p>
            <a:pPr marL="342900" indent="-342900" eaLnBrk="1" hangingPunct="1">
              <a:spcBef>
                <a:spcPct val="20000"/>
              </a:spcBef>
              <a:buNone/>
              <a:defRPr/>
            </a:pPr>
            <a:r>
              <a:rPr lang="en-US" sz="1600" b="1" dirty="0" smtClean="0">
                <a:solidFill>
                  <a:srgbClr val="FF0000"/>
                </a:solidFill>
                <a:latin typeface="Courier New"/>
                <a:cs typeface="Courier New"/>
              </a:rPr>
              <a:t>8:	  unlock();</a:t>
            </a:r>
            <a:r>
              <a:rPr lang="en-US" sz="1600" b="1" dirty="0" smtClean="0">
                <a:solidFill>
                  <a:srgbClr val="002060">
                    <a:alpha val="100000"/>
                  </a:srgbClr>
                </a:solidFill>
                <a:latin typeface="Courier New"/>
                <a:cs typeface="Courier New"/>
              </a:rPr>
              <a:t/>
            </a:r>
            <a:br>
              <a:rPr lang="en-US" sz="1600" b="1" dirty="0" smtClean="0">
                <a:solidFill>
                  <a:srgbClr val="002060">
                    <a:alpha val="100000"/>
                  </a:srgbClr>
                </a:solidFill>
                <a:latin typeface="Courier New"/>
                <a:cs typeface="Courier New"/>
              </a:rPr>
            </a:br>
            <a:endParaRPr lang="en-US" sz="1600" b="1" dirty="0" smtClean="0">
              <a:solidFill>
                <a:srgbClr val="002060">
                  <a:alpha val="100000"/>
                </a:srgbClr>
              </a:solidFill>
              <a:latin typeface="Courier New"/>
              <a:cs typeface="Courier New"/>
            </a:endParaRPr>
          </a:p>
          <a:p>
            <a:pPr marL="342900" indent="-342900" eaLnBrk="1" hangingPunct="1">
              <a:spcBef>
                <a:spcPct val="20000"/>
              </a:spcBef>
              <a:buNone/>
              <a:defRPr/>
            </a:pPr>
            <a:r>
              <a:rPr lang="en-US" sz="1600" b="1" dirty="0" smtClean="0">
                <a:latin typeface="Courier New"/>
                <a:cs typeface="Courier New"/>
              </a:rPr>
              <a:t>   }</a:t>
            </a:r>
          </a:p>
        </p:txBody>
      </p:sp>
      <p:sp>
        <p:nvSpPr>
          <p:cNvPr id="133" name="Cloud 132"/>
          <p:cNvSpPr/>
          <p:nvPr/>
        </p:nvSpPr>
        <p:spPr>
          <a:xfrm>
            <a:off x="6889810" y="685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6893512" y="1371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6893512" y="2057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6898688" y="2743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907566" y="3429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38" name="Cloud 137"/>
          <p:cNvSpPr/>
          <p:nvPr/>
        </p:nvSpPr>
        <p:spPr>
          <a:xfrm>
            <a:off x="5979112"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39" name="Cloud 138"/>
          <p:cNvSpPr/>
          <p:nvPr/>
        </p:nvSpPr>
        <p:spPr>
          <a:xfrm>
            <a:off x="5979112"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40" name="Cloud 139"/>
          <p:cNvSpPr/>
          <p:nvPr/>
        </p:nvSpPr>
        <p:spPr>
          <a:xfrm>
            <a:off x="7804210"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41" name="Cloud 140"/>
          <p:cNvSpPr/>
          <p:nvPr/>
        </p:nvSpPr>
        <p:spPr>
          <a:xfrm>
            <a:off x="7807912"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142" name="Cloud 141"/>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183147" y="1268276"/>
            <a:ext cx="255228" cy="3702"/>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184998" y="1955927"/>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187586" y="2639139"/>
            <a:ext cx="255228" cy="5176"/>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flipV="1">
            <a:off x="7194613" y="3323088"/>
            <a:ext cx="255228" cy="887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2"/>
            <a:endCxn id="138" idx="3"/>
          </p:cNvCxnSpPr>
          <p:nvPr/>
        </p:nvCxnSpPr>
        <p:spPr>
          <a:xfrm rot="10800000" flipV="1">
            <a:off x="6398212" y="3657599"/>
            <a:ext cx="511954" cy="4833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37" idx="0"/>
            <a:endCxn id="140" idx="3"/>
          </p:cNvCxnSpPr>
          <p:nvPr/>
        </p:nvCxnSpPr>
        <p:spPr>
          <a:xfrm>
            <a:off x="7745068" y="3657600"/>
            <a:ext cx="478242" cy="483341"/>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270598" y="4699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39" idx="0"/>
            <a:endCxn id="140" idx="2"/>
          </p:cNvCxnSpPr>
          <p:nvPr/>
        </p:nvCxnSpPr>
        <p:spPr>
          <a:xfrm flipV="1">
            <a:off x="6816614" y="4343400"/>
            <a:ext cx="990196" cy="68580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40" idx="1"/>
            <a:endCxn id="141" idx="3"/>
          </p:cNvCxnSpPr>
          <p:nvPr/>
        </p:nvCxnSpPr>
        <p:spPr>
          <a:xfrm rot="5400000" flipV="1">
            <a:off x="8097547" y="4697276"/>
            <a:ext cx="255228" cy="3702"/>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41" idx="1"/>
            <a:endCxn id="142" idx="3"/>
          </p:cNvCxnSpPr>
          <p:nvPr/>
        </p:nvCxnSpPr>
        <p:spPr>
          <a:xfrm rot="5400000" flipV="1">
            <a:off x="8100135" y="5384190"/>
            <a:ext cx="255228" cy="1474"/>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3" name="Arc 152"/>
          <p:cNvSpPr/>
          <p:nvPr/>
        </p:nvSpPr>
        <p:spPr>
          <a:xfrm>
            <a:off x="7184258" y="1415990"/>
            <a:ext cx="1752600" cy="2819400"/>
          </a:xfrm>
          <a:prstGeom prst="arc">
            <a:avLst>
              <a:gd name="adj1" fmla="val 15280980"/>
              <a:gd name="adj2" fmla="val 4468616"/>
            </a:avLst>
          </a:prstGeom>
          <a:ln w="25400" cap="rnd" cmpd="sng" algn="ctr">
            <a:solidFill>
              <a:srgbClr val="00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TextBox 153"/>
          <p:cNvSpPr txBox="1"/>
          <p:nvPr/>
        </p:nvSpPr>
        <p:spPr>
          <a:xfrm>
            <a:off x="6934200" y="8382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6934200" y="1534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086600" y="1610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6934200" y="2209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086600" y="22860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6934200" y="2906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086600" y="2971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934200" y="35920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7086600" y="36444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019800"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019800"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848600"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8001000" y="43302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848600"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77" name="Oval Callout 76"/>
          <p:cNvSpPr/>
          <p:nvPr/>
        </p:nvSpPr>
        <p:spPr>
          <a:xfrm>
            <a:off x="2362200" y="1143000"/>
            <a:ext cx="932156" cy="304800"/>
          </a:xfrm>
          <a:prstGeom prst="wedgeEllipseCallout">
            <a:avLst>
              <a:gd name="adj1" fmla="val -60833"/>
              <a:gd name="adj2" fmla="val 95833"/>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600" dirty="0" smtClean="0">
                <a:solidFill>
                  <a:srgbClr val="C00000"/>
                </a:solidFill>
                <a:latin typeface="Cambria Math" pitchFamily="18" charset="0"/>
                <a:ea typeface="Cambria Math" pitchFamily="18" charset="0"/>
              </a:rPr>
              <a:t>y = 1</a:t>
            </a:r>
            <a:endParaRPr lang="en-US" dirty="0">
              <a:solidFill>
                <a:srgbClr val="C00000"/>
              </a:solidFill>
              <a:latin typeface="Cambria Math" pitchFamily="18" charset="0"/>
              <a:ea typeface="Cambria Math" pitchFamily="18" charset="0"/>
            </a:endParaRPr>
          </a:p>
        </p:txBody>
      </p:sp>
      <p:sp>
        <p:nvSpPr>
          <p:cNvPr id="78" name="Oval Callout 77"/>
          <p:cNvSpPr/>
          <p:nvPr/>
        </p:nvSpPr>
        <p:spPr>
          <a:xfrm>
            <a:off x="2743200" y="5486400"/>
            <a:ext cx="2743200" cy="457200"/>
          </a:xfrm>
          <a:prstGeom prst="wedgeEllipseCallout">
            <a:avLst>
              <a:gd name="adj1" fmla="val -65670"/>
              <a:gd name="adj2" fmla="val -325758"/>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lvl="0" algn="ctr">
              <a:buNone/>
            </a:pPr>
            <a:r>
              <a:rPr lang="el-GR" sz="1600" dirty="0" smtClean="0">
                <a:solidFill>
                  <a:srgbClr val="C00000"/>
                </a:solidFill>
                <a:latin typeface="Cambria Math"/>
                <a:ea typeface="Cambria Math"/>
                <a:sym typeface="Wingdings"/>
              </a:rPr>
              <a:t>τ</a:t>
            </a:r>
            <a:r>
              <a:rPr lang="en-US" sz="1600" dirty="0" smtClean="0">
                <a:solidFill>
                  <a:srgbClr val="C00000"/>
                </a:solidFill>
                <a:latin typeface="Cambria Math"/>
                <a:ea typeface="Cambria Math"/>
                <a:sym typeface="Wingdings"/>
              </a:rPr>
              <a:t>=</a:t>
            </a:r>
            <a:r>
              <a:rPr lang="en-US" sz="1600" dirty="0" smtClean="0">
                <a:solidFill>
                  <a:srgbClr val="C00000"/>
                </a:solidFill>
                <a:latin typeface="Cambria Math"/>
                <a:ea typeface="Cambria Math"/>
              </a:rPr>
              <a:t>(0,1,2,3,4,7,8,9)</a:t>
            </a:r>
            <a:endParaRPr lang="en-US" sz="2800" dirty="0">
              <a:solidFill>
                <a:srgbClr val="FFFFFF"/>
              </a:solidFill>
              <a:latin typeface="Cambria Math"/>
              <a:ea typeface="Cambria Math"/>
            </a:endParaRPr>
          </a:p>
        </p:txBody>
      </p:sp>
      <p:sp>
        <p:nvSpPr>
          <p:cNvPr id="79" name="Oval Callout 78"/>
          <p:cNvSpPr/>
          <p:nvPr/>
        </p:nvSpPr>
        <p:spPr>
          <a:xfrm>
            <a:off x="6172200" y="5943600"/>
            <a:ext cx="1371600" cy="304800"/>
          </a:xfrm>
          <a:prstGeom prst="wedgeEllipseCallout">
            <a:avLst>
              <a:gd name="adj1" fmla="val 95985"/>
              <a:gd name="adj2" fmla="val -258712"/>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600" dirty="0" smtClean="0">
                <a:solidFill>
                  <a:srgbClr val="C00000"/>
                </a:solidFill>
                <a:latin typeface="Calibri" pitchFamily="34" charset="0"/>
                <a:ea typeface="Cambria Math" pitchFamily="18" charset="0"/>
              </a:rPr>
              <a:t>frontier</a:t>
            </a:r>
            <a:endParaRPr lang="en-US" dirty="0">
              <a:solidFill>
                <a:srgbClr val="C00000"/>
              </a:solidFill>
              <a:latin typeface="Calibri" pitchFamily="34" charset="0"/>
              <a:ea typeface="Cambria Math" pitchFamily="18" charset="0"/>
            </a:endParaRP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800" dirty="0" smtClean="0">
                <a:solidFill>
                  <a:srgbClr val="C00000"/>
                </a:solidFill>
                <a:latin typeface="Calibri" pitchFamily="34" charset="0"/>
                <a:ea typeface="+mj-ea"/>
                <a:cs typeface="+mj-cs"/>
              </a:rPr>
              <a:t>Example</a:t>
            </a:r>
            <a:endParaRPr lang="en-US" sz="4400" dirty="0">
              <a:solidFill>
                <a:srgbClr val="C00000"/>
              </a:solidFill>
              <a:latin typeface="Calibri" pitchFamily="34"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69314" name="Equation" r:id="rId3" imgW="0" imgH="0" progId="Equation.3">
              <p:embed/>
            </p:oleObj>
          </a:graphicData>
        </a:graphic>
      </p:graphicFrame>
      <p:grpSp>
        <p:nvGrpSpPr>
          <p:cNvPr id="3" name="Group 36"/>
          <p:cNvGrpSpPr>
            <a:grpSpLocks noChangeAspect="1"/>
          </p:cNvGrpSpPr>
          <p:nvPr/>
        </p:nvGrpSpPr>
        <p:grpSpPr>
          <a:xfrm>
            <a:off x="152400" y="838200"/>
            <a:ext cx="3048000" cy="4905181"/>
            <a:chOff x="2057399" y="746760"/>
            <a:chExt cx="3750075" cy="6035040"/>
          </a:xfrm>
        </p:grpSpPr>
        <p:sp>
          <p:nvSpPr>
            <p:cNvPr id="83" name="Flowchart: Decision 82"/>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rPr>
                <a:t>Can extend test  beyond frontier?</a:t>
              </a:r>
              <a:endParaRPr lang="en-US" sz="900" b="1" dirty="0">
                <a:solidFill>
                  <a:srgbClr val="002060"/>
                </a:solidFill>
                <a:latin typeface="Calibri" pitchFamily="34" charset="0"/>
              </a:endParaRPr>
            </a:p>
          </p:txBody>
        </p:sp>
        <p:sp>
          <p:nvSpPr>
            <p:cNvPr id="85" name="Flowchart: Process 84"/>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rgbClr val="002060"/>
                  </a:solidFill>
                  <a:latin typeface="Calibri" pitchFamily="34" charset="0"/>
                </a:rPr>
                <a:t>Refine proof</a:t>
              </a:r>
              <a:endParaRPr lang="en-US" sz="900" b="1" dirty="0">
                <a:solidFill>
                  <a:schemeClr val="tx1"/>
                </a:solidFill>
                <a:latin typeface="Calibri" pitchFamily="34" charset="0"/>
              </a:endParaRPr>
            </a:p>
          </p:txBody>
        </p:sp>
        <p:sp>
          <p:nvSpPr>
            <p:cNvPr id="86" name="Flowchart: Process 85"/>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rgbClr val="002060"/>
                  </a:solidFill>
                  <a:latin typeface="Calibri" pitchFamily="34" charset="0"/>
                </a:rPr>
                <a:t>Construct random tests</a:t>
              </a:r>
            </a:p>
            <a:p>
              <a:pPr algn="ctr">
                <a:buNone/>
              </a:pPr>
              <a:r>
                <a:rPr lang="en-US" sz="900" b="1" dirty="0" smtClean="0">
                  <a:solidFill>
                    <a:srgbClr val="002060"/>
                  </a:solidFill>
                  <a:latin typeface="Calibri" pitchFamily="34" charset="0"/>
                </a:rPr>
                <a:t>Construct initial proof</a:t>
              </a:r>
              <a:endParaRPr lang="en-US" sz="900" b="1" dirty="0">
                <a:solidFill>
                  <a:schemeClr val="tx1"/>
                </a:solidFill>
                <a:latin typeface="Calibri" pitchFamily="34" charset="0"/>
              </a:endParaRPr>
            </a:p>
          </p:txBody>
        </p:sp>
        <p:sp>
          <p:nvSpPr>
            <p:cNvPr id="87" name="Flowchart: Alternate Process 86"/>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accent2">
                      <a:lumMod val="75000"/>
                    </a:schemeClr>
                  </a:solidFill>
                  <a:latin typeface="Calibri" pitchFamily="34" charset="0"/>
                  <a:ea typeface="Cambria Math"/>
                </a:rPr>
                <a:t>Input:</a:t>
              </a:r>
            </a:p>
            <a:p>
              <a:pPr algn="ctr">
                <a:buNone/>
              </a:pPr>
              <a:r>
                <a:rPr lang="en-US" sz="900" b="1" dirty="0" smtClean="0">
                  <a:solidFill>
                    <a:schemeClr val="accent2">
                      <a:lumMod val="75000"/>
                    </a:schemeClr>
                  </a:solidFill>
                  <a:latin typeface="Calibri" pitchFamily="34" charset="0"/>
                  <a:ea typeface="Cambria Math"/>
                </a:rPr>
                <a:t>Program </a:t>
              </a:r>
              <a:r>
                <a:rPr lang="en-US" sz="900" dirty="0" smtClean="0">
                  <a:solidFill>
                    <a:srgbClr val="C00000"/>
                  </a:solidFill>
                  <a:latin typeface="Cambria Math" pitchFamily="18" charset="0"/>
                  <a:ea typeface="Cambria Math" pitchFamily="18" charset="0"/>
                </a:rPr>
                <a:t>P</a:t>
              </a:r>
              <a:endParaRPr lang="en-US" sz="900" dirty="0">
                <a:solidFill>
                  <a:srgbClr val="C00000"/>
                </a:solidFill>
                <a:latin typeface="Cambria Math" pitchFamily="18" charset="0"/>
                <a:ea typeface="Cambria Math" pitchFamily="18" charset="0"/>
              </a:endParaRPr>
            </a:p>
            <a:p>
              <a:pPr algn="ctr">
                <a:buNone/>
              </a:pPr>
              <a:r>
                <a:rPr lang="en-US" sz="900" b="1" dirty="0" smtClean="0">
                  <a:solidFill>
                    <a:schemeClr val="accent2">
                      <a:lumMod val="75000"/>
                    </a:schemeClr>
                  </a:solidFill>
                  <a:latin typeface="Calibri" pitchFamily="34" charset="0"/>
                  <a:ea typeface="Cambria Math"/>
                </a:rPr>
                <a:t>Property </a:t>
              </a:r>
              <a:r>
                <a:rPr lang="el-GR" sz="900" dirty="0" smtClean="0">
                  <a:solidFill>
                    <a:srgbClr val="C00000"/>
                  </a:solidFill>
                  <a:latin typeface="Cambria Math" pitchFamily="18" charset="0"/>
                  <a:ea typeface="Cambria Math" pitchFamily="18" charset="0"/>
                </a:rPr>
                <a:t>ψ</a:t>
              </a:r>
              <a:r>
                <a:rPr lang="en-US" sz="900" b="1" dirty="0" smtClean="0">
                  <a:solidFill>
                    <a:schemeClr val="accent2">
                      <a:lumMod val="75000"/>
                    </a:schemeClr>
                  </a:solidFill>
                  <a:latin typeface="Calibri" pitchFamily="34" charset="0"/>
                  <a:sym typeface="Symbol"/>
                </a:rPr>
                <a:t> </a:t>
              </a:r>
              <a:endParaRPr lang="en-US" sz="900" b="1" dirty="0">
                <a:solidFill>
                  <a:schemeClr val="accent2">
                    <a:lumMod val="75000"/>
                  </a:schemeClr>
                </a:solidFill>
                <a:latin typeface="Calibri" pitchFamily="34" charset="0"/>
              </a:endParaRPr>
            </a:p>
          </p:txBody>
        </p:sp>
        <p:sp>
          <p:nvSpPr>
            <p:cNvPr id="88" name="Flowchart: Decision 87"/>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Test succeeded?</a:t>
              </a:r>
              <a:endParaRPr lang="en-US" sz="900" b="1" dirty="0">
                <a:solidFill>
                  <a:srgbClr val="002060"/>
                </a:solidFill>
                <a:latin typeface="Calibri" pitchFamily="34" charset="0"/>
              </a:endParaRPr>
            </a:p>
          </p:txBody>
        </p:sp>
        <p:sp>
          <p:nvSpPr>
            <p:cNvPr id="89" name="Flowchart: Display 88"/>
            <p:cNvSpPr/>
            <p:nvPr/>
          </p:nvSpPr>
          <p:spPr>
            <a:xfrm>
              <a:off x="5029201" y="2782866"/>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Bug!</a:t>
              </a:r>
              <a:endParaRPr lang="en-US" sz="900" b="1" dirty="0">
                <a:solidFill>
                  <a:srgbClr val="FF0000"/>
                </a:solidFill>
                <a:latin typeface="Calibri" pitchFamily="34" charset="0"/>
              </a:endParaRPr>
            </a:p>
          </p:txBody>
        </p:sp>
        <p:sp>
          <p:nvSpPr>
            <p:cNvPr id="91" name="Flowchart: Decision 9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Proof succeeded?</a:t>
              </a:r>
              <a:endParaRPr lang="en-US" sz="900" b="1" dirty="0">
                <a:solidFill>
                  <a:srgbClr val="002060"/>
                </a:solidFill>
                <a:latin typeface="Calibri" pitchFamily="34" charset="0"/>
              </a:endParaRPr>
            </a:p>
          </p:txBody>
        </p:sp>
        <p:sp>
          <p:nvSpPr>
            <p:cNvPr id="93" name="Flowchart: Process 92"/>
            <p:cNvSpPr/>
            <p:nvPr/>
          </p:nvSpPr>
          <p:spPr>
            <a:xfrm>
              <a:off x="2608478" y="4343400"/>
              <a:ext cx="2039215"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tx1"/>
                  </a:solidFill>
                  <a:latin typeface="Calibri" pitchFamily="34" charset="0"/>
                </a:rPr>
                <a:t> </a:t>
              </a:r>
              <a:r>
                <a:rPr lang="en-US" sz="900" dirty="0" smtClean="0">
                  <a:solidFill>
                    <a:srgbClr val="C00000"/>
                  </a:solidFill>
                  <a:latin typeface="Cambria Math" pitchFamily="18" charset="0"/>
                  <a:ea typeface="Cambria Math" pitchFamily="18" charset="0"/>
                  <a:sym typeface="Wingdings"/>
                </a:rPr>
                <a:t>τ</a:t>
              </a:r>
              <a:r>
                <a:rPr lang="en-US" sz="900" b="1" dirty="0" smtClean="0">
                  <a:solidFill>
                    <a:schemeClr val="accent2">
                      <a:lumMod val="75000"/>
                    </a:schemeClr>
                  </a:solidFill>
                  <a:latin typeface="Calibri" pitchFamily="34" charset="0"/>
                  <a:ea typeface="Cambria Math"/>
                  <a:sym typeface="Wingdings"/>
                </a:rPr>
                <a:t> = error path in failed proof</a:t>
              </a:r>
            </a:p>
            <a:p>
              <a:pPr>
                <a:buNone/>
              </a:pPr>
              <a:r>
                <a:rPr lang="en-US" sz="900" b="1" dirty="0" smtClean="0">
                  <a:solidFill>
                    <a:schemeClr val="accent2">
                      <a:lumMod val="75000"/>
                    </a:schemeClr>
                  </a:solidFill>
                  <a:latin typeface="Calibri" pitchFamily="34" charset="0"/>
                  <a:ea typeface="Cambria Math"/>
                  <a:sym typeface="Wingdings"/>
                </a:rPr>
                <a:t> </a:t>
              </a:r>
              <a:r>
                <a:rPr lang="en-US" sz="900" dirty="0" smtClean="0">
                  <a:solidFill>
                    <a:srgbClr val="C00000"/>
                  </a:solidFill>
                  <a:latin typeface="Cambria Math" pitchFamily="18" charset="0"/>
                  <a:ea typeface="Cambria Math" pitchFamily="18" charset="0"/>
                  <a:sym typeface="Wingdings"/>
                </a:rPr>
                <a:t>f</a:t>
              </a:r>
              <a:r>
                <a:rPr lang="en-US" sz="900" b="1" dirty="0" smtClean="0">
                  <a:solidFill>
                    <a:schemeClr val="accent2">
                      <a:lumMod val="75000"/>
                    </a:schemeClr>
                  </a:solidFill>
                  <a:latin typeface="Calibri" pitchFamily="34" charset="0"/>
                  <a:ea typeface="Cambria Math"/>
                  <a:sym typeface="Wingdings"/>
                </a:rPr>
                <a:t> =  frontier of error path</a:t>
              </a:r>
              <a:endParaRPr lang="en-US" sz="900" b="1" dirty="0">
                <a:solidFill>
                  <a:schemeClr val="accent2">
                    <a:lumMod val="75000"/>
                  </a:schemeClr>
                </a:solidFill>
                <a:latin typeface="Calibri" pitchFamily="34" charset="0"/>
              </a:endParaRPr>
            </a:p>
          </p:txBody>
        </p:sp>
        <p:cxnSp>
          <p:nvCxnSpPr>
            <p:cNvPr id="95" name="Straight Connector 94"/>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3" name="Rectangle 36"/>
            <p:cNvSpPr txBox="1"/>
            <p:nvPr/>
          </p:nvSpPr>
          <p:spPr>
            <a:xfrm>
              <a:off x="2209800" y="5410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yes</a:t>
              </a:r>
              <a:endParaRPr lang="en-US" sz="900" b="1" dirty="0">
                <a:solidFill>
                  <a:srgbClr val="002060"/>
                </a:solidFill>
                <a:latin typeface="Calibri" pitchFamily="34" charset="0"/>
              </a:endParaRPr>
            </a:p>
          </p:txBody>
        </p:sp>
        <p:sp>
          <p:nvSpPr>
            <p:cNvPr id="114" name="TextBox 113"/>
            <p:cNvSpPr txBox="1"/>
            <p:nvPr/>
          </p:nvSpPr>
          <p:spPr>
            <a:xfrm>
              <a:off x="3657600" y="5791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sp>
          <p:nvSpPr>
            <p:cNvPr id="115" name="Flowchart: Summing Junction 114"/>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116" name="Flowchart: Summing Junction 115"/>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cxnSp>
          <p:nvCxnSpPr>
            <p:cNvPr id="117" name="Straight Connector 116"/>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Flowchart: Summing Junction 119"/>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121"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Calibri" pitchFamily="34" charset="0"/>
              </a:endParaRPr>
            </a:p>
          </p:txBody>
        </p:sp>
        <p:sp>
          <p:nvSpPr>
            <p:cNvPr id="122" name="TextBox 121"/>
            <p:cNvSpPr txBox="1"/>
            <p:nvPr/>
          </p:nvSpPr>
          <p:spPr>
            <a:xfrm>
              <a:off x="4435874" y="27440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sp>
          <p:nvSpPr>
            <p:cNvPr id="123" name="TextBox 122"/>
            <p:cNvSpPr txBox="1"/>
            <p:nvPr/>
          </p:nvSpPr>
          <p:spPr>
            <a:xfrm>
              <a:off x="3611488" y="32774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124" name="Straight Connector 123"/>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88" idx="3"/>
              <a:endCxn id="89" idx="1"/>
            </p:cNvCxnSpPr>
            <p:nvPr/>
          </p:nvCxnSpPr>
          <p:spPr>
            <a:xfrm flipV="1">
              <a:off x="4573635" y="2998149"/>
              <a:ext cx="455565" cy="413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6" name="Flowchart: Display 125"/>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Proof!</a:t>
              </a:r>
              <a:endParaRPr lang="en-US" sz="900" b="1" dirty="0">
                <a:solidFill>
                  <a:srgbClr val="FF0000"/>
                </a:solidFill>
                <a:latin typeface="Calibri" pitchFamily="34" charset="0"/>
              </a:endParaRPr>
            </a:p>
          </p:txBody>
        </p:sp>
        <p:sp>
          <p:nvSpPr>
            <p:cNvPr id="127" name="TextBox 126"/>
            <p:cNvSpPr txBox="1"/>
            <p:nvPr/>
          </p:nvSpPr>
          <p:spPr>
            <a:xfrm>
              <a:off x="4419601" y="3505201"/>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cxnSp>
          <p:nvCxnSpPr>
            <p:cNvPr id="128" name="Straight Connector 127"/>
            <p:cNvCxnSpPr>
              <a:stCxn id="91" idx="3"/>
              <a:endCxn id="126" idx="1"/>
            </p:cNvCxnSpPr>
            <p:nvPr/>
          </p:nvCxnSpPr>
          <p:spPr>
            <a:xfrm>
              <a:off x="4573635"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581400" y="41148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131" name="Straight Connector 130"/>
            <p:cNvCxnSpPr>
              <a:stCxn id="93" idx="2"/>
              <a:endCxn id="83" idx="0"/>
            </p:cNvCxnSpPr>
            <p:nvPr/>
          </p:nvCxnSpPr>
          <p:spPr>
            <a:xfrm rot="5400000" flipV="1">
              <a:off x="3528169" y="4989736"/>
              <a:ext cx="200341" cy="50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32" name="TextBox 131"/>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r>
              <a:rPr lang="en-US" sz="1600" b="1" dirty="0" smtClean="0">
                <a:latin typeface="Courier New"/>
                <a:cs typeface="Courier New"/>
              </a:rPr>
              <a:t>void </a:t>
            </a:r>
            <a:r>
              <a:rPr lang="en-US" sz="1600" b="1" dirty="0" err="1" smtClean="0">
                <a:latin typeface="Courier New"/>
                <a:cs typeface="Courier New"/>
              </a:rPr>
              <a:t>foo</a:t>
            </a:r>
            <a:r>
              <a:rPr lang="en-US" sz="1600" b="1" dirty="0" smtClean="0">
                <a:latin typeface="Courier New"/>
                <a:cs typeface="Courier New"/>
              </a:rPr>
              <a:t>(</a:t>
            </a:r>
            <a:r>
              <a:rPr lang="en-US" sz="1600" b="1" dirty="0" err="1" smtClean="0">
                <a:latin typeface="Courier New"/>
                <a:cs typeface="Courier New"/>
              </a:rPr>
              <a:t>int</a:t>
            </a:r>
            <a:r>
              <a:rPr lang="en-US" sz="1600" b="1" dirty="0" smtClean="0">
                <a:latin typeface="Courier New"/>
                <a:cs typeface="Courier New"/>
              </a:rPr>
              <a:t> y)</a:t>
            </a:r>
          </a:p>
          <a:p>
            <a:pPr marL="342900" indent="-342900" eaLnBrk="1" hangingPunct="1">
              <a:spcBef>
                <a:spcPct val="20000"/>
              </a:spcBef>
              <a:buNone/>
              <a:defRPr/>
            </a:pPr>
            <a:r>
              <a:rPr lang="en-US" sz="1600" b="1" dirty="0" smtClean="0">
                <a:latin typeface="Courier New"/>
                <a:cs typeface="Courier New"/>
              </a:rPr>
              <a:t>   {</a:t>
            </a:r>
            <a:endParaRPr lang="en-US" sz="2800" b="1" dirty="0" smtClean="0">
              <a:latin typeface="Courier New"/>
              <a:cs typeface="Courier New"/>
            </a:endParaRPr>
          </a:p>
          <a:p>
            <a:pPr marL="342900" indent="-342900" eaLnBrk="1" hangingPunct="1">
              <a:spcBef>
                <a:spcPct val="20000"/>
              </a:spcBef>
              <a:buNone/>
              <a:defRPr/>
            </a:pPr>
            <a:r>
              <a:rPr lang="en-US" sz="1600" b="1" dirty="0" smtClean="0">
                <a:latin typeface="Courier New"/>
                <a:cs typeface="Courier New"/>
              </a:rPr>
              <a:t>1:   do {</a:t>
            </a:r>
          </a:p>
          <a:p>
            <a:pPr marL="342900" indent="-342900" eaLnBrk="1" hangingPunct="1">
              <a:spcBef>
                <a:spcPct val="20000"/>
              </a:spcBef>
              <a:buNone/>
              <a:defRPr/>
            </a:pPr>
            <a:r>
              <a:rPr lang="en-US" sz="1600" b="1" dirty="0" smtClean="0">
                <a:latin typeface="Courier New"/>
                <a:cs typeface="Courier New"/>
              </a:rPr>
              <a:t>2:     lock(); </a:t>
            </a:r>
          </a:p>
          <a:p>
            <a:pPr marL="342900" indent="-342900" eaLnBrk="1" hangingPunct="1">
              <a:spcBef>
                <a:spcPct val="20000"/>
              </a:spcBef>
              <a:buNone/>
              <a:defRPr/>
            </a:pPr>
            <a:r>
              <a:rPr lang="en-US" sz="1600" b="1" dirty="0" smtClean="0">
                <a:latin typeface="Courier New"/>
                <a:cs typeface="Courier New"/>
              </a:rPr>
              <a:t>3:     x = y;</a:t>
            </a:r>
          </a:p>
          <a:p>
            <a:pPr marL="342900" indent="-342900" eaLnBrk="1" hangingPunct="1">
              <a:spcBef>
                <a:spcPct val="20000"/>
              </a:spcBef>
              <a:buNone/>
              <a:defRPr/>
            </a:pPr>
            <a:r>
              <a:rPr lang="en-US" sz="1600" b="1" dirty="0" smtClean="0">
                <a:latin typeface="Courier New"/>
                <a:cs typeface="Courier New"/>
              </a:rPr>
              <a:t>4:     if (*) {</a:t>
            </a:r>
          </a:p>
          <a:p>
            <a:pPr marL="342900" indent="-342900" eaLnBrk="1" hangingPunct="1">
              <a:spcBef>
                <a:spcPct val="20000"/>
              </a:spcBef>
              <a:buNone/>
              <a:defRPr/>
            </a:pPr>
            <a:r>
              <a:rPr lang="en-US" sz="1600" b="1" dirty="0" smtClean="0">
                <a:latin typeface="Courier New"/>
                <a:cs typeface="Courier New"/>
              </a:rPr>
              <a:t>5:       unlock(); </a:t>
            </a:r>
          </a:p>
          <a:p>
            <a:pPr marL="342900" indent="-342900" eaLnBrk="1" hangingPunct="1">
              <a:spcBef>
                <a:spcPct val="20000"/>
              </a:spcBef>
              <a:buNone/>
              <a:defRPr/>
            </a:pPr>
            <a:r>
              <a:rPr lang="en-US" sz="1600" b="1" dirty="0" smtClean="0">
                <a:latin typeface="Courier New"/>
                <a:cs typeface="Courier New"/>
              </a:rPr>
              <a:t>6:       y = y + 1;</a:t>
            </a:r>
          </a:p>
          <a:p>
            <a:pPr marL="342900" indent="-342900" eaLnBrk="1" hangingPunct="1">
              <a:spcBef>
                <a:spcPct val="20000"/>
              </a:spcBef>
              <a:buNone/>
              <a:defRPr/>
            </a:pPr>
            <a:r>
              <a:rPr lang="en-US" sz="1600" b="1" dirty="0" smtClean="0">
                <a:latin typeface="Courier New"/>
                <a:cs typeface="Courier New"/>
              </a:rPr>
              <a:t>       }</a:t>
            </a:r>
          </a:p>
          <a:p>
            <a:pPr marL="342900" indent="-342900" eaLnBrk="1" hangingPunct="1">
              <a:spcBef>
                <a:spcPct val="20000"/>
              </a:spcBef>
              <a:buNone/>
              <a:defRPr/>
            </a:pPr>
            <a:r>
              <a:rPr lang="en-US" sz="1600" b="1" dirty="0" smtClean="0">
                <a:latin typeface="Courier New"/>
                <a:cs typeface="Courier New"/>
              </a:rPr>
              <a:t>7:	  } while (x != y);</a:t>
            </a:r>
          </a:p>
          <a:p>
            <a:pPr marL="342900" indent="-342900" eaLnBrk="1" hangingPunct="1">
              <a:spcBef>
                <a:spcPct val="20000"/>
              </a:spcBef>
              <a:buNone/>
              <a:defRPr/>
            </a:pPr>
            <a:endParaRPr lang="en-US" sz="1600" b="1" dirty="0" smtClean="0">
              <a:latin typeface="Courier New"/>
              <a:cs typeface="Courier New"/>
            </a:endParaRPr>
          </a:p>
          <a:p>
            <a:pPr marL="342900" indent="-342900" eaLnBrk="1" hangingPunct="1">
              <a:spcBef>
                <a:spcPct val="20000"/>
              </a:spcBef>
              <a:buNone/>
              <a:defRPr/>
            </a:pPr>
            <a:r>
              <a:rPr lang="en-US" sz="1600" b="1" dirty="0" smtClean="0">
                <a:latin typeface="Courier New"/>
                <a:cs typeface="Courier New"/>
              </a:rPr>
              <a:t>8:	  unlock();</a:t>
            </a:r>
            <a:br>
              <a:rPr lang="en-US" sz="1600" b="1" dirty="0" smtClean="0">
                <a:latin typeface="Courier New"/>
                <a:cs typeface="Courier New"/>
              </a:rPr>
            </a:br>
            <a:endParaRPr lang="en-US" sz="1600" b="1" dirty="0" smtClean="0">
              <a:latin typeface="Courier New"/>
              <a:cs typeface="Courier New"/>
            </a:endParaRPr>
          </a:p>
          <a:p>
            <a:pPr marL="342900" indent="-342900" eaLnBrk="1" hangingPunct="1">
              <a:spcBef>
                <a:spcPct val="20000"/>
              </a:spcBef>
              <a:buNone/>
              <a:defRPr/>
            </a:pPr>
            <a:r>
              <a:rPr lang="en-US" sz="1600" b="1" dirty="0" smtClean="0">
                <a:latin typeface="Courier New"/>
                <a:cs typeface="Courier New"/>
              </a:rPr>
              <a:t>   }</a:t>
            </a:r>
          </a:p>
        </p:txBody>
      </p:sp>
      <p:sp>
        <p:nvSpPr>
          <p:cNvPr id="133" name="Cloud 132"/>
          <p:cNvSpPr/>
          <p:nvPr/>
        </p:nvSpPr>
        <p:spPr>
          <a:xfrm>
            <a:off x="6889810" y="685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6893512" y="1371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6893512" y="2057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6898688" y="2743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907566" y="3429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38" name="Cloud 137"/>
          <p:cNvSpPr/>
          <p:nvPr/>
        </p:nvSpPr>
        <p:spPr>
          <a:xfrm>
            <a:off x="5979112"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39" name="Cloud 138"/>
          <p:cNvSpPr/>
          <p:nvPr/>
        </p:nvSpPr>
        <p:spPr>
          <a:xfrm>
            <a:off x="5979112"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40" name="Cloud 139"/>
          <p:cNvSpPr/>
          <p:nvPr/>
        </p:nvSpPr>
        <p:spPr>
          <a:xfrm>
            <a:off x="7804210"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41" name="Cloud 140"/>
          <p:cNvSpPr/>
          <p:nvPr/>
        </p:nvSpPr>
        <p:spPr>
          <a:xfrm>
            <a:off x="8300850"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sp>
        <p:nvSpPr>
          <p:cNvPr id="142" name="Cloud 141"/>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183147" y="1268276"/>
            <a:ext cx="255228" cy="3702"/>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184998" y="19559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187586" y="2639139"/>
            <a:ext cx="255228" cy="5176"/>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flipV="1">
            <a:off x="7194613" y="3323088"/>
            <a:ext cx="255228" cy="887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2"/>
            <a:endCxn id="138" idx="3"/>
          </p:cNvCxnSpPr>
          <p:nvPr/>
        </p:nvCxnSpPr>
        <p:spPr>
          <a:xfrm rot="10800000" flipV="1">
            <a:off x="6398212" y="3657599"/>
            <a:ext cx="511954" cy="4833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37" idx="0"/>
            <a:endCxn id="140" idx="3"/>
          </p:cNvCxnSpPr>
          <p:nvPr/>
        </p:nvCxnSpPr>
        <p:spPr>
          <a:xfrm>
            <a:off x="7745068" y="3657600"/>
            <a:ext cx="478242" cy="4833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270598" y="4699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39" idx="0"/>
            <a:endCxn id="140" idx="2"/>
          </p:cNvCxnSpPr>
          <p:nvPr/>
        </p:nvCxnSpPr>
        <p:spPr>
          <a:xfrm flipV="1">
            <a:off x="6816614" y="4343400"/>
            <a:ext cx="990196" cy="68580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3" name="Arc 152"/>
          <p:cNvSpPr/>
          <p:nvPr/>
        </p:nvSpPr>
        <p:spPr>
          <a:xfrm>
            <a:off x="7184258" y="1415990"/>
            <a:ext cx="1752600" cy="2819400"/>
          </a:xfrm>
          <a:prstGeom prst="arc">
            <a:avLst>
              <a:gd name="adj1" fmla="val 15280980"/>
              <a:gd name="adj2" fmla="val 4468616"/>
            </a:avLst>
          </a:prstGeom>
          <a:ln w="25400" cap="rnd" cmpd="sng" algn="ctr">
            <a:solidFill>
              <a:srgbClr val="00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TextBox 153"/>
          <p:cNvSpPr txBox="1"/>
          <p:nvPr/>
        </p:nvSpPr>
        <p:spPr>
          <a:xfrm>
            <a:off x="6934200" y="8382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6934200" y="1534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086600" y="1610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6934200" y="2209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086600" y="22860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6934200" y="2906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086600" y="2971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934200" y="35920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7086600" y="36444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019800"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019800"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848600"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8001000" y="43302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848600"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75" name="Cloud 74"/>
          <p:cNvSpPr/>
          <p:nvPr/>
        </p:nvSpPr>
        <p:spPr>
          <a:xfrm>
            <a:off x="7286500"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73" name="Straight Connector 72"/>
          <p:cNvCxnSpPr>
            <a:stCxn id="140" idx="1"/>
          </p:cNvCxnSpPr>
          <p:nvPr/>
        </p:nvCxnSpPr>
        <p:spPr>
          <a:xfrm rot="5400000">
            <a:off x="7832144" y="4435571"/>
            <a:ext cx="255225" cy="527109"/>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5" idx="1"/>
            <a:endCxn id="142" idx="3"/>
          </p:cNvCxnSpPr>
          <p:nvPr/>
        </p:nvCxnSpPr>
        <p:spPr>
          <a:xfrm rot="5400000" flipV="1">
            <a:off x="7839429" y="5123484"/>
            <a:ext cx="255228" cy="522886"/>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0" idx="1"/>
            <a:endCxn id="141" idx="3"/>
          </p:cNvCxnSpPr>
          <p:nvPr/>
        </p:nvCxnSpPr>
        <p:spPr>
          <a:xfrm rot="5400000" flipV="1">
            <a:off x="8344016" y="4450807"/>
            <a:ext cx="255228" cy="49664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347364" y="5008644"/>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82" name="Oval Callout 81"/>
          <p:cNvSpPr/>
          <p:nvPr/>
        </p:nvSpPr>
        <p:spPr>
          <a:xfrm>
            <a:off x="2590800" y="5486400"/>
            <a:ext cx="3962400" cy="533400"/>
          </a:xfrm>
          <a:prstGeom prst="wedgeEllipseCallout">
            <a:avLst>
              <a:gd name="adj1" fmla="val -65932"/>
              <a:gd name="adj2" fmla="val -286797"/>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buNone/>
              <a:defRPr/>
            </a:pPr>
            <a:r>
              <a:rPr lang="en-US" sz="1600" dirty="0" smtClean="0">
                <a:solidFill>
                  <a:schemeClr val="tx1"/>
                </a:solidFill>
                <a:latin typeface="Calibri" pitchFamily="34" charset="0"/>
                <a:sym typeface="Wingdings"/>
              </a:rPr>
              <a:t>split</a:t>
            </a:r>
            <a:r>
              <a:rPr lang="en-US" sz="1600" dirty="0" smtClean="0">
                <a:solidFill>
                  <a:srgbClr val="C00000"/>
                </a:solidFill>
                <a:latin typeface="Calibri" pitchFamily="34" charset="0"/>
                <a:sym typeface="Wingdings"/>
              </a:rPr>
              <a:t> </a:t>
            </a:r>
            <a:r>
              <a:rPr lang="en-US" sz="1600" dirty="0" smtClean="0">
                <a:solidFill>
                  <a:srgbClr val="C00000"/>
                </a:solidFill>
                <a:latin typeface="Calibri" pitchFamily="34" charset="0"/>
              </a:rPr>
              <a:t>&lt;pc=8&gt; </a:t>
            </a:r>
            <a:r>
              <a:rPr lang="en-US" sz="1600" dirty="0" smtClean="0">
                <a:solidFill>
                  <a:schemeClr val="tx1"/>
                </a:solidFill>
                <a:latin typeface="Calibri" pitchFamily="34" charset="0"/>
              </a:rPr>
              <a:t>into two regions </a:t>
            </a:r>
            <a:r>
              <a:rPr lang="en-US" sz="1600" dirty="0" err="1" smtClean="0">
                <a:solidFill>
                  <a:schemeClr val="tx1"/>
                </a:solidFill>
                <a:latin typeface="Calibri" pitchFamily="34" charset="0"/>
              </a:rPr>
              <a:t>wrt</a:t>
            </a:r>
            <a:r>
              <a:rPr lang="en-US" sz="1600" dirty="0" smtClean="0">
                <a:solidFill>
                  <a:srgbClr val="C00000"/>
                </a:solidFill>
                <a:latin typeface="Calibri" pitchFamily="34" charset="0"/>
              </a:rPr>
              <a:t> p= (</a:t>
            </a:r>
            <a:r>
              <a:rPr lang="en-US" sz="1600" dirty="0" err="1" smtClean="0">
                <a:solidFill>
                  <a:srgbClr val="C00000"/>
                </a:solidFill>
                <a:latin typeface="Calibri" pitchFamily="34" charset="0"/>
              </a:rPr>
              <a:t>lock.state</a:t>
            </a:r>
            <a:r>
              <a:rPr lang="en-US" sz="1600" dirty="0" smtClean="0">
                <a:solidFill>
                  <a:srgbClr val="C00000"/>
                </a:solidFill>
                <a:latin typeface="Calibri" pitchFamily="34" charset="0"/>
              </a:rPr>
              <a:t> != L)</a:t>
            </a:r>
            <a:endParaRPr lang="en-US" sz="1400" dirty="0">
              <a:solidFill>
                <a:srgbClr val="C00000"/>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800" dirty="0" smtClean="0">
                <a:solidFill>
                  <a:srgbClr val="C00000"/>
                </a:solidFill>
                <a:latin typeface="Calibri" pitchFamily="34" charset="0"/>
                <a:ea typeface="+mj-ea"/>
                <a:cs typeface="+mj-cs"/>
              </a:rPr>
              <a:t>Example</a:t>
            </a:r>
            <a:endParaRPr lang="en-US" sz="4800" dirty="0">
              <a:solidFill>
                <a:srgbClr val="C00000"/>
              </a:solidFill>
              <a:latin typeface="Calibri" pitchFamily="34"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70338" name="Equation" r:id="rId3" imgW="0" imgH="0" progId="Equation.3">
              <p:embed/>
            </p:oleObj>
          </a:graphicData>
        </a:graphic>
      </p:graphicFrame>
      <p:grpSp>
        <p:nvGrpSpPr>
          <p:cNvPr id="3" name="Group 36"/>
          <p:cNvGrpSpPr>
            <a:grpSpLocks noChangeAspect="1"/>
          </p:cNvGrpSpPr>
          <p:nvPr/>
        </p:nvGrpSpPr>
        <p:grpSpPr>
          <a:xfrm>
            <a:off x="152400" y="838200"/>
            <a:ext cx="3048000" cy="4905181"/>
            <a:chOff x="2057399" y="746760"/>
            <a:chExt cx="3750075" cy="6035040"/>
          </a:xfrm>
        </p:grpSpPr>
        <p:sp>
          <p:nvSpPr>
            <p:cNvPr id="83" name="Flowchart: Decision 82"/>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rPr>
                <a:t>Can extend test  beyond frontier?</a:t>
              </a:r>
              <a:endParaRPr lang="en-US" sz="900" b="1" dirty="0">
                <a:solidFill>
                  <a:srgbClr val="002060"/>
                </a:solidFill>
                <a:latin typeface="Calibri" pitchFamily="34" charset="0"/>
              </a:endParaRPr>
            </a:p>
          </p:txBody>
        </p:sp>
        <p:sp>
          <p:nvSpPr>
            <p:cNvPr id="85" name="Flowchart: Process 84"/>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rgbClr val="002060"/>
                  </a:solidFill>
                  <a:latin typeface="Calibri" pitchFamily="34" charset="0"/>
                </a:rPr>
                <a:t>Refine proof</a:t>
              </a:r>
              <a:endParaRPr lang="en-US" sz="900" b="1" dirty="0">
                <a:solidFill>
                  <a:schemeClr val="tx1"/>
                </a:solidFill>
                <a:latin typeface="Calibri" pitchFamily="34" charset="0"/>
              </a:endParaRPr>
            </a:p>
          </p:txBody>
        </p:sp>
        <p:sp>
          <p:nvSpPr>
            <p:cNvPr id="86" name="Flowchart: Process 85"/>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rgbClr val="002060"/>
                  </a:solidFill>
                  <a:latin typeface="Calibri" pitchFamily="34" charset="0"/>
                </a:rPr>
                <a:t>Construct random tests</a:t>
              </a:r>
            </a:p>
            <a:p>
              <a:pPr algn="ctr">
                <a:buNone/>
              </a:pPr>
              <a:r>
                <a:rPr lang="en-US" sz="900" b="1" dirty="0" smtClean="0">
                  <a:solidFill>
                    <a:srgbClr val="002060"/>
                  </a:solidFill>
                  <a:latin typeface="Calibri" pitchFamily="34" charset="0"/>
                </a:rPr>
                <a:t>Construct initial proof</a:t>
              </a:r>
              <a:endParaRPr lang="en-US" sz="900" b="1" dirty="0">
                <a:solidFill>
                  <a:schemeClr val="tx1"/>
                </a:solidFill>
                <a:latin typeface="Calibri" pitchFamily="34" charset="0"/>
              </a:endParaRPr>
            </a:p>
          </p:txBody>
        </p:sp>
        <p:sp>
          <p:nvSpPr>
            <p:cNvPr id="87" name="Flowchart: Alternate Process 86"/>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accent2">
                      <a:lumMod val="75000"/>
                    </a:schemeClr>
                  </a:solidFill>
                  <a:latin typeface="Calibri" pitchFamily="34" charset="0"/>
                  <a:ea typeface="Cambria Math"/>
                </a:rPr>
                <a:t>Input:</a:t>
              </a:r>
            </a:p>
            <a:p>
              <a:pPr algn="ctr">
                <a:buNone/>
              </a:pPr>
              <a:r>
                <a:rPr lang="en-US" sz="900" b="1" dirty="0" smtClean="0">
                  <a:solidFill>
                    <a:schemeClr val="accent2">
                      <a:lumMod val="75000"/>
                    </a:schemeClr>
                  </a:solidFill>
                  <a:latin typeface="Calibri" pitchFamily="34" charset="0"/>
                  <a:ea typeface="Cambria Math"/>
                </a:rPr>
                <a:t>Program </a:t>
              </a:r>
              <a:r>
                <a:rPr lang="en-US" sz="900" dirty="0" smtClean="0">
                  <a:solidFill>
                    <a:srgbClr val="C00000"/>
                  </a:solidFill>
                  <a:latin typeface="Cambria Math" pitchFamily="18" charset="0"/>
                  <a:ea typeface="Cambria Math" pitchFamily="18" charset="0"/>
                </a:rPr>
                <a:t>P</a:t>
              </a:r>
              <a:endParaRPr lang="en-US" sz="900" dirty="0">
                <a:solidFill>
                  <a:srgbClr val="C00000"/>
                </a:solidFill>
                <a:latin typeface="Cambria Math" pitchFamily="18" charset="0"/>
                <a:ea typeface="Cambria Math" pitchFamily="18" charset="0"/>
              </a:endParaRPr>
            </a:p>
            <a:p>
              <a:pPr algn="ctr">
                <a:buNone/>
              </a:pPr>
              <a:r>
                <a:rPr lang="en-US" sz="900" b="1" dirty="0" smtClean="0">
                  <a:solidFill>
                    <a:schemeClr val="accent2">
                      <a:lumMod val="75000"/>
                    </a:schemeClr>
                  </a:solidFill>
                  <a:latin typeface="Calibri" pitchFamily="34" charset="0"/>
                  <a:ea typeface="Cambria Math"/>
                </a:rPr>
                <a:t>Property </a:t>
              </a:r>
              <a:r>
                <a:rPr lang="el-GR" sz="900" dirty="0" smtClean="0">
                  <a:solidFill>
                    <a:srgbClr val="C00000"/>
                  </a:solidFill>
                  <a:latin typeface="Cambria Math" pitchFamily="18" charset="0"/>
                  <a:ea typeface="Cambria Math" pitchFamily="18" charset="0"/>
                </a:rPr>
                <a:t>ψ</a:t>
              </a:r>
              <a:r>
                <a:rPr lang="en-US" sz="900" b="1" dirty="0" smtClean="0">
                  <a:solidFill>
                    <a:schemeClr val="accent2">
                      <a:lumMod val="75000"/>
                    </a:schemeClr>
                  </a:solidFill>
                  <a:latin typeface="Calibri" pitchFamily="34" charset="0"/>
                  <a:sym typeface="Symbol"/>
                </a:rPr>
                <a:t> </a:t>
              </a:r>
              <a:endParaRPr lang="en-US" sz="900" b="1" dirty="0">
                <a:solidFill>
                  <a:schemeClr val="accent2">
                    <a:lumMod val="75000"/>
                  </a:schemeClr>
                </a:solidFill>
                <a:latin typeface="Calibri" pitchFamily="34" charset="0"/>
              </a:endParaRPr>
            </a:p>
          </p:txBody>
        </p:sp>
        <p:sp>
          <p:nvSpPr>
            <p:cNvPr id="88" name="Flowchart: Decision 87"/>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Test succeeded?</a:t>
              </a:r>
              <a:endParaRPr lang="en-US" sz="900" b="1" dirty="0">
                <a:solidFill>
                  <a:srgbClr val="002060"/>
                </a:solidFill>
                <a:latin typeface="Calibri" pitchFamily="34" charset="0"/>
              </a:endParaRPr>
            </a:p>
          </p:txBody>
        </p:sp>
        <p:sp>
          <p:nvSpPr>
            <p:cNvPr id="89" name="Flowchart: Display 88"/>
            <p:cNvSpPr/>
            <p:nvPr/>
          </p:nvSpPr>
          <p:spPr>
            <a:xfrm>
              <a:off x="5029201" y="2782866"/>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Bug!</a:t>
              </a:r>
              <a:endParaRPr lang="en-US" sz="900" b="1" dirty="0">
                <a:solidFill>
                  <a:srgbClr val="FF0000"/>
                </a:solidFill>
                <a:latin typeface="Calibri" pitchFamily="34" charset="0"/>
              </a:endParaRPr>
            </a:p>
          </p:txBody>
        </p:sp>
        <p:sp>
          <p:nvSpPr>
            <p:cNvPr id="91" name="Flowchart: Decision 9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Proof succeeded?</a:t>
              </a:r>
              <a:endParaRPr lang="en-US" sz="900" b="1" dirty="0">
                <a:solidFill>
                  <a:srgbClr val="002060"/>
                </a:solidFill>
                <a:latin typeface="Calibri" pitchFamily="34" charset="0"/>
              </a:endParaRPr>
            </a:p>
          </p:txBody>
        </p:sp>
        <p:sp>
          <p:nvSpPr>
            <p:cNvPr id="93" name="Flowchart: Process 92"/>
            <p:cNvSpPr/>
            <p:nvPr/>
          </p:nvSpPr>
          <p:spPr>
            <a:xfrm>
              <a:off x="2609144" y="4343400"/>
              <a:ext cx="2039215" cy="546419"/>
            </a:xfrm>
            <a:prstGeom prst="flowChart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tx1"/>
                  </a:solidFill>
                  <a:latin typeface="Calibri" pitchFamily="34" charset="0"/>
                </a:rPr>
                <a:t> </a:t>
              </a:r>
              <a:r>
                <a:rPr lang="en-US" sz="900" dirty="0" smtClean="0">
                  <a:solidFill>
                    <a:srgbClr val="C00000"/>
                  </a:solidFill>
                  <a:latin typeface="Cambria Math" pitchFamily="18" charset="0"/>
                  <a:ea typeface="Cambria Math" pitchFamily="18" charset="0"/>
                  <a:sym typeface="Wingdings"/>
                </a:rPr>
                <a:t>τ </a:t>
              </a:r>
              <a:r>
                <a:rPr lang="en-US" sz="900" b="1" dirty="0" smtClean="0">
                  <a:solidFill>
                    <a:schemeClr val="accent2">
                      <a:lumMod val="75000"/>
                    </a:schemeClr>
                  </a:solidFill>
                  <a:latin typeface="Calibri" pitchFamily="34" charset="0"/>
                  <a:ea typeface="Cambria Math"/>
                  <a:sym typeface="Wingdings"/>
                </a:rPr>
                <a:t>= error path in failed proof</a:t>
              </a:r>
            </a:p>
            <a:p>
              <a:pPr>
                <a:buNone/>
              </a:pPr>
              <a:r>
                <a:rPr lang="en-US" sz="900" b="1" dirty="0" smtClean="0">
                  <a:solidFill>
                    <a:schemeClr val="accent2">
                      <a:lumMod val="75000"/>
                    </a:schemeClr>
                  </a:solidFill>
                  <a:latin typeface="Calibri" pitchFamily="34" charset="0"/>
                  <a:ea typeface="Cambria Math"/>
                  <a:sym typeface="Wingdings"/>
                </a:rPr>
                <a:t> </a:t>
              </a:r>
              <a:r>
                <a:rPr lang="en-US" sz="900" dirty="0" smtClean="0">
                  <a:solidFill>
                    <a:srgbClr val="C00000"/>
                  </a:solidFill>
                  <a:latin typeface="Cambria Math" pitchFamily="18" charset="0"/>
                  <a:ea typeface="Cambria Math" pitchFamily="18" charset="0"/>
                  <a:sym typeface="Wingdings"/>
                </a:rPr>
                <a:t>f </a:t>
              </a:r>
              <a:r>
                <a:rPr lang="en-US" sz="900" b="1" dirty="0" smtClean="0">
                  <a:solidFill>
                    <a:schemeClr val="accent2">
                      <a:lumMod val="75000"/>
                    </a:schemeClr>
                  </a:solidFill>
                  <a:latin typeface="Calibri" pitchFamily="34" charset="0"/>
                  <a:ea typeface="Cambria Math"/>
                  <a:sym typeface="Wingdings"/>
                </a:rPr>
                <a:t>=  frontier of error path</a:t>
              </a:r>
              <a:endParaRPr lang="en-US" sz="900" b="1" dirty="0">
                <a:solidFill>
                  <a:schemeClr val="accent2">
                    <a:lumMod val="75000"/>
                  </a:schemeClr>
                </a:solidFill>
                <a:latin typeface="Calibri" pitchFamily="34" charset="0"/>
              </a:endParaRPr>
            </a:p>
          </p:txBody>
        </p:sp>
        <p:cxnSp>
          <p:nvCxnSpPr>
            <p:cNvPr id="95" name="Straight Connector 94"/>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3" name="Rectangle 36"/>
            <p:cNvSpPr txBox="1"/>
            <p:nvPr/>
          </p:nvSpPr>
          <p:spPr>
            <a:xfrm>
              <a:off x="2209800" y="5410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yes</a:t>
              </a:r>
              <a:endParaRPr lang="en-US" sz="900" b="1" dirty="0">
                <a:solidFill>
                  <a:srgbClr val="002060"/>
                </a:solidFill>
                <a:latin typeface="Calibri" pitchFamily="34" charset="0"/>
              </a:endParaRPr>
            </a:p>
          </p:txBody>
        </p:sp>
        <p:sp>
          <p:nvSpPr>
            <p:cNvPr id="114" name="TextBox 113"/>
            <p:cNvSpPr txBox="1"/>
            <p:nvPr/>
          </p:nvSpPr>
          <p:spPr>
            <a:xfrm>
              <a:off x="3657600" y="5791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sp>
          <p:nvSpPr>
            <p:cNvPr id="115" name="Flowchart: Summing Junction 114"/>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116" name="Flowchart: Summing Junction 115"/>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cxnSp>
          <p:nvCxnSpPr>
            <p:cNvPr id="117" name="Straight Connector 116"/>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Flowchart: Summing Junction 119"/>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121"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Calibri" pitchFamily="34" charset="0"/>
              </a:endParaRPr>
            </a:p>
          </p:txBody>
        </p:sp>
        <p:sp>
          <p:nvSpPr>
            <p:cNvPr id="122" name="TextBox 121"/>
            <p:cNvSpPr txBox="1"/>
            <p:nvPr/>
          </p:nvSpPr>
          <p:spPr>
            <a:xfrm>
              <a:off x="4435874" y="27440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sp>
          <p:nvSpPr>
            <p:cNvPr id="123" name="TextBox 122"/>
            <p:cNvSpPr txBox="1"/>
            <p:nvPr/>
          </p:nvSpPr>
          <p:spPr>
            <a:xfrm>
              <a:off x="3611488" y="32774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124" name="Straight Connector 123"/>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88" idx="3"/>
              <a:endCxn id="89" idx="1"/>
            </p:cNvCxnSpPr>
            <p:nvPr/>
          </p:nvCxnSpPr>
          <p:spPr>
            <a:xfrm flipV="1">
              <a:off x="4573635" y="2998149"/>
              <a:ext cx="455565" cy="413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6" name="Flowchart: Display 125"/>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Proof!</a:t>
              </a:r>
              <a:endParaRPr lang="en-US" sz="900" b="1" dirty="0">
                <a:solidFill>
                  <a:srgbClr val="FF0000"/>
                </a:solidFill>
                <a:latin typeface="Calibri" pitchFamily="34" charset="0"/>
              </a:endParaRPr>
            </a:p>
          </p:txBody>
        </p:sp>
        <p:sp>
          <p:nvSpPr>
            <p:cNvPr id="127" name="TextBox 126"/>
            <p:cNvSpPr txBox="1"/>
            <p:nvPr/>
          </p:nvSpPr>
          <p:spPr>
            <a:xfrm>
              <a:off x="4419601" y="3505201"/>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cxnSp>
          <p:nvCxnSpPr>
            <p:cNvPr id="128" name="Straight Connector 127"/>
            <p:cNvCxnSpPr>
              <a:stCxn id="91" idx="3"/>
              <a:endCxn id="126" idx="1"/>
            </p:cNvCxnSpPr>
            <p:nvPr/>
          </p:nvCxnSpPr>
          <p:spPr>
            <a:xfrm>
              <a:off x="4573635"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581400" y="41148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131" name="Straight Connector 130"/>
            <p:cNvCxnSpPr>
              <a:stCxn id="93" idx="2"/>
              <a:endCxn id="83" idx="0"/>
            </p:cNvCxnSpPr>
            <p:nvPr/>
          </p:nvCxnSpPr>
          <p:spPr>
            <a:xfrm rot="5400000">
              <a:off x="3528502" y="4989911"/>
              <a:ext cx="200341" cy="159"/>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32" name="TextBox 131"/>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r>
              <a:rPr lang="en-US" sz="1600" b="1" dirty="0" smtClean="0">
                <a:latin typeface="Courier New"/>
                <a:cs typeface="Courier New"/>
              </a:rPr>
              <a:t>void </a:t>
            </a:r>
            <a:r>
              <a:rPr lang="en-US" sz="1600" b="1" dirty="0" err="1" smtClean="0">
                <a:latin typeface="Courier New"/>
                <a:cs typeface="Courier New"/>
              </a:rPr>
              <a:t>foo</a:t>
            </a:r>
            <a:r>
              <a:rPr lang="en-US" sz="1600" b="1" dirty="0" smtClean="0">
                <a:latin typeface="Courier New"/>
                <a:cs typeface="Courier New"/>
              </a:rPr>
              <a:t>(</a:t>
            </a:r>
            <a:r>
              <a:rPr lang="en-US" sz="1600" b="1" dirty="0" err="1" smtClean="0">
                <a:latin typeface="Courier New"/>
                <a:cs typeface="Courier New"/>
              </a:rPr>
              <a:t>int</a:t>
            </a:r>
            <a:r>
              <a:rPr lang="en-US" sz="1600" b="1" dirty="0" smtClean="0">
                <a:latin typeface="Courier New"/>
                <a:cs typeface="Courier New"/>
              </a:rPr>
              <a:t> y)</a:t>
            </a:r>
          </a:p>
          <a:p>
            <a:pPr marL="342900" indent="-342900" eaLnBrk="1" hangingPunct="1">
              <a:spcBef>
                <a:spcPct val="20000"/>
              </a:spcBef>
              <a:buNone/>
              <a:defRPr/>
            </a:pPr>
            <a:r>
              <a:rPr lang="en-US" sz="1600" b="1" dirty="0" smtClean="0">
                <a:latin typeface="Courier New"/>
                <a:cs typeface="Courier New"/>
              </a:rPr>
              <a:t>   {</a:t>
            </a:r>
            <a:endParaRPr lang="en-US" sz="2800" b="1" dirty="0" smtClean="0">
              <a:latin typeface="Courier New"/>
              <a:cs typeface="Courier New"/>
            </a:endParaRPr>
          </a:p>
          <a:p>
            <a:pPr marL="342900" indent="-342900" eaLnBrk="1" hangingPunct="1">
              <a:spcBef>
                <a:spcPct val="20000"/>
              </a:spcBef>
              <a:buNone/>
              <a:defRPr/>
            </a:pPr>
            <a:r>
              <a:rPr lang="en-US" sz="1600" b="1" dirty="0" smtClean="0">
                <a:solidFill>
                  <a:srgbClr val="FF0000"/>
                </a:solidFill>
                <a:latin typeface="Courier New"/>
                <a:cs typeface="Courier New"/>
              </a:rPr>
              <a:t>1:   do {</a:t>
            </a:r>
          </a:p>
          <a:p>
            <a:pPr marL="342900" indent="-342900" eaLnBrk="1" hangingPunct="1">
              <a:spcBef>
                <a:spcPct val="20000"/>
              </a:spcBef>
              <a:buNone/>
              <a:defRPr/>
            </a:pPr>
            <a:r>
              <a:rPr lang="en-US" sz="1600" b="1" dirty="0" smtClean="0">
                <a:solidFill>
                  <a:srgbClr val="FF0000"/>
                </a:solidFill>
                <a:latin typeface="Courier New"/>
                <a:cs typeface="Courier New"/>
              </a:rPr>
              <a:t>2:     lock(); </a:t>
            </a:r>
          </a:p>
          <a:p>
            <a:pPr marL="342900" indent="-342900" eaLnBrk="1" hangingPunct="1">
              <a:spcBef>
                <a:spcPct val="20000"/>
              </a:spcBef>
              <a:buNone/>
              <a:defRPr/>
            </a:pPr>
            <a:r>
              <a:rPr lang="en-US" sz="1600" b="1" dirty="0" smtClean="0">
                <a:solidFill>
                  <a:srgbClr val="FF0000"/>
                </a:solidFill>
                <a:latin typeface="Courier New"/>
                <a:cs typeface="Courier New"/>
              </a:rPr>
              <a:t>3:     x = y;</a:t>
            </a:r>
          </a:p>
          <a:p>
            <a:pPr marL="342900" indent="-342900" eaLnBrk="1" hangingPunct="1">
              <a:spcBef>
                <a:spcPct val="20000"/>
              </a:spcBef>
              <a:buNone/>
              <a:defRPr/>
            </a:pPr>
            <a:r>
              <a:rPr lang="en-US" sz="1600" b="1" dirty="0" smtClean="0">
                <a:solidFill>
                  <a:srgbClr val="FF0000"/>
                </a:solidFill>
                <a:latin typeface="Courier New"/>
                <a:cs typeface="Courier New"/>
              </a:rPr>
              <a:t>4:     if (*) {</a:t>
            </a:r>
          </a:p>
          <a:p>
            <a:pPr marL="342900" indent="-342900" eaLnBrk="1" hangingPunct="1">
              <a:spcBef>
                <a:spcPct val="20000"/>
              </a:spcBef>
              <a:buNone/>
              <a:defRPr/>
            </a:pPr>
            <a:r>
              <a:rPr lang="en-US" sz="1600" b="1" dirty="0" smtClean="0">
                <a:latin typeface="Courier New"/>
                <a:cs typeface="Courier New"/>
              </a:rPr>
              <a:t>5:       unlock(); </a:t>
            </a:r>
          </a:p>
          <a:p>
            <a:pPr marL="342900" indent="-342900" eaLnBrk="1" hangingPunct="1">
              <a:spcBef>
                <a:spcPct val="20000"/>
              </a:spcBef>
              <a:buNone/>
              <a:defRPr/>
            </a:pPr>
            <a:r>
              <a:rPr lang="en-US" sz="1600" b="1" dirty="0" smtClean="0">
                <a:latin typeface="Courier New"/>
                <a:cs typeface="Courier New"/>
              </a:rPr>
              <a:t>6:       y = y + 1;</a:t>
            </a:r>
          </a:p>
          <a:p>
            <a:pPr marL="342900" indent="-342900" eaLnBrk="1" hangingPunct="1">
              <a:spcBef>
                <a:spcPct val="20000"/>
              </a:spcBef>
              <a:buNone/>
              <a:defRPr/>
            </a:pPr>
            <a:r>
              <a:rPr lang="en-US" sz="1600" b="1" dirty="0" smtClean="0">
                <a:latin typeface="Courier New"/>
                <a:cs typeface="Courier New"/>
              </a:rPr>
              <a:t>       }</a:t>
            </a:r>
          </a:p>
          <a:p>
            <a:pPr marL="342900" indent="-342900" eaLnBrk="1" hangingPunct="1">
              <a:spcBef>
                <a:spcPct val="20000"/>
              </a:spcBef>
              <a:buNone/>
              <a:defRPr/>
            </a:pPr>
            <a:r>
              <a:rPr lang="en-US" sz="1600" b="1" dirty="0" smtClean="0">
                <a:solidFill>
                  <a:srgbClr val="FF0000"/>
                </a:solidFill>
                <a:latin typeface="Courier New"/>
                <a:cs typeface="Courier New"/>
              </a:rPr>
              <a:t>7:	  } while (x != y);</a:t>
            </a:r>
          </a:p>
          <a:p>
            <a:pPr marL="342900" indent="-342900" eaLnBrk="1" hangingPunct="1">
              <a:spcBef>
                <a:spcPct val="20000"/>
              </a:spcBef>
              <a:buNone/>
              <a:defRPr/>
            </a:pPr>
            <a:endParaRPr lang="en-US" sz="1600" b="1" dirty="0" smtClean="0">
              <a:solidFill>
                <a:srgbClr val="C00000"/>
              </a:solidFill>
              <a:latin typeface="Courier New"/>
              <a:cs typeface="Courier New"/>
            </a:endParaRPr>
          </a:p>
          <a:p>
            <a:pPr marL="342900" indent="-342900" eaLnBrk="1" hangingPunct="1">
              <a:spcBef>
                <a:spcPct val="20000"/>
              </a:spcBef>
              <a:buNone/>
              <a:defRPr/>
            </a:pPr>
            <a:r>
              <a:rPr lang="en-US" sz="1600" b="1" dirty="0" smtClean="0">
                <a:solidFill>
                  <a:srgbClr val="FF0000"/>
                </a:solidFill>
                <a:latin typeface="Courier New"/>
                <a:cs typeface="Courier New"/>
              </a:rPr>
              <a:t>8:	  unlock();</a:t>
            </a:r>
            <a:r>
              <a:rPr lang="en-US" sz="1600" b="1" dirty="0" smtClean="0">
                <a:solidFill>
                  <a:srgbClr val="002060">
                    <a:alpha val="100000"/>
                  </a:srgbClr>
                </a:solidFill>
                <a:latin typeface="Courier New"/>
                <a:cs typeface="Courier New"/>
              </a:rPr>
              <a:t/>
            </a:r>
            <a:br>
              <a:rPr lang="en-US" sz="1600" b="1" dirty="0" smtClean="0">
                <a:solidFill>
                  <a:srgbClr val="002060">
                    <a:alpha val="100000"/>
                  </a:srgbClr>
                </a:solidFill>
                <a:latin typeface="Courier New"/>
                <a:cs typeface="Courier New"/>
              </a:rPr>
            </a:br>
            <a:endParaRPr lang="en-US" sz="1600" b="1" dirty="0" smtClean="0">
              <a:solidFill>
                <a:srgbClr val="002060">
                  <a:alpha val="100000"/>
                </a:srgbClr>
              </a:solidFill>
              <a:latin typeface="Courier New"/>
              <a:cs typeface="Courier New"/>
            </a:endParaRPr>
          </a:p>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r>
              <a:rPr lang="en-US" sz="1600" b="1" dirty="0" smtClean="0">
                <a:latin typeface="Courier New"/>
                <a:cs typeface="Courier New"/>
              </a:rPr>
              <a:t>}</a:t>
            </a:r>
          </a:p>
        </p:txBody>
      </p:sp>
      <p:sp>
        <p:nvSpPr>
          <p:cNvPr id="133" name="Cloud 132"/>
          <p:cNvSpPr/>
          <p:nvPr/>
        </p:nvSpPr>
        <p:spPr>
          <a:xfrm>
            <a:off x="6889810" y="685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6893512" y="1371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6893512" y="2057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6898688" y="2743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907566" y="3429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38" name="Cloud 137"/>
          <p:cNvSpPr/>
          <p:nvPr/>
        </p:nvSpPr>
        <p:spPr>
          <a:xfrm>
            <a:off x="5979112"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39" name="Cloud 138"/>
          <p:cNvSpPr/>
          <p:nvPr/>
        </p:nvSpPr>
        <p:spPr>
          <a:xfrm>
            <a:off x="5979112"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40" name="Cloud 139"/>
          <p:cNvSpPr/>
          <p:nvPr/>
        </p:nvSpPr>
        <p:spPr>
          <a:xfrm>
            <a:off x="7804210"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41" name="Cloud 140"/>
          <p:cNvSpPr/>
          <p:nvPr/>
        </p:nvSpPr>
        <p:spPr>
          <a:xfrm>
            <a:off x="8300850"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sp>
        <p:nvSpPr>
          <p:cNvPr id="142" name="Cloud 141"/>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183147" y="1268276"/>
            <a:ext cx="255228" cy="3702"/>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184998" y="1955927"/>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187586" y="2639139"/>
            <a:ext cx="255228" cy="5176"/>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5400000" flipV="1">
            <a:off x="7192025" y="3323575"/>
            <a:ext cx="255228" cy="887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2"/>
            <a:endCxn id="138" idx="3"/>
          </p:cNvCxnSpPr>
          <p:nvPr/>
        </p:nvCxnSpPr>
        <p:spPr>
          <a:xfrm rot="10800000" flipV="1">
            <a:off x="6398212" y="3657599"/>
            <a:ext cx="511954" cy="4833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37" idx="0"/>
            <a:endCxn id="140" idx="3"/>
          </p:cNvCxnSpPr>
          <p:nvPr/>
        </p:nvCxnSpPr>
        <p:spPr>
          <a:xfrm>
            <a:off x="7745068" y="3657600"/>
            <a:ext cx="478242" cy="483341"/>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270598" y="4699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39" idx="0"/>
            <a:endCxn id="140" idx="2"/>
          </p:cNvCxnSpPr>
          <p:nvPr/>
        </p:nvCxnSpPr>
        <p:spPr>
          <a:xfrm flipV="1">
            <a:off x="6816614" y="4343400"/>
            <a:ext cx="990196" cy="68580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3" name="Arc 152"/>
          <p:cNvSpPr/>
          <p:nvPr/>
        </p:nvSpPr>
        <p:spPr>
          <a:xfrm>
            <a:off x="7184258" y="1415990"/>
            <a:ext cx="1752600" cy="2819400"/>
          </a:xfrm>
          <a:prstGeom prst="arc">
            <a:avLst>
              <a:gd name="adj1" fmla="val 15280980"/>
              <a:gd name="adj2" fmla="val 4468616"/>
            </a:avLst>
          </a:prstGeom>
          <a:ln w="25400" cap="rnd" cmpd="sng" algn="ctr">
            <a:solidFill>
              <a:srgbClr val="0000CC"/>
            </a:solidFill>
            <a:prstDash val="solid"/>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TextBox 153"/>
          <p:cNvSpPr txBox="1"/>
          <p:nvPr/>
        </p:nvSpPr>
        <p:spPr>
          <a:xfrm>
            <a:off x="6934200" y="8382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6934200" y="1534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086600" y="1610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6934200" y="2209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086600" y="22860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6934200" y="2906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086600" y="2971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934200" y="35920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7086600" y="36444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019800"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019800"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848600"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8001000" y="43302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848600"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75" name="Cloud 74"/>
          <p:cNvSpPr/>
          <p:nvPr/>
        </p:nvSpPr>
        <p:spPr>
          <a:xfrm>
            <a:off x="7286500"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73" name="Straight Connector 72"/>
          <p:cNvCxnSpPr/>
          <p:nvPr/>
        </p:nvCxnSpPr>
        <p:spPr>
          <a:xfrm rot="5400000">
            <a:off x="7832142" y="4436058"/>
            <a:ext cx="255225" cy="527109"/>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5" idx="1"/>
            <a:endCxn id="142" idx="3"/>
          </p:cNvCxnSpPr>
          <p:nvPr/>
        </p:nvCxnSpPr>
        <p:spPr>
          <a:xfrm rot="5400000" flipV="1">
            <a:off x="7839429" y="5123484"/>
            <a:ext cx="255228" cy="522886"/>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0" idx="1"/>
            <a:endCxn id="141" idx="3"/>
          </p:cNvCxnSpPr>
          <p:nvPr/>
        </p:nvCxnSpPr>
        <p:spPr>
          <a:xfrm rot="5400000" flipV="1">
            <a:off x="8344016" y="4450807"/>
            <a:ext cx="255228" cy="496640"/>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347364" y="5008644"/>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82" name="Oval Callout 81"/>
          <p:cNvSpPr/>
          <p:nvPr/>
        </p:nvSpPr>
        <p:spPr>
          <a:xfrm>
            <a:off x="2514600" y="5486400"/>
            <a:ext cx="3200400" cy="457200"/>
          </a:xfrm>
          <a:prstGeom prst="wedgeEllipseCallout">
            <a:avLst>
              <a:gd name="adj1" fmla="val -58527"/>
              <a:gd name="adj2" fmla="val -321213"/>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lvl="0" algn="ctr">
              <a:buNone/>
            </a:pPr>
            <a:r>
              <a:rPr lang="el-GR" sz="1600" dirty="0" smtClean="0">
                <a:solidFill>
                  <a:srgbClr val="C00000"/>
                </a:solidFill>
                <a:latin typeface="Cambria Math"/>
                <a:ea typeface="Cambria Math"/>
                <a:sym typeface="Wingdings"/>
              </a:rPr>
              <a:t>τ</a:t>
            </a:r>
            <a:r>
              <a:rPr lang="en-US" sz="1600" dirty="0" smtClean="0">
                <a:solidFill>
                  <a:srgbClr val="C00000"/>
                </a:solidFill>
                <a:latin typeface="Cambria Math"/>
                <a:ea typeface="Cambria Math"/>
                <a:sym typeface="Wingdings"/>
              </a:rPr>
              <a:t>=</a:t>
            </a:r>
            <a:r>
              <a:rPr lang="en-US" sz="1600" dirty="0" smtClean="0">
                <a:solidFill>
                  <a:srgbClr val="C00000"/>
                </a:solidFill>
                <a:latin typeface="Cambria Math"/>
                <a:ea typeface="Cambria Math"/>
              </a:rPr>
              <a:t>(0,1,2,3,4,7,&lt;8,p&gt;,9)</a:t>
            </a:r>
            <a:endParaRPr lang="en-US" sz="1600" dirty="0">
              <a:solidFill>
                <a:srgbClr val="FFFFFF"/>
              </a:solidFill>
              <a:latin typeface="Cambria Math"/>
              <a:ea typeface="Cambria Math"/>
            </a:endParaRPr>
          </a:p>
        </p:txBody>
      </p:sp>
      <p:sp>
        <p:nvSpPr>
          <p:cNvPr id="84" name="Oval Callout 83"/>
          <p:cNvSpPr/>
          <p:nvPr/>
        </p:nvSpPr>
        <p:spPr>
          <a:xfrm>
            <a:off x="5791200" y="6172200"/>
            <a:ext cx="1371600" cy="304800"/>
          </a:xfrm>
          <a:prstGeom prst="wedgeEllipseCallout">
            <a:avLst>
              <a:gd name="adj1" fmla="val 111136"/>
              <a:gd name="adj2" fmla="val -541667"/>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600" dirty="0" smtClean="0">
                <a:solidFill>
                  <a:srgbClr val="C00000"/>
                </a:solidFill>
                <a:latin typeface="Calibri" pitchFamily="34" charset="0"/>
                <a:ea typeface="Cambria Math" pitchFamily="18" charset="0"/>
              </a:rPr>
              <a:t>frontier</a:t>
            </a:r>
            <a:endParaRPr lang="en-US" dirty="0">
              <a:solidFill>
                <a:srgbClr val="C00000"/>
              </a:solidFill>
              <a:latin typeface="Calibri" pitchFamily="34" charset="0"/>
              <a:ea typeface="Cambria Math" pitchFamily="18" charset="0"/>
            </a:endParaRPr>
          </a:p>
        </p:txBody>
      </p:sp>
    </p:spTree>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solidFill>
                <a:latin typeface="Calibri" pitchFamily="34" charset="0"/>
                <a:ea typeface="+mj-ea"/>
                <a:cs typeface="+mj-cs"/>
              </a:rPr>
              <a:t>Correct, the program is</a:t>
            </a:r>
            <a:endParaRPr lang="en-US" sz="4400" dirty="0">
              <a:solidFill>
                <a:srgbClr val="C00000"/>
              </a:solidFill>
              <a:latin typeface="Calibri" pitchFamily="34"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71362" name="Equation" r:id="rId3" imgW="0" imgH="0" progId="Equation.3">
              <p:embed/>
            </p:oleObj>
          </a:graphicData>
        </a:graphic>
      </p:graphicFrame>
      <p:sp>
        <p:nvSpPr>
          <p:cNvPr id="77" name="TextBox 76"/>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r>
              <a:rPr lang="en-US" sz="1600" b="1" dirty="0" smtClean="0">
                <a:latin typeface="Courier New"/>
                <a:cs typeface="Courier New"/>
              </a:rPr>
              <a:t>void </a:t>
            </a:r>
            <a:r>
              <a:rPr lang="en-US" sz="1600" b="1" dirty="0" err="1" smtClean="0">
                <a:latin typeface="Courier New"/>
                <a:cs typeface="Courier New"/>
              </a:rPr>
              <a:t>foo</a:t>
            </a:r>
            <a:r>
              <a:rPr lang="en-US" sz="1600" b="1" dirty="0" smtClean="0">
                <a:latin typeface="Courier New"/>
                <a:cs typeface="Courier New"/>
              </a:rPr>
              <a:t>(</a:t>
            </a:r>
            <a:r>
              <a:rPr lang="en-US" sz="1600" b="1" dirty="0" err="1" smtClean="0">
                <a:latin typeface="Courier New"/>
                <a:cs typeface="Courier New"/>
              </a:rPr>
              <a:t>int</a:t>
            </a:r>
            <a:r>
              <a:rPr lang="en-US" sz="1600" b="1" dirty="0" smtClean="0">
                <a:latin typeface="Courier New"/>
                <a:cs typeface="Courier New"/>
              </a:rPr>
              <a:t> y)</a:t>
            </a:r>
          </a:p>
          <a:p>
            <a:pPr marL="342900" indent="-342900" eaLnBrk="1" hangingPunct="1">
              <a:spcBef>
                <a:spcPct val="20000"/>
              </a:spcBef>
              <a:buNone/>
              <a:defRPr/>
            </a:pPr>
            <a:r>
              <a:rPr lang="en-US" sz="1600" b="1" dirty="0" smtClean="0">
                <a:latin typeface="Courier New"/>
                <a:cs typeface="Courier New"/>
              </a:rPr>
              <a:t>   {</a:t>
            </a:r>
            <a:endParaRPr lang="en-US" sz="2800" b="1" dirty="0" smtClean="0">
              <a:latin typeface="Courier New"/>
              <a:cs typeface="Courier New"/>
            </a:endParaRPr>
          </a:p>
          <a:p>
            <a:pPr marL="342900" indent="-342900" eaLnBrk="1" hangingPunct="1">
              <a:spcBef>
                <a:spcPct val="20000"/>
              </a:spcBef>
              <a:buNone/>
              <a:defRPr/>
            </a:pPr>
            <a:r>
              <a:rPr lang="en-US" sz="1600" b="1" dirty="0" smtClean="0">
                <a:latin typeface="Courier New"/>
                <a:cs typeface="Courier New"/>
              </a:rPr>
              <a:t>1:   do {</a:t>
            </a:r>
          </a:p>
          <a:p>
            <a:pPr marL="342900" indent="-342900" eaLnBrk="1" hangingPunct="1">
              <a:spcBef>
                <a:spcPct val="20000"/>
              </a:spcBef>
              <a:buNone/>
              <a:defRPr/>
            </a:pPr>
            <a:r>
              <a:rPr lang="en-US" sz="1600" b="1" dirty="0" smtClean="0">
                <a:latin typeface="Courier New"/>
                <a:cs typeface="Courier New"/>
              </a:rPr>
              <a:t>2:     lock(); </a:t>
            </a:r>
          </a:p>
          <a:p>
            <a:pPr marL="342900" indent="-342900" eaLnBrk="1" hangingPunct="1">
              <a:spcBef>
                <a:spcPct val="20000"/>
              </a:spcBef>
              <a:buNone/>
              <a:defRPr/>
            </a:pPr>
            <a:r>
              <a:rPr lang="en-US" sz="1600" b="1" dirty="0" smtClean="0">
                <a:latin typeface="Courier New"/>
                <a:cs typeface="Courier New"/>
              </a:rPr>
              <a:t>3:     x = y;</a:t>
            </a:r>
          </a:p>
          <a:p>
            <a:pPr marL="342900" indent="-342900" eaLnBrk="1" hangingPunct="1">
              <a:spcBef>
                <a:spcPct val="20000"/>
              </a:spcBef>
              <a:buNone/>
              <a:defRPr/>
            </a:pPr>
            <a:r>
              <a:rPr lang="en-US" sz="1600" b="1" dirty="0" smtClean="0">
                <a:latin typeface="Courier New"/>
                <a:cs typeface="Courier New"/>
              </a:rPr>
              <a:t>4:     if (*) {</a:t>
            </a:r>
          </a:p>
          <a:p>
            <a:pPr marL="342900" indent="-342900" eaLnBrk="1" hangingPunct="1">
              <a:spcBef>
                <a:spcPct val="20000"/>
              </a:spcBef>
              <a:buNone/>
              <a:defRPr/>
            </a:pPr>
            <a:r>
              <a:rPr lang="en-US" sz="1600" b="1" dirty="0" smtClean="0">
                <a:latin typeface="Courier New"/>
                <a:cs typeface="Courier New"/>
              </a:rPr>
              <a:t>5:       unlock(); </a:t>
            </a:r>
          </a:p>
          <a:p>
            <a:pPr marL="342900" indent="-342900" eaLnBrk="1" hangingPunct="1">
              <a:spcBef>
                <a:spcPct val="20000"/>
              </a:spcBef>
              <a:buNone/>
              <a:defRPr/>
            </a:pPr>
            <a:r>
              <a:rPr lang="en-US" sz="1600" b="1" dirty="0" smtClean="0">
                <a:latin typeface="Courier New"/>
                <a:cs typeface="Courier New"/>
              </a:rPr>
              <a:t>6:       y = y + 1;</a:t>
            </a:r>
          </a:p>
          <a:p>
            <a:pPr marL="342900" indent="-342900" eaLnBrk="1" hangingPunct="1">
              <a:spcBef>
                <a:spcPct val="20000"/>
              </a:spcBef>
              <a:buNone/>
              <a:defRPr/>
            </a:pPr>
            <a:r>
              <a:rPr lang="en-US" sz="1600" b="1" dirty="0" smtClean="0">
                <a:latin typeface="Courier New"/>
                <a:cs typeface="Courier New"/>
              </a:rPr>
              <a:t>       }</a:t>
            </a:r>
          </a:p>
          <a:p>
            <a:pPr marL="342900" indent="-342900" eaLnBrk="1" hangingPunct="1">
              <a:spcBef>
                <a:spcPct val="20000"/>
              </a:spcBef>
              <a:buNone/>
              <a:defRPr/>
            </a:pPr>
            <a:r>
              <a:rPr lang="en-US" sz="1600" b="1" dirty="0" smtClean="0">
                <a:latin typeface="Courier New"/>
                <a:cs typeface="Courier New"/>
              </a:rPr>
              <a:t>7:	  } while (x != y);</a:t>
            </a:r>
          </a:p>
          <a:p>
            <a:pPr marL="342900" indent="-342900" eaLnBrk="1" hangingPunct="1">
              <a:spcBef>
                <a:spcPct val="20000"/>
              </a:spcBef>
              <a:buNone/>
              <a:defRPr/>
            </a:pPr>
            <a:endParaRPr lang="en-US" sz="1600" b="1" dirty="0" smtClean="0">
              <a:latin typeface="Courier New"/>
              <a:cs typeface="Courier New"/>
            </a:endParaRPr>
          </a:p>
          <a:p>
            <a:pPr marL="342900" indent="-342900" eaLnBrk="1" hangingPunct="1">
              <a:spcBef>
                <a:spcPct val="20000"/>
              </a:spcBef>
              <a:buNone/>
              <a:defRPr/>
            </a:pPr>
            <a:r>
              <a:rPr lang="en-US" sz="1600" b="1" dirty="0" smtClean="0">
                <a:latin typeface="Courier New"/>
                <a:cs typeface="Courier New"/>
              </a:rPr>
              <a:t>8:	  unlock();</a:t>
            </a:r>
            <a:br>
              <a:rPr lang="en-US" sz="1600" b="1" dirty="0" smtClean="0">
                <a:latin typeface="Courier New"/>
                <a:cs typeface="Courier New"/>
              </a:rPr>
            </a:br>
            <a:endParaRPr lang="en-US" sz="1600" b="1" dirty="0" smtClean="0">
              <a:latin typeface="Courier New"/>
              <a:cs typeface="Courier New"/>
            </a:endParaRPr>
          </a:p>
          <a:p>
            <a:pPr marL="342900" indent="-342900" eaLnBrk="1" hangingPunct="1">
              <a:spcBef>
                <a:spcPct val="20000"/>
              </a:spcBef>
              <a:buNone/>
              <a:defRPr/>
            </a:pPr>
            <a:r>
              <a:rPr lang="en-US" sz="1600" b="1" dirty="0" smtClean="0">
                <a:latin typeface="Courier New"/>
                <a:cs typeface="Courier New"/>
              </a:rPr>
              <a:t>   }</a:t>
            </a:r>
          </a:p>
        </p:txBody>
      </p:sp>
      <p:sp>
        <p:nvSpPr>
          <p:cNvPr id="133" name="Cloud 132"/>
          <p:cNvSpPr/>
          <p:nvPr/>
        </p:nvSpPr>
        <p:spPr>
          <a:xfrm>
            <a:off x="7321285" y="685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7324987" y="1371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7324987" y="2057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7330163" y="2743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403775" y="3429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138" name="Cloud 137"/>
          <p:cNvSpPr/>
          <p:nvPr/>
        </p:nvSpPr>
        <p:spPr>
          <a:xfrm>
            <a:off x="6410587"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139" name="Cloud 138"/>
          <p:cNvSpPr/>
          <p:nvPr/>
        </p:nvSpPr>
        <p:spPr>
          <a:xfrm>
            <a:off x="6410587" y="4800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142" name="Cloud 141"/>
          <p:cNvSpPr/>
          <p:nvPr/>
        </p:nvSpPr>
        <p:spPr>
          <a:xfrm>
            <a:off x="8240861" y="61722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614622" y="1268276"/>
            <a:ext cx="255228" cy="3702"/>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616473" y="19559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619061" y="2639139"/>
            <a:ext cx="255228" cy="5176"/>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37" idx="3"/>
          </p:cNvCxnSpPr>
          <p:nvPr/>
        </p:nvCxnSpPr>
        <p:spPr>
          <a:xfrm rot="10800000" flipV="1">
            <a:off x="6822875" y="3200399"/>
            <a:ext cx="923800" cy="25474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1"/>
            <a:endCxn id="138" idx="3"/>
          </p:cNvCxnSpPr>
          <p:nvPr/>
        </p:nvCxnSpPr>
        <p:spPr>
          <a:xfrm rot="5400000" flipV="1">
            <a:off x="6698667" y="4009921"/>
            <a:ext cx="255228" cy="6812"/>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702073" y="4699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365675" y="8382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7365675" y="1534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518075" y="1610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7365675" y="2209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518075" y="22860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7365675" y="2906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518075" y="29718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679875" y="3668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6451275" y="364446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451275" y="42778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451275" y="4963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79" name="Cloud 78"/>
          <p:cNvSpPr/>
          <p:nvPr/>
        </p:nvSpPr>
        <p:spPr>
          <a:xfrm>
            <a:off x="6412675" y="548145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cxnSp>
        <p:nvCxnSpPr>
          <p:cNvPr id="80" name="Straight Connector 79"/>
          <p:cNvCxnSpPr>
            <a:stCxn id="139" idx="1"/>
            <a:endCxn id="79" idx="3"/>
          </p:cNvCxnSpPr>
          <p:nvPr/>
        </p:nvCxnSpPr>
        <p:spPr>
          <a:xfrm rot="5400000" flipV="1">
            <a:off x="6705592" y="5381408"/>
            <a:ext cx="250278" cy="20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51275" y="5674425"/>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4" name="Cloud 93"/>
          <p:cNvSpPr/>
          <p:nvPr/>
        </p:nvSpPr>
        <p:spPr>
          <a:xfrm>
            <a:off x="6410700" y="6170225"/>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96" name="Straight Connector 95"/>
          <p:cNvCxnSpPr>
            <a:stCxn id="79" idx="1"/>
            <a:endCxn id="94" idx="3"/>
          </p:cNvCxnSpPr>
          <p:nvPr/>
        </p:nvCxnSpPr>
        <p:spPr>
          <a:xfrm rot="5400000">
            <a:off x="6701687" y="6066277"/>
            <a:ext cx="258203" cy="1975"/>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520550" y="6383975"/>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05" name="Cloud 104"/>
          <p:cNvSpPr/>
          <p:nvPr/>
        </p:nvSpPr>
        <p:spPr>
          <a:xfrm>
            <a:off x="8229600" y="3429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75" name="Cloud 74"/>
          <p:cNvSpPr/>
          <p:nvPr/>
        </p:nvSpPr>
        <p:spPr>
          <a:xfrm>
            <a:off x="8229600" y="4114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78" name="Cloud 77"/>
          <p:cNvSpPr/>
          <p:nvPr/>
        </p:nvSpPr>
        <p:spPr>
          <a:xfrm>
            <a:off x="8229600" y="478675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81" name="Cloud 80"/>
          <p:cNvSpPr/>
          <p:nvPr/>
        </p:nvSpPr>
        <p:spPr>
          <a:xfrm>
            <a:off x="8229600" y="5469575"/>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sp>
        <p:nvSpPr>
          <p:cNvPr id="92" name="Cloud 91"/>
          <p:cNvSpPr/>
          <p:nvPr/>
        </p:nvSpPr>
        <p:spPr>
          <a:xfrm>
            <a:off x="7315200" y="5867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102" name="Straight Connector 101"/>
          <p:cNvCxnSpPr>
            <a:stCxn id="105" idx="1"/>
            <a:endCxn id="75" idx="3"/>
          </p:cNvCxnSpPr>
          <p:nvPr/>
        </p:nvCxnSpPr>
        <p:spPr>
          <a:xfrm rot="5400000">
            <a:off x="8521086" y="40133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75" idx="1"/>
            <a:endCxn id="78" idx="3"/>
          </p:cNvCxnSpPr>
          <p:nvPr/>
        </p:nvCxnSpPr>
        <p:spPr>
          <a:xfrm rot="5400000">
            <a:off x="8528011" y="4692202"/>
            <a:ext cx="24137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8" idx="1"/>
            <a:endCxn id="81" idx="3"/>
          </p:cNvCxnSpPr>
          <p:nvPr/>
        </p:nvCxnSpPr>
        <p:spPr>
          <a:xfrm rot="5400000">
            <a:off x="8522574" y="5369589"/>
            <a:ext cx="252253"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81" idx="2"/>
            <a:endCxn id="92" idx="3"/>
          </p:cNvCxnSpPr>
          <p:nvPr/>
        </p:nvCxnSpPr>
        <p:spPr>
          <a:xfrm rot="10800000" flipV="1">
            <a:off x="7734300" y="5698175"/>
            <a:ext cx="497900" cy="195366"/>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2" idx="1"/>
            <a:endCxn id="142" idx="2"/>
          </p:cNvCxnSpPr>
          <p:nvPr/>
        </p:nvCxnSpPr>
        <p:spPr>
          <a:xfrm rot="5400000" flipV="1">
            <a:off x="7950537" y="6107875"/>
            <a:ext cx="76687" cy="50916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6605650" y="5689992"/>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cxnSp>
        <p:nvCxnSpPr>
          <p:cNvPr id="164" name="Elbow Connector 163"/>
          <p:cNvCxnSpPr>
            <a:stCxn id="79" idx="2"/>
            <a:endCxn id="155" idx="1"/>
          </p:cNvCxnSpPr>
          <p:nvPr/>
        </p:nvCxnSpPr>
        <p:spPr>
          <a:xfrm rot="10800000" flipH="1">
            <a:off x="6415275" y="1681710"/>
            <a:ext cx="950400" cy="4028341"/>
          </a:xfrm>
          <a:prstGeom prst="bentConnector3">
            <a:avLst>
              <a:gd name="adj1" fmla="val -24327"/>
            </a:avLst>
          </a:prstGeom>
          <a:ln w="25400" cap="rnd" cmpd="sng" algn="ctr">
            <a:solidFill>
              <a:srgbClr val="0000CC"/>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82" name="Picture 81" descr="yoda.gif"/>
          <p:cNvPicPr>
            <a:picLocks noChangeAspect="1"/>
          </p:cNvPicPr>
          <p:nvPr/>
        </p:nvPicPr>
        <p:blipFill>
          <a:blip r:embed="rId4"/>
          <a:stretch>
            <a:fillRect/>
          </a:stretch>
        </p:blipFill>
        <p:spPr bwMode="auto">
          <a:xfrm>
            <a:off x="-3463" y="1371600"/>
            <a:ext cx="3133725" cy="2286000"/>
          </a:xfrm>
          <a:prstGeom prst="rect">
            <a:avLst/>
          </a:prstGeom>
          <a:noFill/>
          <a:ln>
            <a:noFill/>
          </a:ln>
          <a:effectLst/>
        </p:spPr>
      </p:pic>
    </p:spTree>
  </p:cSld>
  <p:clrMapOvr>
    <a:masterClrMapping/>
  </p:clrMapOvr>
  <p:transition spd="slow">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latin typeface="+mj-lt"/>
                <a:ea typeface="+mj-ea"/>
                <a:cs typeface="+mj-cs"/>
              </a:rPr>
              <a:t> </a:t>
            </a:r>
            <a:r>
              <a:rPr lang="en-US" sz="4400" dirty="0" smtClean="0">
                <a:solidFill>
                  <a:srgbClr val="C00000"/>
                </a:solidFill>
                <a:latin typeface="Calibri" pitchFamily="34" charset="0"/>
                <a:ea typeface="+mj-ea"/>
                <a:cs typeface="+mj-cs"/>
              </a:rPr>
              <a:t>Example</a:t>
            </a:r>
            <a:endParaRPr lang="en-US" sz="4400" dirty="0">
              <a:solidFill>
                <a:srgbClr val="C00000"/>
              </a:solidFill>
              <a:latin typeface="Calibri" pitchFamily="34" charset="0"/>
              <a:ea typeface="+mj-ea"/>
              <a:cs typeface="+mj-cs"/>
            </a:endParaRPr>
          </a:p>
        </p:txBody>
      </p:sp>
      <p:sp>
        <p:nvSpPr>
          <p:cNvPr id="3" name="Content Placeholder 2"/>
          <p:cNvSpPr>
            <a:spLocks noGrp="1"/>
          </p:cNvSpPr>
          <p:nvPr>
            <p:ph idx="4294967295"/>
          </p:nvPr>
        </p:nvSpPr>
        <p:spPr>
          <a:xfrm>
            <a:off x="457200" y="1600200"/>
            <a:ext cx="8229600" cy="4525963"/>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72386" name="Equation" r:id="rId3" imgW="0" imgH="0" progId="Equation.3">
              <p:embed/>
            </p:oleObj>
          </a:graphicData>
        </a:graphic>
      </p:graphicFrame>
      <p:grpSp>
        <p:nvGrpSpPr>
          <p:cNvPr id="4" name="Group 18"/>
          <p:cNvGrpSpPr/>
          <p:nvPr/>
        </p:nvGrpSpPr>
        <p:grpSpPr>
          <a:xfrm>
            <a:off x="6934200" y="914400"/>
            <a:ext cx="1828800" cy="4572000"/>
            <a:chOff x="5948039" y="1600200"/>
            <a:chExt cx="1828800" cy="4572000"/>
          </a:xfrm>
        </p:grpSpPr>
        <p:sp>
          <p:nvSpPr>
            <p:cNvPr id="40" name="Cloud 39"/>
            <p:cNvSpPr/>
            <p:nvPr/>
          </p:nvSpPr>
          <p:spPr>
            <a:xfrm>
              <a:off x="6400800" y="1600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41" name="Cloud 40"/>
            <p:cNvSpPr/>
            <p:nvPr/>
          </p:nvSpPr>
          <p:spPr>
            <a:xfrm>
              <a:off x="6400800" y="5715000"/>
              <a:ext cx="838200" cy="457200"/>
            </a:xfrm>
            <a:prstGeom prst="cloud">
              <a:avLst/>
            </a:prstGeom>
            <a:gradFill flip="none" rotWithShape="1">
              <a:gsLst>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6</a:t>
              </a:r>
              <a:endParaRPr lang="en-US" sz="1100" dirty="0">
                <a:solidFill>
                  <a:srgbClr val="002060"/>
                </a:solidFill>
                <a:latin typeface="Cambria Math"/>
                <a:ea typeface="Cambria Math"/>
              </a:endParaRPr>
            </a:p>
          </p:txBody>
        </p:sp>
        <p:sp>
          <p:nvSpPr>
            <p:cNvPr id="42" name="Cloud 41"/>
            <p:cNvSpPr/>
            <p:nvPr/>
          </p:nvSpPr>
          <p:spPr>
            <a:xfrm>
              <a:off x="6400800" y="5029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5</a:t>
              </a:r>
              <a:endParaRPr lang="en-US" sz="1100" dirty="0">
                <a:solidFill>
                  <a:srgbClr val="002060"/>
                </a:solidFill>
                <a:latin typeface="Cambria Math"/>
                <a:ea typeface="Cambria Math"/>
              </a:endParaRPr>
            </a:p>
          </p:txBody>
        </p:sp>
        <p:sp>
          <p:nvSpPr>
            <p:cNvPr id="43" name="Cloud 42"/>
            <p:cNvSpPr/>
            <p:nvPr/>
          </p:nvSpPr>
          <p:spPr>
            <a:xfrm>
              <a:off x="6400800" y="3657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3</a:t>
              </a:r>
              <a:endParaRPr lang="en-US" sz="1100" dirty="0">
                <a:solidFill>
                  <a:srgbClr val="002060"/>
                </a:solidFill>
                <a:latin typeface="Cambria Math"/>
                <a:ea typeface="Cambria Math"/>
              </a:endParaRPr>
            </a:p>
          </p:txBody>
        </p:sp>
        <p:sp>
          <p:nvSpPr>
            <p:cNvPr id="44" name="Cloud 43"/>
            <p:cNvSpPr/>
            <p:nvPr/>
          </p:nvSpPr>
          <p:spPr>
            <a:xfrm>
              <a:off x="6400800" y="2971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a:ea typeface="Cambria Math"/>
                </a:rPr>
                <a:t>2</a:t>
              </a:r>
              <a:endParaRPr lang="en-US" sz="1100" dirty="0">
                <a:solidFill>
                  <a:srgbClr val="002060"/>
                </a:solidFill>
                <a:latin typeface="Cambria"/>
              </a:endParaRPr>
            </a:p>
          </p:txBody>
        </p:sp>
        <p:sp>
          <p:nvSpPr>
            <p:cNvPr id="45" name="Cloud 44"/>
            <p:cNvSpPr/>
            <p:nvPr/>
          </p:nvSpPr>
          <p:spPr>
            <a:xfrm>
              <a:off x="6400800" y="4343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4</a:t>
              </a:r>
              <a:endParaRPr lang="en-US" sz="1100" dirty="0">
                <a:solidFill>
                  <a:srgbClr val="002060"/>
                </a:solidFill>
                <a:latin typeface="Cambria Math"/>
                <a:ea typeface="Cambria Math"/>
              </a:endParaRPr>
            </a:p>
          </p:txBody>
        </p:sp>
        <p:sp>
          <p:nvSpPr>
            <p:cNvPr id="46" name="Cloud 45"/>
            <p:cNvSpPr/>
            <p:nvPr/>
          </p:nvSpPr>
          <p:spPr>
            <a:xfrm>
              <a:off x="6400800" y="2286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a:ea typeface="Cambria Math"/>
                </a:rPr>
                <a:t>1</a:t>
              </a:r>
              <a:endParaRPr lang="en-US" sz="1100" dirty="0">
                <a:solidFill>
                  <a:srgbClr val="002060"/>
                </a:solidFill>
                <a:latin typeface="Cambria"/>
              </a:endParaRPr>
            </a:p>
          </p:txBody>
        </p:sp>
        <p:cxnSp>
          <p:nvCxnSpPr>
            <p:cNvPr id="47" name="Straight Connector 46"/>
            <p:cNvCxnSpPr>
              <a:endCxn id="12" idx="3"/>
            </p:cNvCxnSpPr>
            <p:nvPr/>
          </p:nvCxnSpPr>
          <p:spPr>
            <a:xfrm rot="5400000">
              <a:off x="6692286" y="21845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2" idx="1"/>
              <a:endCxn id="10" idx="3"/>
            </p:cNvCxnSpPr>
            <p:nvPr/>
          </p:nvCxnSpPr>
          <p:spPr>
            <a:xfrm rot="5400000">
              <a:off x="6692286" y="28703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1"/>
              <a:endCxn id="9" idx="3"/>
            </p:cNvCxnSpPr>
            <p:nvPr/>
          </p:nvCxnSpPr>
          <p:spPr>
            <a:xfrm rot="5400000">
              <a:off x="6692286" y="3556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 idx="1"/>
              <a:endCxn id="11" idx="3"/>
            </p:cNvCxnSpPr>
            <p:nvPr/>
          </p:nvCxnSpPr>
          <p:spPr>
            <a:xfrm rot="5400000">
              <a:off x="6692286" y="42419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1"/>
            </p:cNvCxnSpPr>
            <p:nvPr/>
          </p:nvCxnSpPr>
          <p:spPr>
            <a:xfrm rot="5400000">
              <a:off x="6692286" y="56135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2" name="Shape 30"/>
            <p:cNvSpPr/>
            <p:nvPr/>
          </p:nvSpPr>
          <p:spPr>
            <a:xfrm>
              <a:off x="5948039" y="3204839"/>
              <a:ext cx="452761" cy="1367161"/>
            </a:xfrm>
            <a:custGeom>
              <a:avLst/>
              <a:gdLst/>
              <a:ahLst/>
              <a:cxnLst/>
              <a:rect l="0" t="0" r="0" b="0"/>
              <a:pathLst>
                <a:path w="452761" h="1367161">
                  <a:moveTo>
                    <a:pt x="443883" y="1367161"/>
                  </a:moveTo>
                  <a:lnTo>
                    <a:pt x="17755" y="1127464"/>
                  </a:lnTo>
                  <a:lnTo>
                    <a:pt x="0" y="213064"/>
                  </a:lnTo>
                  <a:lnTo>
                    <a:pt x="452761"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Shape 33"/>
            <p:cNvSpPr/>
            <p:nvPr/>
          </p:nvSpPr>
          <p:spPr>
            <a:xfrm>
              <a:off x="7226423" y="3204839"/>
              <a:ext cx="550416" cy="2024109"/>
            </a:xfrm>
            <a:custGeom>
              <a:avLst/>
              <a:gdLst/>
              <a:ahLst/>
              <a:cxnLst/>
              <a:rect l="0" t="0" r="0" b="0"/>
              <a:pathLst>
                <a:path w="550416" h="2024109">
                  <a:moveTo>
                    <a:pt x="17756" y="0"/>
                  </a:moveTo>
                  <a:lnTo>
                    <a:pt x="550416" y="204186"/>
                  </a:lnTo>
                  <a:lnTo>
                    <a:pt x="550416" y="1606858"/>
                  </a:lnTo>
                  <a:lnTo>
                    <a:pt x="0" y="2024109"/>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36"/>
          <p:cNvGrpSpPr>
            <a:grpSpLocks noChangeAspect="1"/>
          </p:cNvGrpSpPr>
          <p:nvPr/>
        </p:nvGrpSpPr>
        <p:grpSpPr>
          <a:xfrm>
            <a:off x="0" y="838200"/>
            <a:ext cx="3048000" cy="4905181"/>
            <a:chOff x="2057399" y="746760"/>
            <a:chExt cx="3750075" cy="6035040"/>
          </a:xfrm>
        </p:grpSpPr>
        <p:sp>
          <p:nvSpPr>
            <p:cNvPr id="55" name="Flowchart: Decision 54"/>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rPr>
                <a:t>Can extend test  beyond frontier?</a:t>
              </a:r>
              <a:endParaRPr lang="en-US" sz="900" b="1" dirty="0">
                <a:solidFill>
                  <a:srgbClr val="002060"/>
                </a:solidFill>
                <a:latin typeface="Calibri" pitchFamily="34" charset="0"/>
              </a:endParaRPr>
            </a:p>
          </p:txBody>
        </p:sp>
        <p:sp>
          <p:nvSpPr>
            <p:cNvPr id="56" name="Flowchart: Process 55"/>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rgbClr val="002060"/>
                  </a:solidFill>
                  <a:latin typeface="Calibri" pitchFamily="34" charset="0"/>
                </a:rPr>
                <a:t>Refine proof</a:t>
              </a:r>
              <a:endParaRPr lang="en-US" sz="900" b="1" dirty="0">
                <a:solidFill>
                  <a:schemeClr val="tx1"/>
                </a:solidFill>
                <a:latin typeface="Calibri" pitchFamily="34" charset="0"/>
              </a:endParaRPr>
            </a:p>
          </p:txBody>
        </p:sp>
        <p:sp>
          <p:nvSpPr>
            <p:cNvPr id="57" name="Flowchart: Process 56"/>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rgbClr val="002060"/>
                  </a:solidFill>
                  <a:latin typeface="Calibri" pitchFamily="34" charset="0"/>
                </a:rPr>
                <a:t>Construct random tests</a:t>
              </a:r>
            </a:p>
            <a:p>
              <a:pPr algn="ctr">
                <a:buNone/>
              </a:pPr>
              <a:r>
                <a:rPr lang="en-US" sz="900" b="1" dirty="0" smtClean="0">
                  <a:solidFill>
                    <a:srgbClr val="002060"/>
                  </a:solidFill>
                  <a:latin typeface="Calibri" pitchFamily="34" charset="0"/>
                </a:rPr>
                <a:t>Construct initial proof</a:t>
              </a:r>
              <a:endParaRPr lang="en-US" sz="900" b="1" dirty="0">
                <a:solidFill>
                  <a:schemeClr val="tx1"/>
                </a:solidFill>
                <a:latin typeface="Calibri" pitchFamily="34" charset="0"/>
              </a:endParaRPr>
            </a:p>
          </p:txBody>
        </p:sp>
        <p:sp>
          <p:nvSpPr>
            <p:cNvPr id="58" name="Flowchart: Alternate Process 57"/>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smtClean="0">
                  <a:solidFill>
                    <a:schemeClr val="accent2">
                      <a:lumMod val="75000"/>
                    </a:schemeClr>
                  </a:solidFill>
                  <a:latin typeface="Calibri" pitchFamily="34" charset="0"/>
                  <a:ea typeface="Cambria Math"/>
                </a:rPr>
                <a:t>Input:</a:t>
              </a:r>
              <a:endParaRPr lang="en-US" sz="900" b="1" dirty="0" smtClean="0">
                <a:solidFill>
                  <a:schemeClr val="accent2">
                    <a:lumMod val="75000"/>
                  </a:schemeClr>
                </a:solidFill>
                <a:latin typeface="Calibri" pitchFamily="34" charset="0"/>
                <a:ea typeface="Cambria Math"/>
              </a:endParaRPr>
            </a:p>
            <a:p>
              <a:pPr algn="ctr">
                <a:buNone/>
              </a:pPr>
              <a:r>
                <a:rPr lang="en-US" sz="900" b="1" dirty="0" smtClean="0">
                  <a:solidFill>
                    <a:schemeClr val="accent2">
                      <a:lumMod val="75000"/>
                    </a:schemeClr>
                  </a:solidFill>
                  <a:latin typeface="Calibri" pitchFamily="34" charset="0"/>
                  <a:ea typeface="Cambria Math"/>
                </a:rPr>
                <a:t>Program </a:t>
              </a:r>
              <a:r>
                <a:rPr lang="en-US" sz="900" dirty="0" smtClean="0">
                  <a:solidFill>
                    <a:srgbClr val="C00000"/>
                  </a:solidFill>
                  <a:latin typeface="Cambria Math" pitchFamily="18" charset="0"/>
                  <a:ea typeface="Cambria Math" pitchFamily="18" charset="0"/>
                </a:rPr>
                <a:t>P</a:t>
              </a:r>
              <a:endParaRPr lang="en-US" sz="900" dirty="0">
                <a:solidFill>
                  <a:srgbClr val="C00000"/>
                </a:solidFill>
                <a:latin typeface="Cambria Math" pitchFamily="18" charset="0"/>
                <a:ea typeface="Cambria Math" pitchFamily="18" charset="0"/>
              </a:endParaRPr>
            </a:p>
            <a:p>
              <a:pPr algn="ctr">
                <a:buNone/>
              </a:pPr>
              <a:r>
                <a:rPr lang="en-US" sz="900" b="1" dirty="0" smtClean="0">
                  <a:solidFill>
                    <a:schemeClr val="accent2">
                      <a:lumMod val="75000"/>
                    </a:schemeClr>
                  </a:solidFill>
                  <a:latin typeface="Calibri" pitchFamily="34" charset="0"/>
                  <a:ea typeface="Cambria Math"/>
                </a:rPr>
                <a:t>Property </a:t>
              </a:r>
              <a:r>
                <a:rPr lang="el-GR" sz="900" dirty="0" smtClean="0">
                  <a:solidFill>
                    <a:srgbClr val="C00000"/>
                  </a:solidFill>
                  <a:latin typeface="Cambria Math" pitchFamily="18" charset="0"/>
                  <a:ea typeface="Cambria Math" pitchFamily="18" charset="0"/>
                </a:rPr>
                <a:t>ψ</a:t>
              </a:r>
              <a:r>
                <a:rPr lang="en-US" sz="900" b="1" dirty="0" smtClean="0">
                  <a:solidFill>
                    <a:schemeClr val="accent2">
                      <a:lumMod val="75000"/>
                    </a:schemeClr>
                  </a:solidFill>
                  <a:latin typeface="Calibri" pitchFamily="34" charset="0"/>
                  <a:sym typeface="Symbol"/>
                </a:rPr>
                <a:t> </a:t>
              </a:r>
              <a:endParaRPr lang="en-US" sz="900" b="1" dirty="0">
                <a:solidFill>
                  <a:schemeClr val="accent2">
                    <a:lumMod val="75000"/>
                  </a:schemeClr>
                </a:solidFill>
                <a:latin typeface="Calibri" pitchFamily="34" charset="0"/>
              </a:endParaRPr>
            </a:p>
          </p:txBody>
        </p:sp>
        <p:sp>
          <p:nvSpPr>
            <p:cNvPr id="59" name="Flowchart: Decision 58"/>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Test succeeded?</a:t>
              </a:r>
              <a:endParaRPr lang="en-US" sz="900" b="1" dirty="0">
                <a:solidFill>
                  <a:srgbClr val="002060"/>
                </a:solidFill>
                <a:latin typeface="Calibri" pitchFamily="34" charset="0"/>
              </a:endParaRPr>
            </a:p>
          </p:txBody>
        </p:sp>
        <p:sp>
          <p:nvSpPr>
            <p:cNvPr id="60" name="Flowchart: Display 59"/>
            <p:cNvSpPr/>
            <p:nvPr/>
          </p:nvSpPr>
          <p:spPr>
            <a:xfrm>
              <a:off x="5029201" y="2782866"/>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Bug!</a:t>
              </a:r>
              <a:endParaRPr lang="en-US" sz="900" b="1" dirty="0">
                <a:solidFill>
                  <a:srgbClr val="FF0000"/>
                </a:solidFill>
                <a:latin typeface="Calibri" pitchFamily="34" charset="0"/>
              </a:endParaRPr>
            </a:p>
          </p:txBody>
        </p:sp>
        <p:sp>
          <p:nvSpPr>
            <p:cNvPr id="61" name="Flowchart: Decision 6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Proof succeeded?</a:t>
              </a:r>
              <a:endParaRPr lang="en-US" sz="900" b="1" dirty="0">
                <a:solidFill>
                  <a:srgbClr val="002060"/>
                </a:solidFill>
                <a:latin typeface="Calibri" pitchFamily="34" charset="0"/>
              </a:endParaRPr>
            </a:p>
          </p:txBody>
        </p:sp>
        <p:sp>
          <p:nvSpPr>
            <p:cNvPr id="62" name="Flowchart: Process 61"/>
            <p:cNvSpPr/>
            <p:nvPr/>
          </p:nvSpPr>
          <p:spPr>
            <a:xfrm>
              <a:off x="2608478" y="4343400"/>
              <a:ext cx="2039215"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tx1"/>
                  </a:solidFill>
                  <a:latin typeface="Calibri" pitchFamily="34" charset="0"/>
                </a:rPr>
                <a:t> </a:t>
              </a:r>
              <a:r>
                <a:rPr lang="en-US" sz="900" dirty="0" smtClean="0">
                  <a:solidFill>
                    <a:srgbClr val="C00000"/>
                  </a:solidFill>
                  <a:latin typeface="Cambria Math" pitchFamily="18" charset="0"/>
                  <a:ea typeface="Cambria Math" pitchFamily="18" charset="0"/>
                  <a:sym typeface="Wingdings"/>
                </a:rPr>
                <a:t>τ</a:t>
              </a:r>
              <a:r>
                <a:rPr lang="en-US" sz="900" b="1" dirty="0" smtClean="0">
                  <a:solidFill>
                    <a:srgbClr val="C00000"/>
                  </a:solidFill>
                  <a:latin typeface="Cambria Math" pitchFamily="18" charset="0"/>
                  <a:ea typeface="Cambria Math" pitchFamily="18" charset="0"/>
                  <a:sym typeface="Wingdings"/>
                </a:rPr>
                <a:t> </a:t>
              </a:r>
              <a:r>
                <a:rPr lang="en-US" sz="900" b="1" dirty="0" smtClean="0">
                  <a:solidFill>
                    <a:schemeClr val="accent2">
                      <a:lumMod val="75000"/>
                    </a:schemeClr>
                  </a:solidFill>
                  <a:latin typeface="Calibri" pitchFamily="34" charset="0"/>
                  <a:ea typeface="Cambria Math"/>
                  <a:sym typeface="Wingdings"/>
                </a:rPr>
                <a:t>= error path in failed proof</a:t>
              </a:r>
            </a:p>
            <a:p>
              <a:pPr>
                <a:buNone/>
              </a:pPr>
              <a:r>
                <a:rPr lang="en-US" sz="900" b="1" dirty="0" smtClean="0">
                  <a:solidFill>
                    <a:schemeClr val="accent2">
                      <a:lumMod val="75000"/>
                    </a:schemeClr>
                  </a:solidFill>
                  <a:latin typeface="Calibri" pitchFamily="34" charset="0"/>
                  <a:ea typeface="Cambria Math"/>
                  <a:sym typeface="Wingdings"/>
                </a:rPr>
                <a:t> </a:t>
              </a:r>
              <a:r>
                <a:rPr lang="en-US" sz="900" dirty="0" smtClean="0">
                  <a:solidFill>
                    <a:srgbClr val="C00000"/>
                  </a:solidFill>
                  <a:latin typeface="Cambria Math" pitchFamily="18" charset="0"/>
                  <a:ea typeface="Cambria Math" pitchFamily="18" charset="0"/>
                  <a:sym typeface="Wingdings"/>
                </a:rPr>
                <a:t>f</a:t>
              </a:r>
              <a:r>
                <a:rPr lang="en-US" sz="900" b="1" dirty="0" smtClean="0">
                  <a:solidFill>
                    <a:schemeClr val="accent2">
                      <a:lumMod val="75000"/>
                    </a:schemeClr>
                  </a:solidFill>
                  <a:latin typeface="Calibri" pitchFamily="34" charset="0"/>
                  <a:ea typeface="Cambria Math"/>
                  <a:sym typeface="Wingdings"/>
                </a:rPr>
                <a:t> =  frontier of error path</a:t>
              </a:r>
              <a:endParaRPr lang="en-US" sz="900" b="1" dirty="0">
                <a:solidFill>
                  <a:schemeClr val="accent2">
                    <a:lumMod val="75000"/>
                  </a:schemeClr>
                </a:solidFill>
                <a:latin typeface="Calibri" pitchFamily="34" charset="0"/>
              </a:endParaRPr>
            </a:p>
          </p:txBody>
        </p:sp>
        <p:cxnSp>
          <p:nvCxnSpPr>
            <p:cNvPr id="63" name="Straight Connector 62"/>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ectangle 36"/>
            <p:cNvSpPr txBox="1"/>
            <p:nvPr/>
          </p:nvSpPr>
          <p:spPr>
            <a:xfrm>
              <a:off x="2209800" y="5410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yes</a:t>
              </a:r>
              <a:endParaRPr lang="en-US" sz="900" b="1" dirty="0">
                <a:solidFill>
                  <a:srgbClr val="002060"/>
                </a:solidFill>
                <a:latin typeface="Calibri" pitchFamily="34" charset="0"/>
              </a:endParaRPr>
            </a:p>
          </p:txBody>
        </p:sp>
        <p:sp>
          <p:nvSpPr>
            <p:cNvPr id="68" name="TextBox 67"/>
            <p:cNvSpPr txBox="1"/>
            <p:nvPr/>
          </p:nvSpPr>
          <p:spPr>
            <a:xfrm>
              <a:off x="3657600" y="5791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sp>
          <p:nvSpPr>
            <p:cNvPr id="69" name="Flowchart: Summing Junction 68"/>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70" name="Flowchart: Summing Junction 69"/>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cxnSp>
          <p:nvCxnSpPr>
            <p:cNvPr id="71" name="Straight Connector 70"/>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Flowchart: Summing Junction 73"/>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75"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Calibri" pitchFamily="34" charset="0"/>
              </a:endParaRPr>
            </a:p>
          </p:txBody>
        </p:sp>
        <p:sp>
          <p:nvSpPr>
            <p:cNvPr id="76" name="TextBox 75"/>
            <p:cNvSpPr txBox="1"/>
            <p:nvPr/>
          </p:nvSpPr>
          <p:spPr>
            <a:xfrm>
              <a:off x="4435874" y="27440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sp>
          <p:nvSpPr>
            <p:cNvPr id="77" name="TextBox 76"/>
            <p:cNvSpPr txBox="1"/>
            <p:nvPr/>
          </p:nvSpPr>
          <p:spPr>
            <a:xfrm>
              <a:off x="3611488" y="32774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78" name="Straight Connector 77"/>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9" idx="3"/>
              <a:endCxn id="60" idx="1"/>
            </p:cNvCxnSpPr>
            <p:nvPr/>
          </p:nvCxnSpPr>
          <p:spPr>
            <a:xfrm flipV="1">
              <a:off x="4573635" y="2998149"/>
              <a:ext cx="455565" cy="413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Flowchart: Display 79"/>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Proof!</a:t>
              </a:r>
              <a:endParaRPr lang="en-US" sz="900" b="1" dirty="0">
                <a:solidFill>
                  <a:srgbClr val="FF0000"/>
                </a:solidFill>
                <a:latin typeface="Calibri" pitchFamily="34" charset="0"/>
              </a:endParaRPr>
            </a:p>
          </p:txBody>
        </p:sp>
        <p:sp>
          <p:nvSpPr>
            <p:cNvPr id="81" name="TextBox 80"/>
            <p:cNvSpPr txBox="1"/>
            <p:nvPr/>
          </p:nvSpPr>
          <p:spPr>
            <a:xfrm>
              <a:off x="4419601" y="3505201"/>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cxnSp>
          <p:nvCxnSpPr>
            <p:cNvPr id="82" name="Straight Connector 81"/>
            <p:cNvCxnSpPr>
              <a:stCxn id="61" idx="3"/>
              <a:endCxn id="80" idx="1"/>
            </p:cNvCxnSpPr>
            <p:nvPr/>
          </p:nvCxnSpPr>
          <p:spPr>
            <a:xfrm>
              <a:off x="4573635"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581400" y="41148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85" name="Straight Connector 84"/>
            <p:cNvCxnSpPr>
              <a:stCxn id="62" idx="2"/>
              <a:endCxn id="55" idx="0"/>
            </p:cNvCxnSpPr>
            <p:nvPr/>
          </p:nvCxnSpPr>
          <p:spPr>
            <a:xfrm rot="5400000" flipV="1">
              <a:off x="3528169" y="4989736"/>
              <a:ext cx="200341" cy="50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p>
        </p:txBody>
      </p:sp>
      <p:sp>
        <p:nvSpPr>
          <p:cNvPr id="92" name="TextBox 91"/>
          <p:cNvSpPr txBox="1">
            <a:spLocks/>
          </p:cNvSpPr>
          <p:nvPr/>
        </p:nvSpPr>
        <p:spPr>
          <a:xfrm>
            <a:off x="3124200" y="1600200"/>
            <a:ext cx="2971800" cy="3429000"/>
          </a:xfrm>
          <a:prstGeom prst="rect">
            <a:avLst/>
          </a:prstGeom>
        </p:spPr>
        <p:txBody>
          <a:bodyPr/>
          <a:lstStyle/>
          <a:p>
            <a:pPr defTabSz="914400" eaLnBrk="1" hangingPunct="1">
              <a:buNone/>
              <a:defRPr/>
            </a:pPr>
            <a:r>
              <a:rPr lang="en-US" sz="1200" b="1" dirty="0" smtClean="0">
                <a:solidFill>
                  <a:srgbClr val="002060">
                    <a:alpha val="100000"/>
                  </a:srgbClr>
                </a:solidFill>
                <a:latin typeface="Courier New"/>
                <a:cs typeface="Courier New"/>
              </a:rPr>
              <a:t>   </a:t>
            </a:r>
            <a:r>
              <a:rPr lang="en-US" sz="1600" b="1" dirty="0" smtClean="0">
                <a:latin typeface="Courier New" pitchFamily="49" charset="0"/>
                <a:cs typeface="Courier New" pitchFamily="49" charset="0"/>
              </a:rPr>
              <a:t>void </a:t>
            </a:r>
            <a:r>
              <a:rPr lang="en-US" sz="1600" b="1" dirty="0" err="1" smtClean="0">
                <a:latin typeface="Courier New" pitchFamily="49" charset="0"/>
                <a:cs typeface="Courier New" pitchFamily="49" charset="0"/>
              </a:rPr>
              <a:t>foo</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a:t>
            </a:r>
            <a:endParaRPr lang="en-US" sz="2800" b="1" dirty="0" smtClean="0">
              <a:latin typeface="Courier New" pitchFamily="49" charset="0"/>
              <a:cs typeface="Courier New" pitchFamily="49" charset="0"/>
            </a:endParaRPr>
          </a:p>
          <a:p>
            <a:pPr defTabSz="914400" eaLnBrk="1" hangingPunct="1">
              <a:buNone/>
              <a:defRPr/>
            </a:pPr>
            <a:r>
              <a:rPr lang="en-US" sz="1600" b="1" dirty="0" smtClean="0">
                <a:latin typeface="Courier New" pitchFamily="49" charset="0"/>
                <a:cs typeface="Courier New" pitchFamily="49" charset="0"/>
              </a:rPr>
              <a:t>  {</a:t>
            </a:r>
          </a:p>
          <a:p>
            <a:pPr defTabSz="914400" eaLnBrk="1" hangingPunct="1">
              <a:buNone/>
              <a:defRPr/>
            </a:pPr>
            <a:r>
              <a:rPr lang="en-US" sz="1600" b="1" dirty="0" smtClean="0">
                <a:latin typeface="Courier New" pitchFamily="49" charset="0"/>
                <a:cs typeface="Courier New" pitchFamily="49" charset="0"/>
              </a:rPr>
              <a:t>0: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 0;</a:t>
            </a:r>
            <a:endParaRPr lang="en-US" sz="2400" b="1" dirty="0" smtClean="0">
              <a:latin typeface="Courier New" pitchFamily="49" charset="0"/>
              <a:cs typeface="Courier New" pitchFamily="49" charset="0"/>
            </a:endParaRPr>
          </a:p>
          <a:p>
            <a:pPr defTabSz="914400" eaLnBrk="1" hangingPunct="1">
              <a:buNone/>
              <a:defRPr/>
            </a:pPr>
            <a:r>
              <a:rPr lang="en-US" sz="1600" b="1" dirty="0" smtClean="0">
                <a:latin typeface="Courier New" pitchFamily="49" charset="0"/>
                <a:cs typeface="Courier New" pitchFamily="49" charset="0"/>
              </a:rPr>
              <a:t>1:  c = 0;</a:t>
            </a:r>
          </a:p>
          <a:p>
            <a:pPr defTabSz="914400" eaLnBrk="1" hangingPunct="1">
              <a:buNone/>
              <a:defRPr/>
            </a:pPr>
            <a:r>
              <a:rPr lang="en-US" sz="1600" b="1" dirty="0" smtClean="0">
                <a:latin typeface="Courier New" pitchFamily="49" charset="0"/>
                <a:cs typeface="Courier New" pitchFamily="49" charset="0"/>
              </a:rPr>
              <a:t>2:  while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&lt; 1000)</a:t>
            </a:r>
          </a:p>
          <a:p>
            <a:pPr defTabSz="914400" eaLnBrk="1" hangingPunct="1">
              <a:buNone/>
              <a:defRPr/>
            </a:pPr>
            <a:r>
              <a:rPr lang="en-US" sz="1600" b="1" dirty="0" smtClean="0">
                <a:latin typeface="Courier New" pitchFamily="49" charset="0"/>
                <a:cs typeface="Courier New" pitchFamily="49" charset="0"/>
              </a:rPr>
              <a:t>    {</a:t>
            </a:r>
          </a:p>
          <a:p>
            <a:pPr defTabSz="914400" eaLnBrk="1" hangingPunct="1">
              <a:buNone/>
              <a:defRPr/>
            </a:pPr>
            <a:r>
              <a:rPr lang="en-US" sz="1600" b="1" dirty="0" smtClean="0">
                <a:latin typeface="Courier New" pitchFamily="49" charset="0"/>
                <a:cs typeface="Courier New" pitchFamily="49" charset="0"/>
              </a:rPr>
              <a:t>3:    c = c +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a:t>
            </a:r>
          </a:p>
          <a:p>
            <a:pPr defTabSz="914400" eaLnBrk="1" hangingPunct="1">
              <a:buNone/>
              <a:defRPr/>
            </a:pPr>
            <a:r>
              <a:rPr lang="en-US" sz="1600" b="1" dirty="0" smtClean="0">
                <a:latin typeface="Courier New" pitchFamily="49" charset="0"/>
                <a:cs typeface="Courier New" pitchFamily="49" charset="0"/>
              </a:rPr>
              <a:t>4: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+ 1;</a:t>
            </a:r>
          </a:p>
          <a:p>
            <a:pPr defTabSz="914400" eaLnBrk="1" hangingPunct="1">
              <a:buNone/>
              <a:defRPr/>
            </a:pPr>
            <a:r>
              <a:rPr lang="en-US" sz="1600" b="1" dirty="0" smtClean="0">
                <a:latin typeface="Courier New" pitchFamily="49" charset="0"/>
                <a:cs typeface="Courier New" pitchFamily="49" charset="0"/>
              </a:rPr>
              <a:t>    }</a:t>
            </a:r>
          </a:p>
          <a:p>
            <a:pPr defTabSz="914400" eaLnBrk="1" hangingPunct="1">
              <a:buNone/>
              <a:defRPr/>
            </a:pPr>
            <a:r>
              <a:rPr lang="en-US" sz="1600" b="1" dirty="0" smtClean="0">
                <a:latin typeface="Courier New" pitchFamily="49" charset="0"/>
                <a:cs typeface="Courier New" pitchFamily="49" charset="0"/>
              </a:rPr>
              <a:t>5:  if (a &lt;= 0)</a:t>
            </a:r>
          </a:p>
          <a:p>
            <a:pPr defTabSz="914400" eaLnBrk="1" hangingPunct="1">
              <a:buNone/>
              <a:defRPr/>
            </a:pPr>
            <a:r>
              <a:rPr lang="en-US" sz="1600" b="1" dirty="0" smtClean="0">
                <a:latin typeface="Courier New" pitchFamily="49" charset="0"/>
                <a:cs typeface="Courier New" pitchFamily="49" charset="0"/>
              </a:rPr>
              <a:t>6:    error();</a:t>
            </a:r>
          </a:p>
          <a:p>
            <a:pPr defTabSz="914400" eaLnBrk="1" hangingPunct="1">
              <a:buNone/>
              <a:defRPr/>
            </a:pPr>
            <a:r>
              <a:rPr lang="en-US" sz="1600" b="1" dirty="0" smtClean="0">
                <a:latin typeface="Courier New" pitchFamily="49" charset="0"/>
                <a:cs typeface="Courier New" pitchFamily="49" charset="0"/>
              </a:rPr>
              <a:t>  }</a:t>
            </a: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latin typeface="+mj-lt"/>
                <a:ea typeface="+mj-ea"/>
                <a:cs typeface="+mj-cs"/>
              </a:rPr>
              <a:t> </a:t>
            </a:r>
            <a:r>
              <a:rPr lang="en-US" sz="4400" dirty="0" smtClean="0">
                <a:solidFill>
                  <a:srgbClr val="C00000"/>
                </a:solidFill>
                <a:latin typeface="Calibri" pitchFamily="34" charset="0"/>
                <a:ea typeface="+mj-ea"/>
                <a:cs typeface="+mj-cs"/>
              </a:rPr>
              <a:t>Example</a:t>
            </a:r>
            <a:endParaRPr lang="en-US" sz="4400" dirty="0">
              <a:solidFill>
                <a:srgbClr val="C00000"/>
              </a:solidFill>
              <a:latin typeface="Calibri" pitchFamily="34" charset="0"/>
              <a:ea typeface="+mj-ea"/>
              <a:cs typeface="+mj-cs"/>
            </a:endParaRPr>
          </a:p>
        </p:txBody>
      </p:sp>
      <p:sp>
        <p:nvSpPr>
          <p:cNvPr id="3" name="Content Placeholder 2"/>
          <p:cNvSpPr>
            <a:spLocks noGrp="1"/>
          </p:cNvSpPr>
          <p:nvPr>
            <p:ph idx="4294967295"/>
          </p:nvPr>
        </p:nvSpPr>
        <p:spPr>
          <a:xfrm>
            <a:off x="457200" y="1600200"/>
            <a:ext cx="8229600" cy="4525963"/>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73410" name="Equation" r:id="rId3" imgW="0" imgH="0" progId="Equation.3">
              <p:embed/>
            </p:oleObj>
          </a:graphicData>
        </a:graphic>
      </p:graphicFrame>
      <p:grpSp>
        <p:nvGrpSpPr>
          <p:cNvPr id="4" name="Group 18"/>
          <p:cNvGrpSpPr/>
          <p:nvPr/>
        </p:nvGrpSpPr>
        <p:grpSpPr>
          <a:xfrm>
            <a:off x="6934200" y="914400"/>
            <a:ext cx="1828800" cy="4572000"/>
            <a:chOff x="5948039" y="1600200"/>
            <a:chExt cx="1828800" cy="4572000"/>
          </a:xfrm>
        </p:grpSpPr>
        <p:sp>
          <p:nvSpPr>
            <p:cNvPr id="40" name="Cloud 39"/>
            <p:cNvSpPr/>
            <p:nvPr/>
          </p:nvSpPr>
          <p:spPr>
            <a:xfrm>
              <a:off x="6400800" y="1600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41" name="Cloud 40"/>
            <p:cNvSpPr/>
            <p:nvPr/>
          </p:nvSpPr>
          <p:spPr>
            <a:xfrm>
              <a:off x="6400800" y="5715000"/>
              <a:ext cx="838200" cy="457200"/>
            </a:xfrm>
            <a:prstGeom prst="cloud">
              <a:avLst/>
            </a:prstGeom>
            <a:gradFill flip="none" rotWithShape="1">
              <a:gsLst>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6</a:t>
              </a:r>
              <a:endParaRPr lang="en-US" sz="1100" dirty="0">
                <a:solidFill>
                  <a:srgbClr val="002060"/>
                </a:solidFill>
                <a:latin typeface="Cambria Math"/>
                <a:ea typeface="Cambria Math"/>
              </a:endParaRPr>
            </a:p>
          </p:txBody>
        </p:sp>
        <p:sp>
          <p:nvSpPr>
            <p:cNvPr id="42" name="Cloud 41"/>
            <p:cNvSpPr/>
            <p:nvPr/>
          </p:nvSpPr>
          <p:spPr>
            <a:xfrm>
              <a:off x="6400800" y="5029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5</a:t>
              </a:r>
              <a:endParaRPr lang="en-US" sz="1100" dirty="0">
                <a:solidFill>
                  <a:srgbClr val="002060"/>
                </a:solidFill>
                <a:latin typeface="Cambria Math"/>
                <a:ea typeface="Cambria Math"/>
              </a:endParaRPr>
            </a:p>
          </p:txBody>
        </p:sp>
        <p:sp>
          <p:nvSpPr>
            <p:cNvPr id="43" name="Cloud 42"/>
            <p:cNvSpPr/>
            <p:nvPr/>
          </p:nvSpPr>
          <p:spPr>
            <a:xfrm>
              <a:off x="6400800" y="3657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3</a:t>
              </a:r>
              <a:endParaRPr lang="en-US" sz="1100" dirty="0">
                <a:solidFill>
                  <a:srgbClr val="002060"/>
                </a:solidFill>
                <a:latin typeface="Cambria Math"/>
                <a:ea typeface="Cambria Math"/>
              </a:endParaRPr>
            </a:p>
          </p:txBody>
        </p:sp>
        <p:sp>
          <p:nvSpPr>
            <p:cNvPr id="44" name="Cloud 43"/>
            <p:cNvSpPr/>
            <p:nvPr/>
          </p:nvSpPr>
          <p:spPr>
            <a:xfrm>
              <a:off x="6400800" y="2971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a:ea typeface="Cambria Math"/>
                </a:rPr>
                <a:t>2</a:t>
              </a:r>
              <a:endParaRPr lang="en-US" sz="1100" dirty="0">
                <a:solidFill>
                  <a:srgbClr val="002060"/>
                </a:solidFill>
                <a:latin typeface="Cambria"/>
              </a:endParaRPr>
            </a:p>
          </p:txBody>
        </p:sp>
        <p:sp>
          <p:nvSpPr>
            <p:cNvPr id="45" name="Cloud 44"/>
            <p:cNvSpPr/>
            <p:nvPr/>
          </p:nvSpPr>
          <p:spPr>
            <a:xfrm>
              <a:off x="6400800" y="4343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4</a:t>
              </a:r>
              <a:endParaRPr lang="en-US" sz="1100" dirty="0">
                <a:solidFill>
                  <a:srgbClr val="002060"/>
                </a:solidFill>
                <a:latin typeface="Cambria Math"/>
                <a:ea typeface="Cambria Math"/>
              </a:endParaRPr>
            </a:p>
          </p:txBody>
        </p:sp>
        <p:sp>
          <p:nvSpPr>
            <p:cNvPr id="46" name="Cloud 45"/>
            <p:cNvSpPr/>
            <p:nvPr/>
          </p:nvSpPr>
          <p:spPr>
            <a:xfrm>
              <a:off x="6400800" y="2286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a:ea typeface="Cambria Math"/>
                </a:rPr>
                <a:t>1</a:t>
              </a:r>
              <a:endParaRPr lang="en-US" sz="1100" dirty="0">
                <a:solidFill>
                  <a:srgbClr val="002060"/>
                </a:solidFill>
                <a:latin typeface="Cambria"/>
              </a:endParaRPr>
            </a:p>
          </p:txBody>
        </p:sp>
        <p:cxnSp>
          <p:nvCxnSpPr>
            <p:cNvPr id="47" name="Straight Connector 46"/>
            <p:cNvCxnSpPr>
              <a:endCxn id="12" idx="3"/>
            </p:cNvCxnSpPr>
            <p:nvPr/>
          </p:nvCxnSpPr>
          <p:spPr>
            <a:xfrm rot="5400000">
              <a:off x="6692286" y="21845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2" idx="1"/>
              <a:endCxn id="10" idx="3"/>
            </p:cNvCxnSpPr>
            <p:nvPr/>
          </p:nvCxnSpPr>
          <p:spPr>
            <a:xfrm rot="5400000">
              <a:off x="6692286" y="28703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1"/>
              <a:endCxn id="9" idx="3"/>
            </p:cNvCxnSpPr>
            <p:nvPr/>
          </p:nvCxnSpPr>
          <p:spPr>
            <a:xfrm rot="5400000">
              <a:off x="6692286" y="35561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 idx="1"/>
              <a:endCxn id="11" idx="3"/>
            </p:cNvCxnSpPr>
            <p:nvPr/>
          </p:nvCxnSpPr>
          <p:spPr>
            <a:xfrm rot="5400000">
              <a:off x="6692286" y="42419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1"/>
            </p:cNvCxnSpPr>
            <p:nvPr/>
          </p:nvCxnSpPr>
          <p:spPr>
            <a:xfrm rot="5400000">
              <a:off x="6692286" y="5613527"/>
              <a:ext cx="255228" cy="158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2" name="Shape 30"/>
            <p:cNvSpPr/>
            <p:nvPr/>
          </p:nvSpPr>
          <p:spPr>
            <a:xfrm>
              <a:off x="5948039" y="3204839"/>
              <a:ext cx="452761" cy="1367161"/>
            </a:xfrm>
            <a:custGeom>
              <a:avLst/>
              <a:gdLst/>
              <a:ahLst/>
              <a:cxnLst/>
              <a:rect l="0" t="0" r="0" b="0"/>
              <a:pathLst>
                <a:path w="452761" h="1367161">
                  <a:moveTo>
                    <a:pt x="443883" y="1367161"/>
                  </a:moveTo>
                  <a:lnTo>
                    <a:pt x="17755" y="1127464"/>
                  </a:lnTo>
                  <a:lnTo>
                    <a:pt x="0" y="213064"/>
                  </a:lnTo>
                  <a:lnTo>
                    <a:pt x="452761"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Shape 33"/>
            <p:cNvSpPr/>
            <p:nvPr/>
          </p:nvSpPr>
          <p:spPr>
            <a:xfrm>
              <a:off x="7226423" y="3204839"/>
              <a:ext cx="550416" cy="2024109"/>
            </a:xfrm>
            <a:custGeom>
              <a:avLst/>
              <a:gdLst/>
              <a:ahLst/>
              <a:cxnLst/>
              <a:rect l="0" t="0" r="0" b="0"/>
              <a:pathLst>
                <a:path w="550416" h="2024109">
                  <a:moveTo>
                    <a:pt x="17756" y="0"/>
                  </a:moveTo>
                  <a:lnTo>
                    <a:pt x="550416" y="204186"/>
                  </a:lnTo>
                  <a:lnTo>
                    <a:pt x="550416" y="1606858"/>
                  </a:lnTo>
                  <a:lnTo>
                    <a:pt x="0" y="2024109"/>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36"/>
          <p:cNvGrpSpPr>
            <a:grpSpLocks noChangeAspect="1"/>
          </p:cNvGrpSpPr>
          <p:nvPr/>
        </p:nvGrpSpPr>
        <p:grpSpPr>
          <a:xfrm>
            <a:off x="0" y="838200"/>
            <a:ext cx="3048000" cy="4905181"/>
            <a:chOff x="2057399" y="746760"/>
            <a:chExt cx="3750075" cy="6035040"/>
          </a:xfrm>
        </p:grpSpPr>
        <p:sp>
          <p:nvSpPr>
            <p:cNvPr id="55" name="Flowchart: Decision 54"/>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rPr>
                <a:t>Can extend test  beyond frontier?</a:t>
              </a:r>
              <a:endParaRPr lang="en-US" sz="900" b="1" dirty="0">
                <a:solidFill>
                  <a:srgbClr val="002060"/>
                </a:solidFill>
                <a:latin typeface="Calibri" pitchFamily="34" charset="0"/>
              </a:endParaRPr>
            </a:p>
          </p:txBody>
        </p:sp>
        <p:sp>
          <p:nvSpPr>
            <p:cNvPr id="56" name="Flowchart: Process 55"/>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rgbClr val="002060"/>
                  </a:solidFill>
                  <a:latin typeface="Calibri" pitchFamily="34" charset="0"/>
                </a:rPr>
                <a:t>Refine proof</a:t>
              </a:r>
              <a:endParaRPr lang="en-US" sz="900" b="1" dirty="0">
                <a:solidFill>
                  <a:schemeClr val="tx1"/>
                </a:solidFill>
                <a:latin typeface="Calibri" pitchFamily="34" charset="0"/>
              </a:endParaRPr>
            </a:p>
          </p:txBody>
        </p:sp>
        <p:sp>
          <p:nvSpPr>
            <p:cNvPr id="57" name="Flowchart: Process 56"/>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rgbClr val="002060"/>
                  </a:solidFill>
                  <a:latin typeface="Calibri" pitchFamily="34" charset="0"/>
                </a:rPr>
                <a:t>Construct random tests</a:t>
              </a:r>
            </a:p>
            <a:p>
              <a:pPr algn="ctr">
                <a:buNone/>
              </a:pPr>
              <a:r>
                <a:rPr lang="en-US" sz="900" b="1" dirty="0" smtClean="0">
                  <a:solidFill>
                    <a:srgbClr val="002060"/>
                  </a:solidFill>
                  <a:latin typeface="Calibri" pitchFamily="34" charset="0"/>
                </a:rPr>
                <a:t>Construct initial proof</a:t>
              </a:r>
              <a:endParaRPr lang="en-US" sz="900" b="1" dirty="0">
                <a:solidFill>
                  <a:schemeClr val="tx1"/>
                </a:solidFill>
                <a:latin typeface="Calibri" pitchFamily="34" charset="0"/>
              </a:endParaRPr>
            </a:p>
          </p:txBody>
        </p:sp>
        <p:sp>
          <p:nvSpPr>
            <p:cNvPr id="58" name="Flowchart: Alternate Process 57"/>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accent2">
                      <a:lumMod val="75000"/>
                    </a:schemeClr>
                  </a:solidFill>
                  <a:latin typeface="Calibri" pitchFamily="34" charset="0"/>
                  <a:ea typeface="Cambria Math"/>
                </a:rPr>
                <a:t>Input:</a:t>
              </a:r>
            </a:p>
            <a:p>
              <a:pPr algn="ctr">
                <a:buNone/>
              </a:pPr>
              <a:r>
                <a:rPr lang="en-US" sz="900" b="1" dirty="0" smtClean="0">
                  <a:solidFill>
                    <a:schemeClr val="accent2">
                      <a:lumMod val="75000"/>
                    </a:schemeClr>
                  </a:solidFill>
                  <a:latin typeface="Calibri" pitchFamily="34" charset="0"/>
                  <a:ea typeface="Cambria Math"/>
                </a:rPr>
                <a:t>Program </a:t>
              </a:r>
              <a:r>
                <a:rPr lang="en-US" sz="900" dirty="0" smtClean="0">
                  <a:solidFill>
                    <a:srgbClr val="C00000"/>
                  </a:solidFill>
                  <a:latin typeface="Cambria Math" pitchFamily="18" charset="0"/>
                  <a:ea typeface="Cambria Math" pitchFamily="18" charset="0"/>
                </a:rPr>
                <a:t>P</a:t>
              </a:r>
              <a:endParaRPr lang="en-US" sz="900" dirty="0">
                <a:solidFill>
                  <a:srgbClr val="C00000"/>
                </a:solidFill>
                <a:latin typeface="Cambria Math" pitchFamily="18" charset="0"/>
                <a:ea typeface="Cambria Math" pitchFamily="18" charset="0"/>
              </a:endParaRPr>
            </a:p>
            <a:p>
              <a:pPr algn="ctr">
                <a:buNone/>
              </a:pPr>
              <a:r>
                <a:rPr lang="en-US" sz="900" b="1" dirty="0" smtClean="0">
                  <a:solidFill>
                    <a:schemeClr val="accent2">
                      <a:lumMod val="75000"/>
                    </a:schemeClr>
                  </a:solidFill>
                  <a:latin typeface="Calibri" pitchFamily="34" charset="0"/>
                  <a:ea typeface="Cambria Math"/>
                </a:rPr>
                <a:t>Property </a:t>
              </a:r>
              <a:r>
                <a:rPr lang="el-GR" sz="900" dirty="0" smtClean="0">
                  <a:solidFill>
                    <a:srgbClr val="C00000"/>
                  </a:solidFill>
                  <a:latin typeface="Cambria Math" pitchFamily="18" charset="0"/>
                  <a:ea typeface="Cambria Math" pitchFamily="18" charset="0"/>
                </a:rPr>
                <a:t>ψ</a:t>
              </a:r>
              <a:r>
                <a:rPr lang="en-US" sz="900" b="1" dirty="0" smtClean="0">
                  <a:solidFill>
                    <a:schemeClr val="accent2">
                      <a:lumMod val="75000"/>
                    </a:schemeClr>
                  </a:solidFill>
                  <a:latin typeface="Calibri" pitchFamily="34" charset="0"/>
                  <a:sym typeface="Symbol"/>
                </a:rPr>
                <a:t> </a:t>
              </a:r>
              <a:endParaRPr lang="en-US" sz="900" b="1" dirty="0">
                <a:solidFill>
                  <a:schemeClr val="accent2">
                    <a:lumMod val="75000"/>
                  </a:schemeClr>
                </a:solidFill>
                <a:latin typeface="Calibri" pitchFamily="34" charset="0"/>
              </a:endParaRPr>
            </a:p>
          </p:txBody>
        </p:sp>
        <p:sp>
          <p:nvSpPr>
            <p:cNvPr id="59" name="Flowchart: Decision 58"/>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Test succeeded?</a:t>
              </a:r>
              <a:endParaRPr lang="en-US" sz="900" b="1" dirty="0">
                <a:solidFill>
                  <a:srgbClr val="002060"/>
                </a:solidFill>
                <a:latin typeface="Calibri" pitchFamily="34" charset="0"/>
              </a:endParaRPr>
            </a:p>
          </p:txBody>
        </p:sp>
        <p:sp>
          <p:nvSpPr>
            <p:cNvPr id="60" name="Flowchart: Display 59"/>
            <p:cNvSpPr/>
            <p:nvPr/>
          </p:nvSpPr>
          <p:spPr>
            <a:xfrm>
              <a:off x="5029201" y="2782866"/>
              <a:ext cx="762000"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Bug!</a:t>
              </a:r>
              <a:endParaRPr lang="en-US" sz="900" b="1" dirty="0">
                <a:solidFill>
                  <a:srgbClr val="FF0000"/>
                </a:solidFill>
                <a:latin typeface="Calibri" pitchFamily="34" charset="0"/>
              </a:endParaRPr>
            </a:p>
          </p:txBody>
        </p:sp>
        <p:sp>
          <p:nvSpPr>
            <p:cNvPr id="61" name="Flowchart: Decision 6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Proof succeeded?</a:t>
              </a:r>
              <a:endParaRPr lang="en-US" sz="900" b="1" dirty="0">
                <a:solidFill>
                  <a:srgbClr val="002060"/>
                </a:solidFill>
                <a:latin typeface="Calibri" pitchFamily="34" charset="0"/>
              </a:endParaRPr>
            </a:p>
          </p:txBody>
        </p:sp>
        <p:sp>
          <p:nvSpPr>
            <p:cNvPr id="62" name="Flowchart: Process 61"/>
            <p:cNvSpPr/>
            <p:nvPr/>
          </p:nvSpPr>
          <p:spPr>
            <a:xfrm>
              <a:off x="2608478" y="4343400"/>
              <a:ext cx="2039215"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tx1"/>
                  </a:solidFill>
                  <a:latin typeface="Calibri" pitchFamily="34" charset="0"/>
                </a:rPr>
                <a:t> </a:t>
              </a:r>
              <a:r>
                <a:rPr lang="en-US" sz="900" dirty="0" smtClean="0">
                  <a:solidFill>
                    <a:srgbClr val="C00000"/>
                  </a:solidFill>
                  <a:latin typeface="Cambria Math" pitchFamily="18" charset="0"/>
                  <a:ea typeface="Cambria Math" pitchFamily="18" charset="0"/>
                  <a:sym typeface="Wingdings"/>
                </a:rPr>
                <a:t>τ</a:t>
              </a:r>
              <a:r>
                <a:rPr lang="en-US" sz="900" b="1" dirty="0" smtClean="0">
                  <a:solidFill>
                    <a:schemeClr val="accent2">
                      <a:lumMod val="75000"/>
                    </a:schemeClr>
                  </a:solidFill>
                  <a:latin typeface="Calibri" pitchFamily="34" charset="0"/>
                  <a:ea typeface="Cambria Math"/>
                  <a:sym typeface="Wingdings"/>
                </a:rPr>
                <a:t> = error path in failed proof</a:t>
              </a:r>
            </a:p>
            <a:p>
              <a:pPr>
                <a:buNone/>
              </a:pPr>
              <a:r>
                <a:rPr lang="en-US" sz="900" b="1" dirty="0" smtClean="0">
                  <a:solidFill>
                    <a:schemeClr val="accent2">
                      <a:lumMod val="75000"/>
                    </a:schemeClr>
                  </a:solidFill>
                  <a:latin typeface="Calibri" pitchFamily="34" charset="0"/>
                  <a:ea typeface="Cambria Math"/>
                  <a:sym typeface="Wingdings"/>
                </a:rPr>
                <a:t> </a:t>
              </a:r>
              <a:r>
                <a:rPr lang="en-US" sz="900" dirty="0" smtClean="0">
                  <a:solidFill>
                    <a:srgbClr val="C00000"/>
                  </a:solidFill>
                  <a:latin typeface="Cambria Math" pitchFamily="18" charset="0"/>
                  <a:ea typeface="Cambria Math" pitchFamily="18" charset="0"/>
                  <a:sym typeface="Wingdings"/>
                </a:rPr>
                <a:t>f</a:t>
              </a:r>
              <a:r>
                <a:rPr lang="en-US" sz="900" b="1" dirty="0" smtClean="0">
                  <a:solidFill>
                    <a:schemeClr val="accent2">
                      <a:lumMod val="75000"/>
                    </a:schemeClr>
                  </a:solidFill>
                  <a:latin typeface="Calibri" pitchFamily="34" charset="0"/>
                  <a:ea typeface="Cambria Math"/>
                  <a:sym typeface="Wingdings"/>
                </a:rPr>
                <a:t> =  frontier of error path</a:t>
              </a:r>
              <a:endParaRPr lang="en-US" sz="900" b="1" dirty="0">
                <a:solidFill>
                  <a:schemeClr val="accent2">
                    <a:lumMod val="75000"/>
                  </a:schemeClr>
                </a:solidFill>
                <a:latin typeface="Calibri" pitchFamily="34" charset="0"/>
              </a:endParaRPr>
            </a:p>
          </p:txBody>
        </p:sp>
        <p:cxnSp>
          <p:nvCxnSpPr>
            <p:cNvPr id="63" name="Straight Connector 62"/>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ectangle 36"/>
            <p:cNvSpPr txBox="1"/>
            <p:nvPr/>
          </p:nvSpPr>
          <p:spPr>
            <a:xfrm>
              <a:off x="2209800" y="5410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yes</a:t>
              </a:r>
              <a:endParaRPr lang="en-US" sz="900" b="1" dirty="0">
                <a:solidFill>
                  <a:srgbClr val="002060"/>
                </a:solidFill>
                <a:latin typeface="Calibri" pitchFamily="34" charset="0"/>
              </a:endParaRPr>
            </a:p>
          </p:txBody>
        </p:sp>
        <p:sp>
          <p:nvSpPr>
            <p:cNvPr id="68" name="TextBox 67"/>
            <p:cNvSpPr txBox="1"/>
            <p:nvPr/>
          </p:nvSpPr>
          <p:spPr>
            <a:xfrm>
              <a:off x="3657600" y="5791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sp>
          <p:nvSpPr>
            <p:cNvPr id="69" name="Flowchart: Summing Junction 68"/>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70" name="Flowchart: Summing Junction 69"/>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cxnSp>
          <p:nvCxnSpPr>
            <p:cNvPr id="71" name="Straight Connector 70"/>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V="1">
              <a:off x="3560768" y="2659318"/>
              <a:ext cx="13716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Flowchart: Summing Junction 73"/>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75"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Calibri" pitchFamily="34" charset="0"/>
              </a:endParaRPr>
            </a:p>
          </p:txBody>
        </p:sp>
        <p:sp>
          <p:nvSpPr>
            <p:cNvPr id="76" name="TextBox 75"/>
            <p:cNvSpPr txBox="1"/>
            <p:nvPr/>
          </p:nvSpPr>
          <p:spPr>
            <a:xfrm>
              <a:off x="4435874" y="27440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sp>
          <p:nvSpPr>
            <p:cNvPr id="77" name="TextBox 76"/>
            <p:cNvSpPr txBox="1"/>
            <p:nvPr/>
          </p:nvSpPr>
          <p:spPr>
            <a:xfrm>
              <a:off x="3611488" y="32774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78" name="Straight Connector 77"/>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9" idx="3"/>
              <a:endCxn id="60" idx="1"/>
            </p:cNvCxnSpPr>
            <p:nvPr/>
          </p:nvCxnSpPr>
          <p:spPr>
            <a:xfrm flipV="1">
              <a:off x="4573635" y="2998149"/>
              <a:ext cx="455565" cy="413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Flowchart: Display 79"/>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Proof!</a:t>
              </a:r>
              <a:endParaRPr lang="en-US" sz="900" b="1" dirty="0">
                <a:solidFill>
                  <a:srgbClr val="FF0000"/>
                </a:solidFill>
                <a:latin typeface="Calibri" pitchFamily="34" charset="0"/>
              </a:endParaRPr>
            </a:p>
          </p:txBody>
        </p:sp>
        <p:sp>
          <p:nvSpPr>
            <p:cNvPr id="81" name="TextBox 80"/>
            <p:cNvSpPr txBox="1"/>
            <p:nvPr/>
          </p:nvSpPr>
          <p:spPr>
            <a:xfrm>
              <a:off x="4419601" y="3505201"/>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cxnSp>
          <p:nvCxnSpPr>
            <p:cNvPr id="82" name="Straight Connector 81"/>
            <p:cNvCxnSpPr>
              <a:stCxn id="61" idx="3"/>
              <a:endCxn id="80" idx="1"/>
            </p:cNvCxnSpPr>
            <p:nvPr/>
          </p:nvCxnSpPr>
          <p:spPr>
            <a:xfrm>
              <a:off x="4573635"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581400" y="41148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85" name="Straight Connector 84"/>
            <p:cNvCxnSpPr>
              <a:stCxn id="62" idx="2"/>
              <a:endCxn id="55" idx="0"/>
            </p:cNvCxnSpPr>
            <p:nvPr/>
          </p:nvCxnSpPr>
          <p:spPr>
            <a:xfrm rot="5400000" flipV="1">
              <a:off x="3528169" y="4989736"/>
              <a:ext cx="200341" cy="50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p>
        </p:txBody>
      </p:sp>
      <p:sp>
        <p:nvSpPr>
          <p:cNvPr id="92" name="TextBox 91"/>
          <p:cNvSpPr txBox="1">
            <a:spLocks/>
          </p:cNvSpPr>
          <p:nvPr/>
        </p:nvSpPr>
        <p:spPr>
          <a:xfrm>
            <a:off x="3124200" y="1600200"/>
            <a:ext cx="2971800" cy="3429000"/>
          </a:xfrm>
          <a:prstGeom prst="rect">
            <a:avLst/>
          </a:prstGeom>
        </p:spPr>
        <p:txBody>
          <a:bodyPr/>
          <a:lstStyle/>
          <a:p>
            <a:pPr defTabSz="914400" eaLnBrk="1" hangingPunct="1">
              <a:buNone/>
              <a:defRPr/>
            </a:pPr>
            <a:r>
              <a:rPr lang="en-US" sz="1200" b="1" dirty="0" smtClean="0">
                <a:solidFill>
                  <a:srgbClr val="002060">
                    <a:alpha val="100000"/>
                  </a:srgbClr>
                </a:solidFill>
                <a:latin typeface="Courier New"/>
                <a:cs typeface="Courier New"/>
              </a:rPr>
              <a:t>   </a:t>
            </a:r>
            <a:r>
              <a:rPr lang="en-US" sz="1600" b="1" dirty="0" smtClean="0">
                <a:latin typeface="Courier New" pitchFamily="49" charset="0"/>
                <a:cs typeface="Courier New" pitchFamily="49" charset="0"/>
              </a:rPr>
              <a:t>void </a:t>
            </a:r>
            <a:r>
              <a:rPr lang="en-US" sz="1600" b="1" dirty="0" err="1" smtClean="0">
                <a:latin typeface="Courier New" pitchFamily="49" charset="0"/>
                <a:cs typeface="Courier New" pitchFamily="49" charset="0"/>
              </a:rPr>
              <a:t>foo</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a:t>
            </a:r>
            <a:endParaRPr lang="en-US" sz="2800" b="1" dirty="0" smtClean="0">
              <a:latin typeface="Courier New" pitchFamily="49" charset="0"/>
              <a:cs typeface="Courier New" pitchFamily="49" charset="0"/>
            </a:endParaRPr>
          </a:p>
          <a:p>
            <a:pPr defTabSz="914400" eaLnBrk="1" hangingPunct="1">
              <a:buNone/>
              <a:defRPr/>
            </a:pPr>
            <a:r>
              <a:rPr lang="en-US" sz="1600" b="1" dirty="0" smtClean="0">
                <a:latin typeface="Courier New" pitchFamily="49" charset="0"/>
                <a:cs typeface="Courier New" pitchFamily="49" charset="0"/>
              </a:rPr>
              <a:t>  {</a:t>
            </a:r>
          </a:p>
          <a:p>
            <a:pPr defTabSz="914400" eaLnBrk="1" hangingPunct="1">
              <a:buNone/>
              <a:defRPr/>
            </a:pPr>
            <a:r>
              <a:rPr lang="en-US" sz="1600" b="1" dirty="0" smtClean="0">
                <a:latin typeface="Courier New" pitchFamily="49" charset="0"/>
                <a:cs typeface="Courier New" pitchFamily="49" charset="0"/>
              </a:rPr>
              <a:t>0: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 0;</a:t>
            </a:r>
            <a:endParaRPr lang="en-US" sz="2400" b="1" dirty="0" smtClean="0">
              <a:latin typeface="Courier New" pitchFamily="49" charset="0"/>
              <a:cs typeface="Courier New" pitchFamily="49" charset="0"/>
            </a:endParaRPr>
          </a:p>
          <a:p>
            <a:pPr defTabSz="914400" eaLnBrk="1" hangingPunct="1">
              <a:buNone/>
              <a:defRPr/>
            </a:pPr>
            <a:r>
              <a:rPr lang="en-US" sz="1600" b="1" dirty="0" smtClean="0">
                <a:latin typeface="Courier New" pitchFamily="49" charset="0"/>
                <a:cs typeface="Courier New" pitchFamily="49" charset="0"/>
              </a:rPr>
              <a:t>1:  c = 0;</a:t>
            </a:r>
          </a:p>
          <a:p>
            <a:pPr defTabSz="914400" eaLnBrk="1" hangingPunct="1">
              <a:buNone/>
              <a:defRPr/>
            </a:pPr>
            <a:r>
              <a:rPr lang="en-US" sz="1600" b="1" dirty="0" smtClean="0">
                <a:latin typeface="Courier New" pitchFamily="49" charset="0"/>
                <a:cs typeface="Courier New" pitchFamily="49" charset="0"/>
              </a:rPr>
              <a:t>2:  while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&lt; 1000)</a:t>
            </a:r>
          </a:p>
          <a:p>
            <a:pPr defTabSz="914400" eaLnBrk="1" hangingPunct="1">
              <a:buNone/>
              <a:defRPr/>
            </a:pPr>
            <a:r>
              <a:rPr lang="en-US" sz="1600" b="1" dirty="0" smtClean="0">
                <a:latin typeface="Courier New" pitchFamily="49" charset="0"/>
                <a:cs typeface="Courier New" pitchFamily="49" charset="0"/>
              </a:rPr>
              <a:t>    {</a:t>
            </a:r>
          </a:p>
          <a:p>
            <a:pPr defTabSz="914400" eaLnBrk="1" hangingPunct="1">
              <a:buNone/>
              <a:defRPr/>
            </a:pPr>
            <a:r>
              <a:rPr lang="en-US" sz="1600" b="1" dirty="0" smtClean="0">
                <a:latin typeface="Courier New" pitchFamily="49" charset="0"/>
                <a:cs typeface="Courier New" pitchFamily="49" charset="0"/>
              </a:rPr>
              <a:t>3:    c = c +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a:t>
            </a:r>
          </a:p>
          <a:p>
            <a:pPr defTabSz="914400" eaLnBrk="1" hangingPunct="1">
              <a:buNone/>
              <a:defRPr/>
            </a:pPr>
            <a:r>
              <a:rPr lang="en-US" sz="1600" b="1" dirty="0" smtClean="0">
                <a:latin typeface="Courier New" pitchFamily="49" charset="0"/>
                <a:cs typeface="Courier New" pitchFamily="49" charset="0"/>
              </a:rPr>
              <a:t>4: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+ 1;</a:t>
            </a:r>
          </a:p>
          <a:p>
            <a:pPr defTabSz="914400" eaLnBrk="1" hangingPunct="1">
              <a:buNone/>
              <a:defRPr/>
            </a:pPr>
            <a:r>
              <a:rPr lang="en-US" sz="1600" b="1" dirty="0" smtClean="0">
                <a:latin typeface="Courier New" pitchFamily="49" charset="0"/>
                <a:cs typeface="Courier New" pitchFamily="49" charset="0"/>
              </a:rPr>
              <a:t>    }</a:t>
            </a:r>
          </a:p>
          <a:p>
            <a:pPr defTabSz="914400" eaLnBrk="1" hangingPunct="1">
              <a:buNone/>
              <a:defRPr/>
            </a:pPr>
            <a:r>
              <a:rPr lang="en-US" sz="1600" b="1" dirty="0" smtClean="0">
                <a:latin typeface="Courier New" pitchFamily="49" charset="0"/>
                <a:cs typeface="Courier New" pitchFamily="49" charset="0"/>
              </a:rPr>
              <a:t>5:  if (a &lt;= 0)</a:t>
            </a:r>
          </a:p>
          <a:p>
            <a:pPr defTabSz="914400" eaLnBrk="1" hangingPunct="1">
              <a:buNone/>
              <a:defRPr/>
            </a:pPr>
            <a:r>
              <a:rPr lang="en-US" sz="1600" b="1" dirty="0" smtClean="0">
                <a:latin typeface="Courier New" pitchFamily="49" charset="0"/>
                <a:cs typeface="Courier New" pitchFamily="49" charset="0"/>
              </a:rPr>
              <a:t>6:    error();</a:t>
            </a:r>
          </a:p>
          <a:p>
            <a:pPr defTabSz="914400" eaLnBrk="1" hangingPunct="1">
              <a:buNone/>
              <a:defRPr/>
            </a:pPr>
            <a:r>
              <a:rPr lang="en-US" sz="1600" b="1" dirty="0" smtClean="0">
                <a:latin typeface="Courier New" pitchFamily="49" charset="0"/>
                <a:cs typeface="Courier New" pitchFamily="49" charset="0"/>
              </a:rPr>
              <a:t>  }</a:t>
            </a:r>
          </a:p>
        </p:txBody>
      </p:sp>
      <p:sp>
        <p:nvSpPr>
          <p:cNvPr id="87" name="TextBox 86"/>
          <p:cNvSpPr txBox="1"/>
          <p:nvPr/>
        </p:nvSpPr>
        <p:spPr>
          <a:xfrm>
            <a:off x="7391400" y="10774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88" name="TextBox 87"/>
          <p:cNvSpPr txBox="1"/>
          <p:nvPr/>
        </p:nvSpPr>
        <p:spPr>
          <a:xfrm>
            <a:off x="7543800" y="11061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89" name="TextBox 88"/>
          <p:cNvSpPr txBox="1"/>
          <p:nvPr/>
        </p:nvSpPr>
        <p:spPr>
          <a:xfrm>
            <a:off x="7391400" y="1763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0" name="TextBox 89"/>
          <p:cNvSpPr txBox="1"/>
          <p:nvPr/>
        </p:nvSpPr>
        <p:spPr>
          <a:xfrm>
            <a:off x="7543800" y="17919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1" name="TextBox 90"/>
          <p:cNvSpPr txBox="1"/>
          <p:nvPr/>
        </p:nvSpPr>
        <p:spPr>
          <a:xfrm>
            <a:off x="7391400" y="24490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3" name="TextBox 92"/>
          <p:cNvSpPr txBox="1"/>
          <p:nvPr/>
        </p:nvSpPr>
        <p:spPr>
          <a:xfrm>
            <a:off x="7536875" y="249085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4" name="TextBox 93"/>
          <p:cNvSpPr txBox="1"/>
          <p:nvPr/>
        </p:nvSpPr>
        <p:spPr>
          <a:xfrm>
            <a:off x="7408225" y="31242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5" name="TextBox 94"/>
          <p:cNvSpPr txBox="1"/>
          <p:nvPr/>
        </p:nvSpPr>
        <p:spPr>
          <a:xfrm>
            <a:off x="7560625" y="3188525"/>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6" name="TextBox 95"/>
          <p:cNvSpPr txBox="1"/>
          <p:nvPr/>
        </p:nvSpPr>
        <p:spPr>
          <a:xfrm>
            <a:off x="7415150" y="3820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7" name="TextBox 96"/>
          <p:cNvSpPr txBox="1"/>
          <p:nvPr/>
        </p:nvSpPr>
        <p:spPr>
          <a:xfrm>
            <a:off x="7567550" y="3869375"/>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8" name="TextBox 97"/>
          <p:cNvSpPr txBox="1"/>
          <p:nvPr/>
        </p:nvSpPr>
        <p:spPr>
          <a:xfrm>
            <a:off x="7403275" y="45064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9" name="TextBox 98"/>
          <p:cNvSpPr txBox="1"/>
          <p:nvPr/>
        </p:nvSpPr>
        <p:spPr>
          <a:xfrm>
            <a:off x="7531925" y="45433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00" name="Oval Callout 99"/>
          <p:cNvSpPr/>
          <p:nvPr/>
        </p:nvSpPr>
        <p:spPr>
          <a:xfrm>
            <a:off x="2286000" y="1143000"/>
            <a:ext cx="1066800" cy="304800"/>
          </a:xfrm>
          <a:prstGeom prst="wedgeEllipseCallout">
            <a:avLst>
              <a:gd name="adj1" fmla="val -60833"/>
              <a:gd name="adj2" fmla="val 95833"/>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600" dirty="0" smtClean="0">
                <a:solidFill>
                  <a:srgbClr val="C00000"/>
                </a:solidFill>
                <a:latin typeface="Cambria Math" pitchFamily="18" charset="0"/>
                <a:ea typeface="Cambria Math" pitchFamily="18" charset="0"/>
              </a:rPr>
              <a:t>a = 45</a:t>
            </a:r>
            <a:endParaRPr lang="en-US" dirty="0">
              <a:solidFill>
                <a:srgbClr val="C00000"/>
              </a:solidFill>
              <a:latin typeface="Cambria Math" pitchFamily="18" charset="0"/>
              <a:ea typeface="Cambria Math" pitchFamily="18"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wrap="square" lIns="91440" tIns="45720" rIns="91440" bIns="45720" compatLnSpc="1">
            <a:normAutofit/>
          </a:bodyPr>
          <a:lstStyle/>
          <a:p>
            <a:pPr algn="ctr" fontAlgn="base">
              <a:spcBef>
                <a:spcPct val="0"/>
              </a:spcBef>
              <a:spcAft>
                <a:spcPct val="0"/>
              </a:spcAft>
              <a:defRPr/>
            </a:pPr>
            <a:r>
              <a:rPr lang="en-US" sz="4400" dirty="0" smtClean="0">
                <a:latin typeface="+mj-lt"/>
                <a:ea typeface="+mj-ea"/>
                <a:cs typeface="+mj-cs"/>
              </a:rPr>
              <a:t> </a:t>
            </a:r>
            <a:r>
              <a:rPr lang="en-US" sz="4400" dirty="0" smtClean="0">
                <a:solidFill>
                  <a:srgbClr val="C00000"/>
                </a:solidFill>
                <a:latin typeface="Calibri" pitchFamily="34" charset="0"/>
                <a:ea typeface="+mj-ea"/>
                <a:cs typeface="+mj-cs"/>
              </a:rPr>
              <a:t>Example</a:t>
            </a:r>
            <a:endParaRPr lang="en-US" sz="4400" dirty="0">
              <a:solidFill>
                <a:srgbClr val="C00000"/>
              </a:solidFill>
              <a:latin typeface="Calibri" pitchFamily="34" charset="0"/>
              <a:ea typeface="+mj-ea"/>
              <a:cs typeface="+mj-cs"/>
            </a:endParaRPr>
          </a:p>
        </p:txBody>
      </p:sp>
      <p:sp>
        <p:nvSpPr>
          <p:cNvPr id="3" name="Content Placeholder 2"/>
          <p:cNvSpPr>
            <a:spLocks noGrp="1"/>
          </p:cNvSpPr>
          <p:nvPr>
            <p:ph idx="4294967295"/>
          </p:nvPr>
        </p:nvSpPr>
        <p:spPr>
          <a:xfrm>
            <a:off x="457200" y="1600200"/>
            <a:ext cx="8229600" cy="4525963"/>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274434" name="Equation" r:id="rId3" imgW="0" imgH="0" progId="Equation.3">
              <p:embed/>
            </p:oleObj>
          </a:graphicData>
        </a:graphic>
      </p:graphicFrame>
      <p:grpSp>
        <p:nvGrpSpPr>
          <p:cNvPr id="4" name="Group 18"/>
          <p:cNvGrpSpPr/>
          <p:nvPr/>
        </p:nvGrpSpPr>
        <p:grpSpPr>
          <a:xfrm>
            <a:off x="6934200" y="914400"/>
            <a:ext cx="1828800" cy="4572000"/>
            <a:chOff x="5948039" y="1600200"/>
            <a:chExt cx="1828800" cy="4572000"/>
          </a:xfrm>
        </p:grpSpPr>
        <p:sp>
          <p:nvSpPr>
            <p:cNvPr id="40" name="Cloud 39"/>
            <p:cNvSpPr/>
            <p:nvPr/>
          </p:nvSpPr>
          <p:spPr>
            <a:xfrm>
              <a:off x="6400800" y="1600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41" name="Cloud 40"/>
            <p:cNvSpPr/>
            <p:nvPr/>
          </p:nvSpPr>
          <p:spPr>
            <a:xfrm>
              <a:off x="6400800" y="5715000"/>
              <a:ext cx="838200" cy="457200"/>
            </a:xfrm>
            <a:prstGeom prst="cloud">
              <a:avLst/>
            </a:prstGeom>
            <a:gradFill flip="none" rotWithShape="1">
              <a:gsLst>
                <a:gs pos="0">
                  <a:srgbClr val="C00000"/>
                </a:gs>
                <a:gs pos="100000">
                  <a:schemeClr val="accent1">
                    <a:tint val="20000"/>
                  </a:schemeClr>
                </a:gs>
              </a:gsLst>
              <a:path path="shape">
                <a:fillToRect l="50000" t="50000" r="50000" b="50000"/>
              </a:path>
              <a:tileRect/>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6</a:t>
              </a:r>
              <a:endParaRPr lang="en-US" sz="1100" dirty="0">
                <a:solidFill>
                  <a:srgbClr val="002060"/>
                </a:solidFill>
                <a:latin typeface="Cambria Math"/>
                <a:ea typeface="Cambria Math"/>
              </a:endParaRPr>
            </a:p>
          </p:txBody>
        </p:sp>
        <p:sp>
          <p:nvSpPr>
            <p:cNvPr id="42" name="Cloud 41"/>
            <p:cNvSpPr/>
            <p:nvPr/>
          </p:nvSpPr>
          <p:spPr>
            <a:xfrm>
              <a:off x="6400800" y="50292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5</a:t>
              </a:r>
              <a:endParaRPr lang="en-US" sz="1100" dirty="0">
                <a:solidFill>
                  <a:srgbClr val="002060"/>
                </a:solidFill>
                <a:latin typeface="Cambria Math"/>
                <a:ea typeface="Cambria Math"/>
              </a:endParaRPr>
            </a:p>
          </p:txBody>
        </p:sp>
        <p:sp>
          <p:nvSpPr>
            <p:cNvPr id="43" name="Cloud 42"/>
            <p:cNvSpPr/>
            <p:nvPr/>
          </p:nvSpPr>
          <p:spPr>
            <a:xfrm>
              <a:off x="6400800" y="36576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3</a:t>
              </a:r>
              <a:endParaRPr lang="en-US" sz="1100" dirty="0">
                <a:solidFill>
                  <a:srgbClr val="002060"/>
                </a:solidFill>
                <a:latin typeface="Cambria Math"/>
                <a:ea typeface="Cambria Math"/>
              </a:endParaRPr>
            </a:p>
          </p:txBody>
        </p:sp>
        <p:sp>
          <p:nvSpPr>
            <p:cNvPr id="44" name="Cloud 43"/>
            <p:cNvSpPr/>
            <p:nvPr/>
          </p:nvSpPr>
          <p:spPr>
            <a:xfrm>
              <a:off x="6400800" y="29718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a:ea typeface="Cambria Math"/>
                </a:rPr>
                <a:t>2</a:t>
              </a:r>
              <a:endParaRPr lang="en-US" sz="1100" dirty="0">
                <a:solidFill>
                  <a:srgbClr val="002060"/>
                </a:solidFill>
                <a:latin typeface="Cambria"/>
              </a:endParaRPr>
            </a:p>
          </p:txBody>
        </p:sp>
        <p:sp>
          <p:nvSpPr>
            <p:cNvPr id="45" name="Cloud 44"/>
            <p:cNvSpPr/>
            <p:nvPr/>
          </p:nvSpPr>
          <p:spPr>
            <a:xfrm>
              <a:off x="6400800" y="43434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Math"/>
                  <a:ea typeface="Cambria Math"/>
                </a:rPr>
                <a:t>4</a:t>
              </a:r>
              <a:endParaRPr lang="en-US" sz="1100" dirty="0">
                <a:solidFill>
                  <a:srgbClr val="002060"/>
                </a:solidFill>
                <a:latin typeface="Cambria Math"/>
                <a:ea typeface="Cambria Math"/>
              </a:endParaRPr>
            </a:p>
          </p:txBody>
        </p:sp>
        <p:sp>
          <p:nvSpPr>
            <p:cNvPr id="46" name="Cloud 45"/>
            <p:cNvSpPr/>
            <p:nvPr/>
          </p:nvSpPr>
          <p:spPr>
            <a:xfrm>
              <a:off x="6400800" y="2286000"/>
              <a:ext cx="838200" cy="457200"/>
            </a:xfrm>
            <a:prstGeom prst="cloud">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r>
                <a:rPr lang="en-US" sz="1100" dirty="0" smtClean="0">
                  <a:solidFill>
                    <a:srgbClr val="002060"/>
                  </a:solidFill>
                  <a:latin typeface="Cambria"/>
                  <a:ea typeface="Cambria Math"/>
                </a:rPr>
                <a:t>1</a:t>
              </a:r>
              <a:endParaRPr lang="en-US" sz="1100" dirty="0">
                <a:solidFill>
                  <a:srgbClr val="002060"/>
                </a:solidFill>
                <a:latin typeface="Cambria"/>
              </a:endParaRPr>
            </a:p>
          </p:txBody>
        </p:sp>
        <p:cxnSp>
          <p:nvCxnSpPr>
            <p:cNvPr id="47" name="Straight Connector 46"/>
            <p:cNvCxnSpPr>
              <a:endCxn id="12" idx="3"/>
            </p:cNvCxnSpPr>
            <p:nvPr/>
          </p:nvCxnSpPr>
          <p:spPr>
            <a:xfrm rot="5400000">
              <a:off x="6692286" y="2184527"/>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6659419" y="2870020"/>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1"/>
              <a:endCxn id="9" idx="3"/>
            </p:cNvCxnSpPr>
            <p:nvPr/>
          </p:nvCxnSpPr>
          <p:spPr>
            <a:xfrm rot="5400000">
              <a:off x="6692286" y="3556127"/>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 idx="1"/>
              <a:endCxn id="11" idx="3"/>
            </p:cNvCxnSpPr>
            <p:nvPr/>
          </p:nvCxnSpPr>
          <p:spPr>
            <a:xfrm rot="5400000">
              <a:off x="6692286" y="4241927"/>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 idx="1"/>
            </p:cNvCxnSpPr>
            <p:nvPr/>
          </p:nvCxnSpPr>
          <p:spPr>
            <a:xfrm rot="5400000">
              <a:off x="6692286" y="5613527"/>
              <a:ext cx="255228" cy="1588"/>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2" name="Shape 30"/>
            <p:cNvSpPr/>
            <p:nvPr/>
          </p:nvSpPr>
          <p:spPr>
            <a:xfrm>
              <a:off x="5948039" y="3204839"/>
              <a:ext cx="452761" cy="1367161"/>
            </a:xfrm>
            <a:custGeom>
              <a:avLst/>
              <a:gdLst/>
              <a:ahLst/>
              <a:cxnLst/>
              <a:rect l="0" t="0" r="0" b="0"/>
              <a:pathLst>
                <a:path w="452761" h="1367161">
                  <a:moveTo>
                    <a:pt x="443883" y="1367161"/>
                  </a:moveTo>
                  <a:lnTo>
                    <a:pt x="17755" y="1127464"/>
                  </a:lnTo>
                  <a:lnTo>
                    <a:pt x="0" y="213064"/>
                  </a:lnTo>
                  <a:lnTo>
                    <a:pt x="452761" y="0"/>
                  </a:lnTo>
                </a:path>
              </a:pathLst>
            </a:cu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Shape 33"/>
            <p:cNvSpPr/>
            <p:nvPr/>
          </p:nvSpPr>
          <p:spPr>
            <a:xfrm>
              <a:off x="7226423" y="3204839"/>
              <a:ext cx="550416" cy="2024109"/>
            </a:xfrm>
            <a:custGeom>
              <a:avLst/>
              <a:gdLst/>
              <a:ahLst/>
              <a:cxnLst/>
              <a:rect l="0" t="0" r="0" b="0"/>
              <a:pathLst>
                <a:path w="550416" h="2024109">
                  <a:moveTo>
                    <a:pt x="17756" y="0"/>
                  </a:moveTo>
                  <a:lnTo>
                    <a:pt x="550416" y="204186"/>
                  </a:lnTo>
                  <a:lnTo>
                    <a:pt x="550416" y="1606858"/>
                  </a:lnTo>
                  <a:lnTo>
                    <a:pt x="0" y="2024109"/>
                  </a:lnTo>
                </a:path>
              </a:pathLst>
            </a:cu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36"/>
          <p:cNvGrpSpPr>
            <a:grpSpLocks noChangeAspect="1"/>
          </p:cNvGrpSpPr>
          <p:nvPr/>
        </p:nvGrpSpPr>
        <p:grpSpPr>
          <a:xfrm>
            <a:off x="0" y="838200"/>
            <a:ext cx="3048000" cy="4905181"/>
            <a:chOff x="2057399" y="746760"/>
            <a:chExt cx="3750075" cy="6035040"/>
          </a:xfrm>
        </p:grpSpPr>
        <p:sp>
          <p:nvSpPr>
            <p:cNvPr id="55" name="Flowchart: Decision 54"/>
            <p:cNvSpPr/>
            <p:nvPr/>
          </p:nvSpPr>
          <p:spPr>
            <a:xfrm>
              <a:off x="2608985" y="5090160"/>
              <a:ext cx="2039215" cy="7010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rPr>
                <a:t>Can extend test  beyond frontier?</a:t>
              </a:r>
              <a:endParaRPr lang="en-US" sz="900" b="1" dirty="0">
                <a:solidFill>
                  <a:srgbClr val="002060"/>
                </a:solidFill>
                <a:latin typeface="Calibri" pitchFamily="34" charset="0"/>
              </a:endParaRPr>
            </a:p>
          </p:txBody>
        </p:sp>
        <p:sp>
          <p:nvSpPr>
            <p:cNvPr id="56" name="Flowchart: Process 55"/>
            <p:cNvSpPr/>
            <p:nvPr/>
          </p:nvSpPr>
          <p:spPr>
            <a:xfrm>
              <a:off x="2685185" y="6019800"/>
              <a:ext cx="1888453"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rgbClr val="002060"/>
                  </a:solidFill>
                  <a:latin typeface="Calibri" pitchFamily="34" charset="0"/>
                </a:rPr>
                <a:t>Refine proof</a:t>
              </a:r>
              <a:endParaRPr lang="en-US" sz="900" b="1" dirty="0">
                <a:solidFill>
                  <a:schemeClr val="tx1"/>
                </a:solidFill>
                <a:latin typeface="Calibri" pitchFamily="34" charset="0"/>
              </a:endParaRPr>
            </a:p>
          </p:txBody>
        </p:sp>
        <p:sp>
          <p:nvSpPr>
            <p:cNvPr id="57" name="Flowchart: Process 56"/>
            <p:cNvSpPr/>
            <p:nvPr/>
          </p:nvSpPr>
          <p:spPr>
            <a:xfrm>
              <a:off x="2685185" y="1587181"/>
              <a:ext cx="1888451"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900" b="1" dirty="0" smtClean="0">
                  <a:solidFill>
                    <a:srgbClr val="002060"/>
                  </a:solidFill>
                  <a:latin typeface="Calibri" pitchFamily="34" charset="0"/>
                </a:rPr>
                <a:t>Construct random tests</a:t>
              </a:r>
            </a:p>
            <a:p>
              <a:pPr algn="ctr">
                <a:buNone/>
              </a:pPr>
              <a:r>
                <a:rPr lang="en-US" sz="900" b="1" dirty="0" smtClean="0">
                  <a:solidFill>
                    <a:srgbClr val="002060"/>
                  </a:solidFill>
                  <a:latin typeface="Calibri" pitchFamily="34" charset="0"/>
                </a:rPr>
                <a:t>Construct initial proof</a:t>
              </a:r>
              <a:endParaRPr lang="en-US" sz="900" b="1" dirty="0">
                <a:solidFill>
                  <a:schemeClr val="tx1"/>
                </a:solidFill>
                <a:latin typeface="Calibri" pitchFamily="34" charset="0"/>
              </a:endParaRPr>
            </a:p>
          </p:txBody>
        </p:sp>
        <p:sp>
          <p:nvSpPr>
            <p:cNvPr id="58" name="Flowchart: Alternate Process 57"/>
            <p:cNvSpPr/>
            <p:nvPr/>
          </p:nvSpPr>
          <p:spPr>
            <a:xfrm>
              <a:off x="2685185" y="746760"/>
              <a:ext cx="1888451" cy="548640"/>
            </a:xfrm>
            <a:prstGeom prst="flowChartAlternate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900" b="1" dirty="0" smtClean="0">
                  <a:solidFill>
                    <a:schemeClr val="accent2">
                      <a:lumMod val="75000"/>
                    </a:schemeClr>
                  </a:solidFill>
                  <a:latin typeface="Calibri" pitchFamily="34" charset="0"/>
                  <a:ea typeface="Cambria Math"/>
                </a:rPr>
                <a:t>Input:</a:t>
              </a:r>
            </a:p>
            <a:p>
              <a:pPr algn="ctr">
                <a:buNone/>
              </a:pPr>
              <a:r>
                <a:rPr lang="en-US" sz="900" b="1" dirty="0" smtClean="0">
                  <a:solidFill>
                    <a:schemeClr val="accent2">
                      <a:lumMod val="75000"/>
                    </a:schemeClr>
                  </a:solidFill>
                  <a:latin typeface="Calibri" pitchFamily="34" charset="0"/>
                  <a:ea typeface="Cambria Math"/>
                </a:rPr>
                <a:t>Program </a:t>
              </a:r>
              <a:r>
                <a:rPr lang="en-US" sz="900" dirty="0" smtClean="0">
                  <a:solidFill>
                    <a:srgbClr val="C00000"/>
                  </a:solidFill>
                  <a:latin typeface="Cambria Math" pitchFamily="18" charset="0"/>
                  <a:ea typeface="Cambria Math" pitchFamily="18" charset="0"/>
                </a:rPr>
                <a:t>P</a:t>
              </a:r>
              <a:endParaRPr lang="en-US" sz="900" dirty="0">
                <a:solidFill>
                  <a:srgbClr val="C00000"/>
                </a:solidFill>
                <a:latin typeface="Cambria Math" pitchFamily="18" charset="0"/>
                <a:ea typeface="Cambria Math" pitchFamily="18" charset="0"/>
              </a:endParaRPr>
            </a:p>
            <a:p>
              <a:pPr algn="ctr">
                <a:buNone/>
              </a:pPr>
              <a:r>
                <a:rPr lang="en-US" sz="900" b="1" dirty="0" smtClean="0">
                  <a:solidFill>
                    <a:schemeClr val="accent2">
                      <a:lumMod val="75000"/>
                    </a:schemeClr>
                  </a:solidFill>
                  <a:latin typeface="Calibri" pitchFamily="34" charset="0"/>
                  <a:ea typeface="Cambria Math"/>
                </a:rPr>
                <a:t>Property </a:t>
              </a:r>
              <a:r>
                <a:rPr lang="el-GR" sz="900" dirty="0" smtClean="0">
                  <a:solidFill>
                    <a:srgbClr val="C00000"/>
                  </a:solidFill>
                  <a:latin typeface="Cambria Math" pitchFamily="18" charset="0"/>
                  <a:ea typeface="Cambria Math" pitchFamily="18" charset="0"/>
                </a:rPr>
                <a:t>ψ</a:t>
              </a:r>
              <a:r>
                <a:rPr lang="en-US" sz="900" b="1" dirty="0" smtClean="0">
                  <a:solidFill>
                    <a:schemeClr val="accent2">
                      <a:lumMod val="75000"/>
                    </a:schemeClr>
                  </a:solidFill>
                  <a:latin typeface="Calibri" pitchFamily="34" charset="0"/>
                  <a:sym typeface="Symbol"/>
                </a:rPr>
                <a:t> </a:t>
              </a:r>
              <a:endParaRPr lang="en-US" sz="900" b="1" dirty="0">
                <a:solidFill>
                  <a:schemeClr val="accent2">
                    <a:lumMod val="75000"/>
                  </a:schemeClr>
                </a:solidFill>
                <a:latin typeface="Calibri" pitchFamily="34" charset="0"/>
              </a:endParaRPr>
            </a:p>
          </p:txBody>
        </p:sp>
        <p:sp>
          <p:nvSpPr>
            <p:cNvPr id="59" name="Flowchart: Decision 58"/>
            <p:cNvSpPr/>
            <p:nvPr/>
          </p:nvSpPr>
          <p:spPr>
            <a:xfrm>
              <a:off x="2685185" y="2727960"/>
              <a:ext cx="1888451" cy="548640"/>
            </a:xfrm>
            <a:prstGeom prst="flowChartDecision">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Test succeeded?</a:t>
              </a:r>
              <a:endParaRPr lang="en-US" sz="900" b="1" dirty="0">
                <a:solidFill>
                  <a:srgbClr val="002060"/>
                </a:solidFill>
                <a:latin typeface="Calibri" pitchFamily="34" charset="0"/>
              </a:endParaRPr>
            </a:p>
          </p:txBody>
        </p:sp>
        <p:sp>
          <p:nvSpPr>
            <p:cNvPr id="60" name="Flowchart: Display 59"/>
            <p:cNvSpPr/>
            <p:nvPr/>
          </p:nvSpPr>
          <p:spPr>
            <a:xfrm>
              <a:off x="5029201" y="2782866"/>
              <a:ext cx="762000" cy="430566"/>
            </a:xfrm>
            <a:prstGeom prst="flowChartDisplay">
              <a:avLst/>
            </a:prstGeom>
            <a:gradFill>
              <a:gsLst>
                <a:gs pos="0">
                  <a:schemeClr val="accent1"/>
                </a:gs>
                <a:gs pos="100000">
                  <a:schemeClr val="accent1">
                    <a:tint val="20000"/>
                  </a:schemeClr>
                </a:gs>
              </a:gsLst>
              <a:lin ang="5400000" scaled="1"/>
            </a:gradFill>
            <a:ln>
              <a:solidFill>
                <a:srgbClr val="C0000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Bug!</a:t>
              </a:r>
              <a:endParaRPr lang="en-US" sz="900" b="1" dirty="0">
                <a:solidFill>
                  <a:srgbClr val="FF0000"/>
                </a:solidFill>
                <a:latin typeface="Calibri" pitchFamily="34" charset="0"/>
              </a:endParaRPr>
            </a:p>
          </p:txBody>
        </p:sp>
        <p:sp>
          <p:nvSpPr>
            <p:cNvPr id="61" name="Flowchart: Decision 60"/>
            <p:cNvSpPr/>
            <p:nvPr/>
          </p:nvSpPr>
          <p:spPr>
            <a:xfrm>
              <a:off x="2685185" y="3489960"/>
              <a:ext cx="1888451" cy="548640"/>
            </a:xfrm>
            <a:prstGeom prst="flowChartDecision">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rgbClr val="002060"/>
                  </a:solidFill>
                  <a:latin typeface="Calibri" pitchFamily="34" charset="0"/>
                  <a:ea typeface="Cambria Math"/>
                </a:rPr>
                <a:t>Proof succeeded?</a:t>
              </a:r>
              <a:endParaRPr lang="en-US" sz="900" b="1" dirty="0">
                <a:solidFill>
                  <a:srgbClr val="002060"/>
                </a:solidFill>
                <a:latin typeface="Calibri" pitchFamily="34" charset="0"/>
              </a:endParaRPr>
            </a:p>
          </p:txBody>
        </p:sp>
        <p:sp>
          <p:nvSpPr>
            <p:cNvPr id="62" name="Flowchart: Process 61"/>
            <p:cNvSpPr/>
            <p:nvPr/>
          </p:nvSpPr>
          <p:spPr>
            <a:xfrm>
              <a:off x="2608478" y="4343400"/>
              <a:ext cx="2039215" cy="546419"/>
            </a:xfrm>
            <a:prstGeom prst="flowChartProcess">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lstStyle/>
            <a:p>
              <a:pPr>
                <a:buNone/>
              </a:pPr>
              <a:r>
                <a:rPr lang="en-US" sz="900" b="1" dirty="0" smtClean="0">
                  <a:solidFill>
                    <a:schemeClr val="tx1"/>
                  </a:solidFill>
                  <a:latin typeface="Calibri" pitchFamily="34" charset="0"/>
                </a:rPr>
                <a:t> </a:t>
              </a:r>
              <a:r>
                <a:rPr lang="en-US" sz="900" dirty="0" smtClean="0">
                  <a:solidFill>
                    <a:srgbClr val="C00000"/>
                  </a:solidFill>
                  <a:latin typeface="Cambria Math" pitchFamily="18" charset="0"/>
                  <a:ea typeface="Cambria Math" pitchFamily="18" charset="0"/>
                  <a:sym typeface="Wingdings"/>
                </a:rPr>
                <a:t>τ</a:t>
              </a:r>
              <a:r>
                <a:rPr lang="en-US" sz="900" b="1" dirty="0" smtClean="0">
                  <a:solidFill>
                    <a:schemeClr val="accent2">
                      <a:lumMod val="75000"/>
                    </a:schemeClr>
                  </a:solidFill>
                  <a:latin typeface="Calibri" pitchFamily="34" charset="0"/>
                  <a:ea typeface="Cambria Math"/>
                  <a:sym typeface="Wingdings"/>
                </a:rPr>
                <a:t> = error path in failed proof</a:t>
              </a:r>
            </a:p>
            <a:p>
              <a:pPr>
                <a:buNone/>
              </a:pPr>
              <a:r>
                <a:rPr lang="en-US" sz="900" b="1" dirty="0" smtClean="0">
                  <a:solidFill>
                    <a:schemeClr val="accent2">
                      <a:lumMod val="75000"/>
                    </a:schemeClr>
                  </a:solidFill>
                  <a:latin typeface="Calibri" pitchFamily="34" charset="0"/>
                  <a:ea typeface="Cambria Math"/>
                  <a:sym typeface="Wingdings"/>
                </a:rPr>
                <a:t> </a:t>
              </a:r>
              <a:r>
                <a:rPr lang="en-US" sz="900" dirty="0" smtClean="0">
                  <a:solidFill>
                    <a:srgbClr val="C00000"/>
                  </a:solidFill>
                  <a:latin typeface="Cambria Math" pitchFamily="18" charset="0"/>
                  <a:ea typeface="Cambria Math" pitchFamily="18" charset="0"/>
                  <a:sym typeface="Wingdings"/>
                </a:rPr>
                <a:t>f</a:t>
              </a:r>
              <a:r>
                <a:rPr lang="en-US" sz="900" b="1" dirty="0" smtClean="0">
                  <a:solidFill>
                    <a:schemeClr val="accent2">
                      <a:lumMod val="75000"/>
                    </a:schemeClr>
                  </a:solidFill>
                  <a:latin typeface="Calibri" pitchFamily="34" charset="0"/>
                  <a:ea typeface="Cambria Math"/>
                  <a:sym typeface="Wingdings"/>
                </a:rPr>
                <a:t> =  frontier of error path</a:t>
              </a:r>
              <a:endParaRPr lang="en-US" sz="900" b="1" dirty="0">
                <a:solidFill>
                  <a:schemeClr val="accent2">
                    <a:lumMod val="75000"/>
                  </a:schemeClr>
                </a:solidFill>
                <a:latin typeface="Calibri" pitchFamily="34" charset="0"/>
              </a:endParaRPr>
            </a:p>
          </p:txBody>
        </p:sp>
        <p:cxnSp>
          <p:nvCxnSpPr>
            <p:cNvPr id="63" name="Straight Connector 62"/>
            <p:cNvCxnSpPr/>
            <p:nvPr/>
          </p:nvCxnSpPr>
          <p:spPr>
            <a:xfrm rot="5400000">
              <a:off x="3483521" y="1440718"/>
              <a:ext cx="291781"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522730" y="3382708"/>
              <a:ext cx="21336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77010" y="4190428"/>
              <a:ext cx="3048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 idx="0"/>
            </p:cNvCxnSpPr>
            <p:nvPr/>
          </p:nvCxnSpPr>
          <p:spPr>
            <a:xfrm rot="5400000">
              <a:off x="3516223" y="5904390"/>
              <a:ext cx="228600" cy="2221"/>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ectangle 36"/>
            <p:cNvSpPr txBox="1"/>
            <p:nvPr/>
          </p:nvSpPr>
          <p:spPr>
            <a:xfrm>
              <a:off x="2209800" y="5410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yes</a:t>
              </a:r>
              <a:endParaRPr lang="en-US" sz="900" b="1" dirty="0">
                <a:solidFill>
                  <a:srgbClr val="002060"/>
                </a:solidFill>
                <a:latin typeface="Calibri" pitchFamily="34" charset="0"/>
              </a:endParaRPr>
            </a:p>
          </p:txBody>
        </p:sp>
        <p:sp>
          <p:nvSpPr>
            <p:cNvPr id="68" name="TextBox 67"/>
            <p:cNvSpPr txBox="1"/>
            <p:nvPr/>
          </p:nvSpPr>
          <p:spPr>
            <a:xfrm>
              <a:off x="3657600" y="57912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sp>
          <p:nvSpPr>
            <p:cNvPr id="69" name="Flowchart: Summing Junction 68"/>
            <p:cNvSpPr/>
            <p:nvPr/>
          </p:nvSpPr>
          <p:spPr>
            <a:xfrm>
              <a:off x="3563715" y="2514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70" name="Flowchart: Summing Junction 69"/>
            <p:cNvSpPr/>
            <p:nvPr/>
          </p:nvSpPr>
          <p:spPr>
            <a:xfrm>
              <a:off x="3563715" y="22860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cxnSp>
          <p:nvCxnSpPr>
            <p:cNvPr id="71" name="Straight Connector 70"/>
            <p:cNvCxnSpPr/>
            <p:nvPr/>
          </p:nvCxnSpPr>
          <p:spPr>
            <a:xfrm rot="5400000">
              <a:off x="3553148" y="2209738"/>
              <a:ext cx="152400" cy="124"/>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553086" y="2437828"/>
              <a:ext cx="152400" cy="2733"/>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V="1">
              <a:off x="3560768" y="2659318"/>
              <a:ext cx="137160" cy="124"/>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Flowchart: Summing Junction 73"/>
            <p:cNvSpPr/>
            <p:nvPr/>
          </p:nvSpPr>
          <p:spPr>
            <a:xfrm>
              <a:off x="3557344" y="6705600"/>
              <a:ext cx="131142" cy="76200"/>
            </a:xfrm>
            <a:prstGeom prst="flowChartSummingJunction">
              <a:avLst/>
            </a:prstGeom>
            <a:gradFill>
              <a:gsLst>
                <a:gs pos="0">
                  <a:srgbClr val="C00000"/>
                </a:gs>
                <a:gs pos="100000">
                  <a:schemeClr val="accent1">
                    <a:tint val="20000"/>
                  </a:schemeClr>
                </a:gs>
              </a:gsLst>
              <a:path path="shape">
                <a:fillToRect l="50000" t="50000" r="50000" b="50000"/>
              </a:path>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endParaRPr lang="en-US" sz="900" b="1" dirty="0" smtClean="0">
                <a:solidFill>
                  <a:srgbClr val="C00000"/>
                </a:solidFill>
                <a:latin typeface="Calibri" pitchFamily="34" charset="0"/>
              </a:endParaRPr>
            </a:p>
          </p:txBody>
        </p:sp>
        <p:sp>
          <p:nvSpPr>
            <p:cNvPr id="75" name="Shape 55"/>
            <p:cNvSpPr/>
            <p:nvPr/>
          </p:nvSpPr>
          <p:spPr>
            <a:xfrm>
              <a:off x="2057399" y="2317072"/>
              <a:ext cx="1529231" cy="4429957"/>
            </a:xfrm>
            <a:custGeom>
              <a:avLst/>
              <a:gdLst/>
              <a:ahLst/>
              <a:cxnLst/>
              <a:rect l="0" t="0" r="0" b="0"/>
              <a:pathLst>
                <a:path w="1198486" h="4429957">
                  <a:moveTo>
                    <a:pt x="1180730" y="4429957"/>
                  </a:moveTo>
                  <a:lnTo>
                    <a:pt x="17755" y="4429957"/>
                  </a:lnTo>
                  <a:lnTo>
                    <a:pt x="0" y="0"/>
                  </a:lnTo>
                  <a:lnTo>
                    <a:pt x="1198486" y="0"/>
                  </a:lnTo>
                </a:path>
              </a:pathLst>
            </a:cu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b="1">
                <a:latin typeface="Calibri" pitchFamily="34" charset="0"/>
              </a:endParaRPr>
            </a:p>
          </p:txBody>
        </p:sp>
        <p:sp>
          <p:nvSpPr>
            <p:cNvPr id="76" name="TextBox 75"/>
            <p:cNvSpPr txBox="1"/>
            <p:nvPr/>
          </p:nvSpPr>
          <p:spPr>
            <a:xfrm>
              <a:off x="4435874" y="27440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sp>
          <p:nvSpPr>
            <p:cNvPr id="77" name="TextBox 76"/>
            <p:cNvSpPr txBox="1"/>
            <p:nvPr/>
          </p:nvSpPr>
          <p:spPr>
            <a:xfrm>
              <a:off x="3611488" y="3277445"/>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78" name="Straight Connector 77"/>
            <p:cNvCxnSpPr/>
            <p:nvPr/>
          </p:nvCxnSpPr>
          <p:spPr>
            <a:xfrm rot="5400000">
              <a:off x="3556475" y="6632661"/>
              <a:ext cx="139381" cy="649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9" idx="3"/>
              <a:endCxn id="60" idx="1"/>
            </p:cNvCxnSpPr>
            <p:nvPr/>
          </p:nvCxnSpPr>
          <p:spPr>
            <a:xfrm flipV="1">
              <a:off x="4573635" y="2998149"/>
              <a:ext cx="455565" cy="4131"/>
            </a:xfrm>
            <a:prstGeom prst="line">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Flowchart: Display 79"/>
            <p:cNvSpPr/>
            <p:nvPr/>
          </p:nvSpPr>
          <p:spPr>
            <a:xfrm>
              <a:off x="4876800" y="3556805"/>
              <a:ext cx="930674" cy="430566"/>
            </a:xfrm>
            <a:prstGeom prst="flowChartDisplay">
              <a:avLst/>
            </a:prstGeom>
            <a:gradFill>
              <a:gsLst>
                <a:gs pos="0">
                  <a:schemeClr val="accent1"/>
                </a:gs>
                <a:gs pos="100000">
                  <a:schemeClr val="accent1">
                    <a:tint val="20000"/>
                  </a:schemeClr>
                </a:gs>
              </a:gsLst>
              <a:lin ang="5400000" scaled="1"/>
            </a:gradFill>
            <a:ln>
              <a:solidFill>
                <a:srgbClr val="0000CC"/>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buNone/>
              </a:pPr>
              <a:r>
                <a:rPr lang="en-US" sz="900" b="1" dirty="0" smtClean="0">
                  <a:solidFill>
                    <a:schemeClr val="tx1"/>
                  </a:solidFill>
                  <a:latin typeface="Calibri" pitchFamily="34" charset="0"/>
                </a:rPr>
                <a:t>Proof!</a:t>
              </a:r>
              <a:endParaRPr lang="en-US" sz="900" b="1" dirty="0">
                <a:solidFill>
                  <a:srgbClr val="FF0000"/>
                </a:solidFill>
                <a:latin typeface="Calibri" pitchFamily="34" charset="0"/>
              </a:endParaRPr>
            </a:p>
          </p:txBody>
        </p:sp>
        <p:sp>
          <p:nvSpPr>
            <p:cNvPr id="81" name="TextBox 80"/>
            <p:cNvSpPr txBox="1"/>
            <p:nvPr/>
          </p:nvSpPr>
          <p:spPr>
            <a:xfrm>
              <a:off x="4419601" y="3505201"/>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  yes</a:t>
              </a:r>
              <a:endParaRPr lang="en-US" sz="900" b="1" dirty="0">
                <a:solidFill>
                  <a:srgbClr val="002060"/>
                </a:solidFill>
                <a:latin typeface="Calibri" pitchFamily="34" charset="0"/>
              </a:endParaRPr>
            </a:p>
          </p:txBody>
        </p:sp>
        <p:cxnSp>
          <p:nvCxnSpPr>
            <p:cNvPr id="82" name="Straight Connector 81"/>
            <p:cNvCxnSpPr>
              <a:stCxn id="61" idx="3"/>
              <a:endCxn id="80" idx="1"/>
            </p:cNvCxnSpPr>
            <p:nvPr/>
          </p:nvCxnSpPr>
          <p:spPr>
            <a:xfrm>
              <a:off x="4573635" y="3764281"/>
              <a:ext cx="303164" cy="7808"/>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6" idx="1"/>
              <a:endCxn id="20" idx="2"/>
            </p:cNvCxnSpPr>
            <p:nvPr/>
          </p:nvCxnSpPr>
          <p:spPr>
            <a:xfrm rot="10800000" flipH="1">
              <a:off x="2608985" y="2552700"/>
              <a:ext cx="954730" cy="2887980"/>
            </a:xfrm>
            <a:prstGeom prst="bentConnector3">
              <a:avLst>
                <a:gd name="adj1" fmla="val -5286"/>
              </a:avLst>
            </a:prstGeom>
            <a:ln w="25400" cap="rnd" cmpd="sng" algn="ctr">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581400" y="4114800"/>
              <a:ext cx="655712" cy="249923"/>
            </a:xfrm>
            <a:prstGeom prst="rect">
              <a:avLst/>
            </a:prstGeom>
            <a:noFill/>
            <a:ln>
              <a:noFill/>
            </a:ln>
          </p:spPr>
          <p:txBody>
            <a:bodyPr wrap="square" rtlCol="0">
              <a:spAutoFit/>
            </a:bodyPr>
            <a:lstStyle/>
            <a:p>
              <a:pPr>
                <a:buNone/>
              </a:pPr>
              <a:r>
                <a:rPr lang="en-US" sz="900" b="1" dirty="0" smtClean="0">
                  <a:solidFill>
                    <a:srgbClr val="002060"/>
                  </a:solidFill>
                  <a:latin typeface="Calibri" pitchFamily="34" charset="0"/>
                </a:rPr>
                <a:t>no</a:t>
              </a:r>
              <a:endParaRPr lang="en-US" sz="900" b="1" dirty="0">
                <a:solidFill>
                  <a:srgbClr val="002060"/>
                </a:solidFill>
                <a:latin typeface="Calibri" pitchFamily="34" charset="0"/>
              </a:endParaRPr>
            </a:p>
          </p:txBody>
        </p:sp>
        <p:cxnSp>
          <p:nvCxnSpPr>
            <p:cNvPr id="85" name="Straight Connector 84"/>
            <p:cNvCxnSpPr>
              <a:stCxn id="62" idx="2"/>
              <a:endCxn id="55" idx="0"/>
            </p:cNvCxnSpPr>
            <p:nvPr/>
          </p:nvCxnSpPr>
          <p:spPr>
            <a:xfrm rot="5400000" flipV="1">
              <a:off x="3528169" y="4989736"/>
              <a:ext cx="200341" cy="507"/>
            </a:xfrm>
            <a:prstGeom prst="line">
              <a:avLst/>
            </a:prstGeom>
            <a:ln w="25400" cap="rnd" cmpd="sng" algn="ctr">
              <a:solidFill>
                <a:srgbClr val="0000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6" name="TextBox 85"/>
          <p:cNvSpPr txBox="1">
            <a:spLocks/>
          </p:cNvSpPr>
          <p:nvPr/>
        </p:nvSpPr>
        <p:spPr>
          <a:xfrm>
            <a:off x="3124200" y="1600200"/>
            <a:ext cx="3581400" cy="3733800"/>
          </a:xfrm>
          <a:prstGeom prst="rect">
            <a:avLst/>
          </a:prstGeom>
        </p:spPr>
        <p:txBody>
          <a:bodyPr/>
          <a:lstStyle/>
          <a:p>
            <a:pPr marL="342900" indent="-342900" eaLnBrk="1" hangingPunct="1">
              <a:spcBef>
                <a:spcPct val="20000"/>
              </a:spcBef>
              <a:buNone/>
              <a:defRPr/>
            </a:pPr>
            <a:r>
              <a:rPr lang="en-US" sz="1600" b="1" dirty="0" smtClean="0">
                <a:solidFill>
                  <a:srgbClr val="002060">
                    <a:alpha val="100000"/>
                  </a:srgbClr>
                </a:solidFill>
                <a:latin typeface="Courier New"/>
                <a:cs typeface="Courier New"/>
              </a:rPr>
              <a:t>   </a:t>
            </a:r>
          </a:p>
        </p:txBody>
      </p:sp>
      <p:sp>
        <p:nvSpPr>
          <p:cNvPr id="92" name="TextBox 91"/>
          <p:cNvSpPr txBox="1">
            <a:spLocks/>
          </p:cNvSpPr>
          <p:nvPr/>
        </p:nvSpPr>
        <p:spPr>
          <a:xfrm>
            <a:off x="3124200" y="1600200"/>
            <a:ext cx="2971800" cy="3429000"/>
          </a:xfrm>
          <a:prstGeom prst="rect">
            <a:avLst/>
          </a:prstGeom>
        </p:spPr>
        <p:txBody>
          <a:bodyPr/>
          <a:lstStyle/>
          <a:p>
            <a:pPr defTabSz="914400" eaLnBrk="1" hangingPunct="1">
              <a:buNone/>
              <a:defRPr/>
            </a:pPr>
            <a:r>
              <a:rPr lang="en-US" sz="1200" b="1" dirty="0" smtClean="0">
                <a:solidFill>
                  <a:srgbClr val="002060">
                    <a:alpha val="100000"/>
                  </a:srgbClr>
                </a:solidFill>
                <a:latin typeface="Courier New"/>
                <a:cs typeface="Courier New"/>
              </a:rPr>
              <a:t>   </a:t>
            </a:r>
            <a:r>
              <a:rPr lang="en-US" sz="1600" b="1" dirty="0" smtClean="0">
                <a:solidFill>
                  <a:srgbClr val="002060">
                    <a:alpha val="100000"/>
                  </a:srgbClr>
                </a:solidFill>
                <a:latin typeface="Courier New" pitchFamily="49" charset="0"/>
                <a:cs typeface="Courier New" pitchFamily="49" charset="0"/>
              </a:rPr>
              <a:t>void </a:t>
            </a:r>
            <a:r>
              <a:rPr lang="en-US" sz="1600" b="1" dirty="0" err="1" smtClean="0">
                <a:solidFill>
                  <a:srgbClr val="002060">
                    <a:alpha val="100000"/>
                  </a:srgbClr>
                </a:solidFill>
                <a:latin typeface="Courier New" pitchFamily="49" charset="0"/>
                <a:cs typeface="Courier New" pitchFamily="49" charset="0"/>
              </a:rPr>
              <a:t>foo</a:t>
            </a:r>
            <a:r>
              <a:rPr lang="en-US" sz="1600" b="1" dirty="0" smtClean="0">
                <a:solidFill>
                  <a:srgbClr val="002060">
                    <a:alpha val="100000"/>
                  </a:srgbClr>
                </a:solidFill>
                <a:latin typeface="Courier New" pitchFamily="49" charset="0"/>
                <a:cs typeface="Courier New" pitchFamily="49" charset="0"/>
              </a:rPr>
              <a:t>(</a:t>
            </a:r>
            <a:r>
              <a:rPr lang="en-US" sz="1600" b="1" dirty="0" err="1" smtClean="0">
                <a:solidFill>
                  <a:srgbClr val="002060">
                    <a:alpha val="100000"/>
                  </a:srgbClr>
                </a:solidFill>
                <a:latin typeface="Courier New" pitchFamily="49" charset="0"/>
                <a:cs typeface="Courier New" pitchFamily="49" charset="0"/>
              </a:rPr>
              <a:t>int</a:t>
            </a:r>
            <a:r>
              <a:rPr lang="en-US" sz="1600" b="1" dirty="0" smtClean="0">
                <a:solidFill>
                  <a:srgbClr val="002060">
                    <a:alpha val="100000"/>
                  </a:srgbClr>
                </a:solidFill>
                <a:latin typeface="Courier New" pitchFamily="49" charset="0"/>
                <a:cs typeface="Courier New" pitchFamily="49" charset="0"/>
              </a:rPr>
              <a:t> a)</a:t>
            </a:r>
            <a:endParaRPr lang="en-US" sz="2800" b="1" dirty="0" smtClean="0">
              <a:latin typeface="Courier New" pitchFamily="49" charset="0"/>
              <a:cs typeface="Courier New" pitchFamily="49" charset="0"/>
            </a:endParaRPr>
          </a:p>
          <a:p>
            <a:pPr defTabSz="914400" eaLnBrk="1" hangingPunct="1">
              <a:buNone/>
              <a:defRPr/>
            </a:pPr>
            <a:r>
              <a:rPr lang="en-US" sz="1600" b="1" dirty="0" smtClean="0">
                <a:solidFill>
                  <a:srgbClr val="002060">
                    <a:alpha val="100000"/>
                  </a:srgbClr>
                </a:solidFill>
                <a:latin typeface="Courier New" pitchFamily="49" charset="0"/>
                <a:cs typeface="Courier New" pitchFamily="49" charset="0"/>
              </a:rPr>
              <a:t>  {</a:t>
            </a:r>
          </a:p>
          <a:p>
            <a:pPr defTabSz="914400" eaLnBrk="1" hangingPunct="1">
              <a:buNone/>
              <a:defRPr/>
            </a:pPr>
            <a:r>
              <a:rPr lang="en-US" sz="1600" b="1" dirty="0" smtClean="0">
                <a:solidFill>
                  <a:srgbClr val="FF0000"/>
                </a:solidFill>
                <a:latin typeface="Courier New" pitchFamily="49" charset="0"/>
                <a:cs typeface="Courier New" pitchFamily="49" charset="0"/>
              </a:rPr>
              <a:t>0:  </a:t>
            </a:r>
            <a:r>
              <a:rPr lang="en-US" sz="1600" b="1" dirty="0" err="1" smtClean="0">
                <a:solidFill>
                  <a:srgbClr val="FF0000"/>
                </a:solidFill>
                <a:latin typeface="Courier New" pitchFamily="49" charset="0"/>
                <a:cs typeface="Courier New" pitchFamily="49" charset="0"/>
              </a:rPr>
              <a:t>i</a:t>
            </a:r>
            <a:r>
              <a:rPr lang="en-US" sz="1600" b="1" dirty="0" smtClean="0">
                <a:solidFill>
                  <a:srgbClr val="FF0000"/>
                </a:solidFill>
                <a:latin typeface="Courier New" pitchFamily="49" charset="0"/>
                <a:cs typeface="Courier New" pitchFamily="49" charset="0"/>
              </a:rPr>
              <a:t> = 0;</a:t>
            </a:r>
            <a:endParaRPr lang="en-US" sz="2400" b="1" dirty="0" smtClean="0">
              <a:solidFill>
                <a:srgbClr val="FF0000"/>
              </a:solidFill>
              <a:latin typeface="Courier New" pitchFamily="49" charset="0"/>
              <a:cs typeface="Courier New" pitchFamily="49" charset="0"/>
            </a:endParaRPr>
          </a:p>
          <a:p>
            <a:pPr defTabSz="914400" eaLnBrk="1" hangingPunct="1">
              <a:buNone/>
              <a:defRPr/>
            </a:pPr>
            <a:r>
              <a:rPr lang="en-US" sz="1600" b="1" dirty="0" smtClean="0">
                <a:solidFill>
                  <a:srgbClr val="FF0000"/>
                </a:solidFill>
                <a:latin typeface="Courier New" pitchFamily="49" charset="0"/>
                <a:cs typeface="Courier New" pitchFamily="49" charset="0"/>
              </a:rPr>
              <a:t>1:  c = 0;</a:t>
            </a:r>
          </a:p>
          <a:p>
            <a:pPr defTabSz="914400" eaLnBrk="1" hangingPunct="1">
              <a:buNone/>
              <a:defRPr/>
            </a:pPr>
            <a:r>
              <a:rPr lang="en-US" sz="1600" b="1" dirty="0" smtClean="0">
                <a:solidFill>
                  <a:srgbClr val="FF0000"/>
                </a:solidFill>
                <a:latin typeface="Courier New" pitchFamily="49" charset="0"/>
                <a:cs typeface="Courier New" pitchFamily="49" charset="0"/>
              </a:rPr>
              <a:t>2:  while (</a:t>
            </a:r>
            <a:r>
              <a:rPr lang="en-US" sz="1600" b="1" dirty="0" err="1" smtClean="0">
                <a:solidFill>
                  <a:srgbClr val="FF0000"/>
                </a:solidFill>
                <a:latin typeface="Courier New" pitchFamily="49" charset="0"/>
                <a:cs typeface="Courier New" pitchFamily="49" charset="0"/>
              </a:rPr>
              <a:t>i</a:t>
            </a:r>
            <a:r>
              <a:rPr lang="en-US" sz="1600" b="1" dirty="0" smtClean="0">
                <a:solidFill>
                  <a:srgbClr val="FF0000"/>
                </a:solidFill>
                <a:latin typeface="Courier New" pitchFamily="49" charset="0"/>
                <a:cs typeface="Courier New" pitchFamily="49" charset="0"/>
              </a:rPr>
              <a:t> &lt; 1000)</a:t>
            </a:r>
          </a:p>
          <a:p>
            <a:pPr defTabSz="914400" eaLnBrk="1" hangingPunct="1">
              <a:buNone/>
              <a:defRPr/>
            </a:pPr>
            <a:r>
              <a:rPr lang="en-US" sz="1600" b="1" dirty="0" smtClean="0">
                <a:solidFill>
                  <a:srgbClr val="FF0000"/>
                </a:solidFill>
                <a:latin typeface="Courier New" pitchFamily="49" charset="0"/>
                <a:cs typeface="Courier New" pitchFamily="49" charset="0"/>
              </a:rPr>
              <a:t>    {</a:t>
            </a:r>
          </a:p>
          <a:p>
            <a:pPr defTabSz="914400" eaLnBrk="1" hangingPunct="1">
              <a:buNone/>
              <a:defRPr/>
            </a:pPr>
            <a:r>
              <a:rPr lang="en-US" sz="1600" b="1" dirty="0" smtClean="0">
                <a:solidFill>
                  <a:srgbClr val="FF0000"/>
                </a:solidFill>
                <a:latin typeface="Courier New" pitchFamily="49" charset="0"/>
                <a:cs typeface="Courier New" pitchFamily="49" charset="0"/>
              </a:rPr>
              <a:t>3:    c = c + </a:t>
            </a:r>
            <a:r>
              <a:rPr lang="en-US" sz="1600" b="1" dirty="0" err="1" smtClean="0">
                <a:solidFill>
                  <a:srgbClr val="FF0000"/>
                </a:solidFill>
                <a:latin typeface="Courier New" pitchFamily="49" charset="0"/>
                <a:cs typeface="Courier New" pitchFamily="49" charset="0"/>
              </a:rPr>
              <a:t>i</a:t>
            </a:r>
            <a:r>
              <a:rPr lang="en-US" sz="1600" b="1" dirty="0" smtClean="0">
                <a:solidFill>
                  <a:srgbClr val="FF0000"/>
                </a:solidFill>
                <a:latin typeface="Courier New" pitchFamily="49" charset="0"/>
                <a:cs typeface="Courier New" pitchFamily="49" charset="0"/>
              </a:rPr>
              <a:t>;</a:t>
            </a:r>
          </a:p>
          <a:p>
            <a:pPr defTabSz="914400" eaLnBrk="1" hangingPunct="1">
              <a:buNone/>
              <a:defRPr/>
            </a:pPr>
            <a:r>
              <a:rPr lang="en-US" sz="1600" b="1" dirty="0" smtClean="0">
                <a:solidFill>
                  <a:srgbClr val="FF0000"/>
                </a:solidFill>
                <a:latin typeface="Courier New" pitchFamily="49" charset="0"/>
                <a:cs typeface="Courier New" pitchFamily="49" charset="0"/>
              </a:rPr>
              <a:t>4:    </a:t>
            </a:r>
            <a:r>
              <a:rPr lang="en-US" sz="1600" b="1" dirty="0" err="1" smtClean="0">
                <a:solidFill>
                  <a:srgbClr val="FF0000"/>
                </a:solidFill>
                <a:latin typeface="Courier New" pitchFamily="49" charset="0"/>
                <a:cs typeface="Courier New" pitchFamily="49" charset="0"/>
              </a:rPr>
              <a:t>i</a:t>
            </a:r>
            <a:r>
              <a:rPr lang="en-US" sz="1600" b="1" dirty="0" smtClean="0">
                <a:solidFill>
                  <a:srgbClr val="FF0000"/>
                </a:solidFill>
                <a:latin typeface="Courier New" pitchFamily="49" charset="0"/>
                <a:cs typeface="Courier New" pitchFamily="49" charset="0"/>
              </a:rPr>
              <a:t> = </a:t>
            </a:r>
            <a:r>
              <a:rPr lang="en-US" sz="1600" b="1" dirty="0" err="1" smtClean="0">
                <a:solidFill>
                  <a:srgbClr val="FF0000"/>
                </a:solidFill>
                <a:latin typeface="Courier New" pitchFamily="49" charset="0"/>
                <a:cs typeface="Courier New" pitchFamily="49" charset="0"/>
              </a:rPr>
              <a:t>i</a:t>
            </a:r>
            <a:r>
              <a:rPr lang="en-US" sz="1600" b="1" dirty="0" smtClean="0">
                <a:solidFill>
                  <a:srgbClr val="FF0000"/>
                </a:solidFill>
                <a:latin typeface="Courier New" pitchFamily="49" charset="0"/>
                <a:cs typeface="Courier New" pitchFamily="49" charset="0"/>
              </a:rPr>
              <a:t> + 1;</a:t>
            </a:r>
          </a:p>
          <a:p>
            <a:pPr defTabSz="914400" eaLnBrk="1" hangingPunct="1">
              <a:buNone/>
              <a:defRPr/>
            </a:pPr>
            <a:r>
              <a:rPr lang="en-US" sz="1600" b="1" dirty="0" smtClean="0">
                <a:solidFill>
                  <a:srgbClr val="FF0000"/>
                </a:solidFill>
                <a:latin typeface="Courier New" pitchFamily="49" charset="0"/>
                <a:cs typeface="Courier New" pitchFamily="49" charset="0"/>
              </a:rPr>
              <a:t>    }</a:t>
            </a:r>
          </a:p>
          <a:p>
            <a:pPr defTabSz="914400" eaLnBrk="1" hangingPunct="1">
              <a:buNone/>
              <a:defRPr/>
            </a:pPr>
            <a:r>
              <a:rPr lang="en-US" sz="1600" b="1" dirty="0" smtClean="0">
                <a:solidFill>
                  <a:srgbClr val="FF0000"/>
                </a:solidFill>
                <a:latin typeface="Courier New" pitchFamily="49" charset="0"/>
                <a:cs typeface="Courier New" pitchFamily="49" charset="0"/>
              </a:rPr>
              <a:t>5:  if (a &lt;= 0)</a:t>
            </a:r>
          </a:p>
          <a:p>
            <a:pPr defTabSz="914400" eaLnBrk="1" hangingPunct="1">
              <a:buNone/>
              <a:defRPr/>
            </a:pPr>
            <a:r>
              <a:rPr lang="en-US" sz="1600" b="1" dirty="0" smtClean="0">
                <a:solidFill>
                  <a:srgbClr val="FF0000"/>
                </a:solidFill>
                <a:latin typeface="Courier New" pitchFamily="49" charset="0"/>
                <a:cs typeface="Courier New" pitchFamily="49" charset="0"/>
              </a:rPr>
              <a:t>6:    error();</a:t>
            </a:r>
          </a:p>
          <a:p>
            <a:pPr defTabSz="914400" eaLnBrk="1" hangingPunct="1">
              <a:buNone/>
              <a:defRPr/>
            </a:pPr>
            <a:r>
              <a:rPr lang="en-US" sz="1600" b="1" dirty="0" smtClean="0">
                <a:solidFill>
                  <a:srgbClr val="002060">
                    <a:alpha val="100000"/>
                  </a:srgbClr>
                </a:solidFill>
                <a:latin typeface="Courier New" pitchFamily="49" charset="0"/>
                <a:cs typeface="Courier New" pitchFamily="49" charset="0"/>
              </a:rPr>
              <a:t>  }</a:t>
            </a:r>
          </a:p>
        </p:txBody>
      </p:sp>
      <p:sp>
        <p:nvSpPr>
          <p:cNvPr id="87" name="TextBox 86"/>
          <p:cNvSpPr txBox="1"/>
          <p:nvPr/>
        </p:nvSpPr>
        <p:spPr>
          <a:xfrm>
            <a:off x="7391400" y="10774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88" name="TextBox 87"/>
          <p:cNvSpPr txBox="1"/>
          <p:nvPr/>
        </p:nvSpPr>
        <p:spPr>
          <a:xfrm>
            <a:off x="7543800" y="11061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89" name="TextBox 88"/>
          <p:cNvSpPr txBox="1"/>
          <p:nvPr/>
        </p:nvSpPr>
        <p:spPr>
          <a:xfrm>
            <a:off x="7391400" y="17632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0" name="TextBox 89"/>
          <p:cNvSpPr txBox="1"/>
          <p:nvPr/>
        </p:nvSpPr>
        <p:spPr>
          <a:xfrm>
            <a:off x="7543800" y="17919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1" name="TextBox 90"/>
          <p:cNvSpPr txBox="1"/>
          <p:nvPr/>
        </p:nvSpPr>
        <p:spPr>
          <a:xfrm>
            <a:off x="7391400" y="24490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3" name="TextBox 92"/>
          <p:cNvSpPr txBox="1"/>
          <p:nvPr/>
        </p:nvSpPr>
        <p:spPr>
          <a:xfrm>
            <a:off x="7536875" y="249085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4" name="TextBox 93"/>
          <p:cNvSpPr txBox="1"/>
          <p:nvPr/>
        </p:nvSpPr>
        <p:spPr>
          <a:xfrm>
            <a:off x="7408225" y="31242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5" name="TextBox 94"/>
          <p:cNvSpPr txBox="1"/>
          <p:nvPr/>
        </p:nvSpPr>
        <p:spPr>
          <a:xfrm>
            <a:off x="7560625" y="3188525"/>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6" name="TextBox 95"/>
          <p:cNvSpPr txBox="1"/>
          <p:nvPr/>
        </p:nvSpPr>
        <p:spPr>
          <a:xfrm>
            <a:off x="7415150" y="38206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7" name="TextBox 96"/>
          <p:cNvSpPr txBox="1"/>
          <p:nvPr/>
        </p:nvSpPr>
        <p:spPr>
          <a:xfrm>
            <a:off x="7567550" y="3869375"/>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8" name="TextBox 97"/>
          <p:cNvSpPr txBox="1"/>
          <p:nvPr/>
        </p:nvSpPr>
        <p:spPr>
          <a:xfrm>
            <a:off x="7403275" y="4506417"/>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99" name="TextBox 98"/>
          <p:cNvSpPr txBox="1"/>
          <p:nvPr/>
        </p:nvSpPr>
        <p:spPr>
          <a:xfrm>
            <a:off x="7531925" y="45433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00" name="TextBox 99"/>
          <p:cNvSpPr txBox="1"/>
          <p:nvPr/>
        </p:nvSpPr>
        <p:spPr>
          <a:xfrm>
            <a:off x="7408225" y="5181600"/>
            <a:ext cx="228600" cy="294183"/>
          </a:xfrm>
          <a:prstGeom prst="rect">
            <a:avLst/>
          </a:prstGeom>
          <a:noFill/>
        </p:spPr>
        <p:txBody>
          <a:bodyPr wrap="square" rtlCol="0">
            <a:spAutoFit/>
          </a:bodyPr>
          <a:lstStyle/>
          <a:p>
            <a:pPr>
              <a:buNone/>
            </a:pPr>
            <a:r>
              <a:rPr lang="en-US" sz="1600" b="1" dirty="0" smtClean="0">
                <a:latin typeface="Calibri"/>
              </a:rPr>
              <a:t>×</a:t>
            </a:r>
            <a:endParaRPr lang="en-US" sz="2800" b="1" dirty="0"/>
          </a:p>
        </p:txBody>
      </p:sp>
      <p:sp>
        <p:nvSpPr>
          <p:cNvPr id="104" name="Oval Callout 103"/>
          <p:cNvSpPr/>
          <p:nvPr/>
        </p:nvSpPr>
        <p:spPr>
          <a:xfrm>
            <a:off x="2590800" y="4953000"/>
            <a:ext cx="1066800" cy="304800"/>
          </a:xfrm>
          <a:prstGeom prst="wedgeEllipseCallout">
            <a:avLst>
              <a:gd name="adj1" fmla="val -116352"/>
              <a:gd name="adj2" fmla="val -98485"/>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600" dirty="0" smtClean="0">
                <a:solidFill>
                  <a:srgbClr val="C00000"/>
                </a:solidFill>
                <a:latin typeface="Cambria Math" pitchFamily="18" charset="0"/>
                <a:ea typeface="Cambria Math" pitchFamily="18" charset="0"/>
              </a:rPr>
              <a:t>a = -5</a:t>
            </a:r>
            <a:endParaRPr lang="en-US" dirty="0">
              <a:solidFill>
                <a:srgbClr val="C00000"/>
              </a:solidFill>
              <a:latin typeface="Cambria Math" pitchFamily="18" charset="0"/>
              <a:ea typeface="Cambria Math" pitchFamily="18" charset="0"/>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Test case generation</a:t>
            </a:r>
            <a:endParaRPr spc="-167">
              <a:solidFill>
                <a:schemeClr val="accent1"/>
              </a:solidFill>
              <a:effectLst>
                <a:outerShdw blurRad="50800" dist="38100" dir="2700000" algn="tl" rotWithShape="0">
                  <a:prstClr val="black">
                    <a:alpha val="61000"/>
                  </a:prstClr>
                </a:outerShdw>
              </a:effectLst>
            </a:endParaRPr>
          </a:p>
        </p:txBody>
      </p:sp>
      <p:pic>
        <p:nvPicPr>
          <p:cNvPr id="5" name="Picture 4" descr="PexWeb.png"/>
          <p:cNvPicPr>
            <a:picLocks noChangeAspect="1"/>
          </p:cNvPicPr>
          <p:nvPr/>
        </p:nvPicPr>
        <p:blipFill>
          <a:blip r:embed="rId3"/>
          <a:stretch>
            <a:fillRect/>
          </a:stretch>
        </p:blipFill>
        <p:spPr>
          <a:xfrm>
            <a:off x="2495613" y="5087544"/>
            <a:ext cx="1320095" cy="740053"/>
          </a:xfrm>
          <a:prstGeom prst="rect">
            <a:avLst/>
          </a:prstGeom>
        </p:spPr>
      </p:pic>
      <p:sp>
        <p:nvSpPr>
          <p:cNvPr id="7" name="Rounded Rectangle 8"/>
          <p:cNvSpPr>
            <a:spLocks noChangeArrowheads="1"/>
          </p:cNvSpPr>
          <p:nvPr/>
        </p:nvSpPr>
        <p:spPr bwMode="auto">
          <a:xfrm>
            <a:off x="3975849" y="1839913"/>
            <a:ext cx="2037885" cy="788987"/>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Execution Path</a:t>
            </a:r>
          </a:p>
        </p:txBody>
      </p:sp>
      <p:sp>
        <p:nvSpPr>
          <p:cNvPr id="9" name="Bent Arrow 8"/>
          <p:cNvSpPr/>
          <p:nvPr/>
        </p:nvSpPr>
        <p:spPr bwMode="auto">
          <a:xfrm>
            <a:off x="2103119" y="2231147"/>
            <a:ext cx="1880213" cy="481573"/>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5400000">
            <a:off x="6365424" y="1942561"/>
            <a:ext cx="512385" cy="1215766"/>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1" name="Bent Arrow 10"/>
          <p:cNvSpPr/>
          <p:nvPr/>
        </p:nvSpPr>
        <p:spPr bwMode="auto">
          <a:xfrm rot="10800000">
            <a:off x="5858120" y="3794085"/>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3" name="TextBox 15"/>
          <p:cNvSpPr txBox="1">
            <a:spLocks noChangeArrowheads="1"/>
          </p:cNvSpPr>
          <p:nvPr/>
        </p:nvSpPr>
        <p:spPr bwMode="auto">
          <a:xfrm>
            <a:off x="768119" y="1753344"/>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t>
            </a:r>
            <a:r>
              <a:rPr lang="en-US" sz="2400" dirty="0" smtClean="0">
                <a:solidFill>
                  <a:srgbClr val="7030A0"/>
                </a:solidFill>
                <a:latin typeface="Calibri" pitchFamily="34" charset="0"/>
              </a:rPr>
              <a:t>and Monitor</a:t>
            </a:r>
            <a:endParaRPr lang="en-US" sz="2400" dirty="0">
              <a:solidFill>
                <a:srgbClr val="7030A0"/>
              </a:solidFill>
              <a:latin typeface="Calibri" pitchFamily="34" charset="0"/>
            </a:endParaRPr>
          </a:p>
        </p:txBody>
      </p:sp>
      <p:sp>
        <p:nvSpPr>
          <p:cNvPr id="14" name="TextBox 16"/>
          <p:cNvSpPr txBox="1">
            <a:spLocks noChangeArrowheads="1"/>
          </p:cNvSpPr>
          <p:nvPr/>
        </p:nvSpPr>
        <p:spPr bwMode="auto">
          <a:xfrm>
            <a:off x="6458444" y="1793526"/>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a:t>
            </a:r>
            <a:r>
              <a:rPr lang="en-US" sz="2400" dirty="0" smtClean="0">
                <a:solidFill>
                  <a:srgbClr val="7030A0"/>
                </a:solidFill>
                <a:latin typeface="Calibri" pitchFamily="34" charset="0"/>
              </a:rPr>
              <a:t>Condition</a:t>
            </a:r>
            <a:endParaRPr lang="en-US" sz="2400" dirty="0">
              <a:solidFill>
                <a:srgbClr val="7030A0"/>
              </a:solidFill>
              <a:latin typeface="Calibri" pitchFamily="34" charset="0"/>
            </a:endParaRPr>
          </a:p>
        </p:txBody>
      </p:sp>
      <p:sp>
        <p:nvSpPr>
          <p:cNvPr id="15" name="TextBox 17"/>
          <p:cNvSpPr txBox="1">
            <a:spLocks noChangeArrowheads="1"/>
          </p:cNvSpPr>
          <p:nvPr/>
        </p:nvSpPr>
        <p:spPr bwMode="auto">
          <a:xfrm>
            <a:off x="6268731" y="4487902"/>
            <a:ext cx="2875269" cy="461665"/>
          </a:xfrm>
          <a:prstGeom prst="rect">
            <a:avLst/>
          </a:prstGeom>
          <a:noFill/>
          <a:ln w="9525">
            <a:noFill/>
            <a:miter lim="800000"/>
            <a:headEnd/>
            <a:tailEnd/>
          </a:ln>
        </p:spPr>
        <p:txBody>
          <a:bodyPr wrap="square">
            <a:spAutoFit/>
          </a:bodyPr>
          <a:lstStyle/>
          <a:p>
            <a:pPr algn="l"/>
            <a:r>
              <a:rPr lang="en-US" sz="2400" dirty="0" smtClean="0">
                <a:solidFill>
                  <a:srgbClr val="7030A0"/>
                </a:solidFill>
                <a:latin typeface="Calibri" pitchFamily="34" charset="0"/>
              </a:rPr>
              <a:t>Unexplored path</a:t>
            </a:r>
            <a:endParaRPr lang="en-US" sz="2400" dirty="0">
              <a:solidFill>
                <a:srgbClr val="7030A0"/>
              </a:solidFill>
              <a:latin typeface="Calibri" pitchFamily="34" charset="0"/>
            </a:endParaRPr>
          </a:p>
        </p:txBody>
      </p:sp>
      <p:sp>
        <p:nvSpPr>
          <p:cNvPr id="16" name="TextBox 18"/>
          <p:cNvSpPr txBox="1">
            <a:spLocks noChangeArrowheads="1"/>
          </p:cNvSpPr>
          <p:nvPr/>
        </p:nvSpPr>
        <p:spPr bwMode="auto">
          <a:xfrm>
            <a:off x="2975154" y="4473857"/>
            <a:ext cx="1466254"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Solve</a:t>
            </a:r>
            <a:endParaRPr lang="en-US" sz="2400" dirty="0">
              <a:solidFill>
                <a:srgbClr val="7030A0"/>
              </a:solidFill>
              <a:latin typeface="Calibri" pitchFamily="34" charset="0"/>
            </a:endParaRPr>
          </a:p>
        </p:txBody>
      </p:sp>
      <p:pic>
        <p:nvPicPr>
          <p:cNvPr id="18" name="Picture 17" descr="yogi_logo.jpg"/>
          <p:cNvPicPr>
            <a:picLocks noChangeAspect="1"/>
          </p:cNvPicPr>
          <p:nvPr/>
        </p:nvPicPr>
        <p:blipFill>
          <a:blip r:embed="rId4" cstate="print"/>
          <a:stretch>
            <a:fillRect/>
          </a:stretch>
        </p:blipFill>
        <p:spPr>
          <a:xfrm>
            <a:off x="3867951" y="5004954"/>
            <a:ext cx="1689100" cy="835961"/>
          </a:xfrm>
          <a:prstGeom prst="rect">
            <a:avLst/>
          </a:prstGeom>
        </p:spPr>
      </p:pic>
      <p:sp>
        <p:nvSpPr>
          <p:cNvPr id="20" name="Right Arrow 19"/>
          <p:cNvSpPr/>
          <p:nvPr/>
        </p:nvSpPr>
        <p:spPr>
          <a:xfrm>
            <a:off x="356711" y="2866396"/>
            <a:ext cx="1211876" cy="6274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solidFill>
                  <a:schemeClr val="tx1"/>
                </a:solidFill>
                <a:latin typeface="Calibri" pitchFamily="34" charset="0"/>
              </a:rPr>
              <a:t>seed</a:t>
            </a:r>
            <a:endParaRPr lang="en-US" sz="2400" b="1" dirty="0">
              <a:solidFill>
                <a:schemeClr val="tx1"/>
              </a:solidFill>
              <a:latin typeface="Calibri" pitchFamily="34" charset="0"/>
            </a:endParaRPr>
          </a:p>
        </p:txBody>
      </p:sp>
      <p:sp>
        <p:nvSpPr>
          <p:cNvPr id="23" name="TextBox 18"/>
          <p:cNvSpPr txBox="1">
            <a:spLocks noChangeArrowheads="1"/>
          </p:cNvSpPr>
          <p:nvPr/>
        </p:nvSpPr>
        <p:spPr bwMode="auto">
          <a:xfrm>
            <a:off x="511516" y="3608766"/>
            <a:ext cx="1592492"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New input</a:t>
            </a:r>
            <a:endParaRPr lang="en-US" sz="2400" dirty="0">
              <a:solidFill>
                <a:srgbClr val="7030A0"/>
              </a:solidFill>
              <a:latin typeface="Calibri" pitchFamily="34" charset="0"/>
            </a:endParaRPr>
          </a:p>
        </p:txBody>
      </p:sp>
      <p:sp>
        <p:nvSpPr>
          <p:cNvPr id="29" name="Rounded Rectangle 6"/>
          <p:cNvSpPr>
            <a:spLocks noChangeArrowheads="1"/>
          </p:cNvSpPr>
          <p:nvPr/>
        </p:nvSpPr>
        <p:spPr bwMode="auto">
          <a:xfrm>
            <a:off x="1561400" y="2746083"/>
            <a:ext cx="1256422" cy="815593"/>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Test</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Inputs</a:t>
            </a:r>
          </a:p>
        </p:txBody>
      </p:sp>
      <p:sp>
        <p:nvSpPr>
          <p:cNvPr id="34" name="TextBox 33"/>
          <p:cNvSpPr txBox="1"/>
          <p:nvPr/>
        </p:nvSpPr>
        <p:spPr>
          <a:xfrm>
            <a:off x="142829" y="5872801"/>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Nikolai Tillmann, Peli de Halleux, Patrice </a:t>
            </a:r>
            <a:r>
              <a:rPr lang="en-US" sz="1200" dirty="0" err="1" smtClean="0">
                <a:solidFill>
                  <a:srgbClr val="9C42E6"/>
                </a:solidFill>
                <a:latin typeface="Calibri" pitchFamily="34" charset="0"/>
              </a:rPr>
              <a:t>Godefroid</a:t>
            </a:r>
            <a:endParaRPr lang="en-US" sz="1200" dirty="0" smtClean="0">
              <a:solidFill>
                <a:srgbClr val="9C42E6"/>
              </a:solidFill>
              <a:latin typeface="Calibri" pitchFamily="34" charset="0"/>
            </a:endParaRPr>
          </a:p>
          <a:p>
            <a:r>
              <a:rPr lang="en-US" sz="1200" dirty="0" smtClean="0">
                <a:solidFill>
                  <a:srgbClr val="9C42E6"/>
                </a:solidFill>
                <a:latin typeface="Calibri" pitchFamily="34" charset="0"/>
              </a:rPr>
              <a:t>Aditya </a:t>
            </a:r>
            <a:r>
              <a:rPr lang="en-US" sz="1200" dirty="0" err="1" smtClean="0">
                <a:solidFill>
                  <a:srgbClr val="9C42E6"/>
                </a:solidFill>
                <a:latin typeface="Calibri" pitchFamily="34" charset="0"/>
              </a:rPr>
              <a:t>Nori</a:t>
            </a:r>
            <a:r>
              <a:rPr lang="en-US" sz="1200" dirty="0" smtClean="0">
                <a:solidFill>
                  <a:srgbClr val="9C42E6"/>
                </a:solidFill>
                <a:latin typeface="Calibri" pitchFamily="34" charset="0"/>
              </a:rPr>
              <a:t>, Jean Philippe Martin, Miguel Castro, </a:t>
            </a:r>
          </a:p>
          <a:p>
            <a:r>
              <a:rPr lang="en-US" sz="1200" dirty="0" smtClean="0">
                <a:solidFill>
                  <a:srgbClr val="9C42E6"/>
                </a:solidFill>
                <a:latin typeface="Calibri" pitchFamily="34" charset="0"/>
              </a:rPr>
              <a:t>Manuel Costa, </a:t>
            </a:r>
            <a:r>
              <a:rPr lang="en-US" sz="1200" dirty="0" err="1" smtClean="0">
                <a:solidFill>
                  <a:srgbClr val="9C42E6"/>
                </a:solidFill>
                <a:latin typeface="Calibri" pitchFamily="34" charset="0"/>
              </a:rPr>
              <a:t>Lintao</a:t>
            </a:r>
            <a:r>
              <a:rPr lang="en-US" sz="1200" dirty="0" smtClean="0">
                <a:solidFill>
                  <a:srgbClr val="9C42E6"/>
                </a:solidFill>
                <a:latin typeface="Calibri" pitchFamily="34" charset="0"/>
              </a:rPr>
              <a:t> Zhang</a:t>
            </a:r>
            <a:endParaRPr lang="en-US" sz="1200" dirty="0">
              <a:solidFill>
                <a:srgbClr val="9C42E6"/>
              </a:solidFill>
              <a:latin typeface="Calibri" pitchFamily="34" charset="0"/>
            </a:endParaRPr>
          </a:p>
        </p:txBody>
      </p:sp>
      <p:sp>
        <p:nvSpPr>
          <p:cNvPr id="27" name="Bent Arrow 26"/>
          <p:cNvSpPr/>
          <p:nvPr/>
        </p:nvSpPr>
        <p:spPr bwMode="auto">
          <a:xfrm rot="10800000">
            <a:off x="2938846" y="3804443"/>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6" name="Rounded Rectangle 7"/>
          <p:cNvSpPr>
            <a:spLocks noChangeArrowheads="1"/>
          </p:cNvSpPr>
          <p:nvPr/>
        </p:nvSpPr>
        <p:spPr bwMode="auto">
          <a:xfrm>
            <a:off x="4043580" y="3797300"/>
            <a:ext cx="1854720" cy="918811"/>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Constraint System</a:t>
            </a:r>
          </a:p>
        </p:txBody>
      </p:sp>
      <p:sp>
        <p:nvSpPr>
          <p:cNvPr id="28" name="Up Arrow 27"/>
          <p:cNvSpPr/>
          <p:nvPr/>
        </p:nvSpPr>
        <p:spPr bwMode="auto">
          <a:xfrm>
            <a:off x="2015231" y="3595456"/>
            <a:ext cx="257453"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z3.png"/>
          <p:cNvPicPr>
            <a:picLocks noChangeAspect="1"/>
          </p:cNvPicPr>
          <p:nvPr/>
        </p:nvPicPr>
        <p:blipFill>
          <a:blip r:embed="rId5"/>
          <a:stretch>
            <a:fillRect/>
          </a:stretch>
        </p:blipFill>
        <p:spPr>
          <a:xfrm>
            <a:off x="1698924" y="4088401"/>
            <a:ext cx="1213872" cy="701903"/>
          </a:xfrm>
          <a:prstGeom prst="rect">
            <a:avLst/>
          </a:prstGeom>
        </p:spPr>
      </p:pic>
      <p:sp>
        <p:nvSpPr>
          <p:cNvPr id="8" name="Can 9"/>
          <p:cNvSpPr>
            <a:spLocks noChangeArrowheads="1"/>
          </p:cNvSpPr>
          <p:nvPr/>
        </p:nvSpPr>
        <p:spPr bwMode="auto">
          <a:xfrm>
            <a:off x="6574560" y="2815691"/>
            <a:ext cx="1256422" cy="1007105"/>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400" b="1" dirty="0">
                <a:solidFill>
                  <a:schemeClr val="tx1"/>
                </a:solidFill>
                <a:effectLst>
                  <a:outerShdw blurRad="38100" dist="38100" dir="2700000" algn="tl">
                    <a:srgbClr val="000000">
                      <a:alpha val="43137"/>
                    </a:srgbClr>
                  </a:outerShdw>
                </a:effectLst>
                <a:latin typeface="Calibri" pitchFamily="34" charset="0"/>
              </a:rPr>
              <a:t>Known</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Paths</a:t>
            </a:r>
          </a:p>
        </p:txBody>
      </p:sp>
      <p:sp>
        <p:nvSpPr>
          <p:cNvPr id="30" name="TextBox 29"/>
          <p:cNvSpPr txBox="1"/>
          <p:nvPr/>
        </p:nvSpPr>
        <p:spPr>
          <a:xfrm>
            <a:off x="5442889" y="5191320"/>
            <a:ext cx="1589212" cy="523220"/>
          </a:xfrm>
          <a:prstGeom prst="rect">
            <a:avLst/>
          </a:prstGeom>
          <a:noFill/>
        </p:spPr>
        <p:txBody>
          <a:bodyPr wrap="square" rtlCol="0">
            <a:spAutoFit/>
          </a:bodyPr>
          <a:lstStyle/>
          <a:p>
            <a:r>
              <a:rPr lang="en-US" sz="2800" dirty="0" smtClean="0">
                <a:solidFill>
                  <a:srgbClr val="7030A0"/>
                </a:solidFill>
                <a:latin typeface="Calibri" pitchFamily="34" charset="0"/>
              </a:rPr>
              <a:t>Vigilante</a:t>
            </a:r>
          </a:p>
        </p:txBody>
      </p:sp>
      <p:pic>
        <p:nvPicPr>
          <p:cNvPr id="26" name="Picture 25" descr="nikolait.jpg"/>
          <p:cNvPicPr>
            <a:picLocks noChangeAspect="1"/>
          </p:cNvPicPr>
          <p:nvPr/>
        </p:nvPicPr>
        <p:blipFill>
          <a:blip r:embed="rId6"/>
          <a:stretch>
            <a:fillRect/>
          </a:stretch>
        </p:blipFill>
        <p:spPr>
          <a:xfrm>
            <a:off x="137421" y="4830687"/>
            <a:ext cx="504188" cy="504188"/>
          </a:xfrm>
          <a:prstGeom prst="rect">
            <a:avLst/>
          </a:prstGeom>
        </p:spPr>
      </p:pic>
      <p:pic>
        <p:nvPicPr>
          <p:cNvPr id="31" name="Picture 30" descr="jhalleux.jpg"/>
          <p:cNvPicPr>
            <a:picLocks noChangeAspect="1"/>
          </p:cNvPicPr>
          <p:nvPr/>
        </p:nvPicPr>
        <p:blipFill>
          <a:blip r:embed="rId7"/>
          <a:stretch>
            <a:fillRect/>
          </a:stretch>
        </p:blipFill>
        <p:spPr>
          <a:xfrm>
            <a:off x="602295" y="4835361"/>
            <a:ext cx="483335" cy="516102"/>
          </a:xfrm>
          <a:prstGeom prst="rect">
            <a:avLst/>
          </a:prstGeom>
        </p:spPr>
      </p:pic>
      <p:pic>
        <p:nvPicPr>
          <p:cNvPr id="32" name="Picture 31" descr="patrice-godefroid.gif"/>
          <p:cNvPicPr>
            <a:picLocks noChangeAspect="1"/>
          </p:cNvPicPr>
          <p:nvPr/>
        </p:nvPicPr>
        <p:blipFill>
          <a:blip r:embed="rId8"/>
          <a:stretch>
            <a:fillRect/>
          </a:stretch>
        </p:blipFill>
        <p:spPr>
          <a:xfrm>
            <a:off x="1090262" y="4835248"/>
            <a:ext cx="539675" cy="555206"/>
          </a:xfrm>
          <a:prstGeom prst="rect">
            <a:avLst/>
          </a:prstGeom>
        </p:spPr>
      </p:pic>
      <p:pic>
        <p:nvPicPr>
          <p:cNvPr id="33" name="Picture 32" descr="jp_small2.jpg"/>
          <p:cNvPicPr>
            <a:picLocks noChangeAspect="1"/>
          </p:cNvPicPr>
          <p:nvPr/>
        </p:nvPicPr>
        <p:blipFill>
          <a:blip r:embed="rId9"/>
          <a:stretch>
            <a:fillRect/>
          </a:stretch>
        </p:blipFill>
        <p:spPr>
          <a:xfrm>
            <a:off x="1412038" y="5333315"/>
            <a:ext cx="455054" cy="508685"/>
          </a:xfrm>
          <a:prstGeom prst="rect">
            <a:avLst/>
          </a:prstGeom>
        </p:spPr>
      </p:pic>
      <p:pic>
        <p:nvPicPr>
          <p:cNvPr id="36" name="Picture 35" descr="lintao-zhang.jpg"/>
          <p:cNvPicPr>
            <a:picLocks noChangeAspect="1"/>
          </p:cNvPicPr>
          <p:nvPr/>
        </p:nvPicPr>
        <p:blipFill>
          <a:blip r:embed="rId10" cstate="print"/>
          <a:stretch>
            <a:fillRect/>
          </a:stretch>
        </p:blipFill>
        <p:spPr>
          <a:xfrm>
            <a:off x="984093" y="5330918"/>
            <a:ext cx="459562" cy="500922"/>
          </a:xfrm>
          <a:prstGeom prst="rect">
            <a:avLst/>
          </a:prstGeom>
        </p:spPr>
      </p:pic>
      <p:pic>
        <p:nvPicPr>
          <p:cNvPr id="37" name="Picture 36" descr="rse-fte.jpg"/>
          <p:cNvPicPr>
            <a:picLocks noChangeAspect="1"/>
          </p:cNvPicPr>
          <p:nvPr/>
        </p:nvPicPr>
        <p:blipFill>
          <a:blip r:embed="rId11" cstate="print"/>
          <a:srcRect l="66344" t="19025" r="19753" b="60667"/>
          <a:stretch>
            <a:fillRect/>
          </a:stretch>
        </p:blipFill>
        <p:spPr>
          <a:xfrm>
            <a:off x="506516" y="5330918"/>
            <a:ext cx="471716" cy="500922"/>
          </a:xfrm>
          <a:prstGeom prst="rect">
            <a:avLst/>
          </a:prstGeom>
        </p:spPr>
      </p:pic>
      <p:pic>
        <p:nvPicPr>
          <p:cNvPr id="35" name="Picture 34" descr="manuelc-web.jpg"/>
          <p:cNvPicPr>
            <a:picLocks noChangeAspect="1"/>
          </p:cNvPicPr>
          <p:nvPr/>
        </p:nvPicPr>
        <p:blipFill>
          <a:blip r:embed="rId12" cstate="print"/>
          <a:stretch>
            <a:fillRect/>
          </a:stretch>
        </p:blipFill>
        <p:spPr>
          <a:xfrm>
            <a:off x="143741" y="5308600"/>
            <a:ext cx="396978" cy="529997"/>
          </a:xfrm>
          <a:prstGeom prst="rect">
            <a:avLst/>
          </a:prstGeom>
        </p:spPr>
      </p:pic>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Synergy solver requirements</a:t>
            </a:r>
            <a:endParaRPr lang="en-US" dirty="0"/>
          </a:p>
        </p:txBody>
      </p:sp>
      <p:sp>
        <p:nvSpPr>
          <p:cNvPr id="3" name="Content Placeholder 2"/>
          <p:cNvSpPr>
            <a:spLocks noGrp="1"/>
          </p:cNvSpPr>
          <p:nvPr>
            <p:ph idx="1"/>
          </p:nvPr>
        </p:nvSpPr>
        <p:spPr>
          <a:xfrm>
            <a:off x="381000" y="1412875"/>
            <a:ext cx="8382000" cy="3199337"/>
          </a:xfrm>
        </p:spPr>
        <p:txBody>
          <a:bodyPr/>
          <a:lstStyle/>
          <a:p>
            <a:r>
              <a:rPr lang="en-US" dirty="0" smtClean="0"/>
              <a:t>Maintain set </a:t>
            </a:r>
            <a:r>
              <a:rPr lang="en-US" i="1" dirty="0" smtClean="0"/>
              <a:t>L </a:t>
            </a:r>
            <a:r>
              <a:rPr lang="en-US" dirty="0" smtClean="0"/>
              <a:t>of program locations.</a:t>
            </a:r>
          </a:p>
          <a:p>
            <a:r>
              <a:rPr lang="en-US" dirty="0" smtClean="0"/>
              <a:t>Map </a:t>
            </a:r>
            <a:r>
              <a:rPr lang="en-US" i="1" dirty="0" smtClean="0"/>
              <a:t>L </a:t>
            </a:r>
            <a:r>
              <a:rPr lang="en-US" dirty="0" smtClean="0"/>
              <a:t>to </a:t>
            </a:r>
            <a:r>
              <a:rPr lang="en-US" i="1" dirty="0" smtClean="0"/>
              <a:t>symbolic </a:t>
            </a:r>
            <a:r>
              <a:rPr lang="en-US" dirty="0" smtClean="0"/>
              <a:t>partition.</a:t>
            </a:r>
          </a:p>
          <a:p>
            <a:pPr lvl="1"/>
            <a:r>
              <a:rPr lang="en-US" dirty="0" smtClean="0"/>
              <a:t>Represented as formulas.</a:t>
            </a:r>
          </a:p>
          <a:p>
            <a:r>
              <a:rPr lang="en-US" dirty="0" smtClean="0"/>
              <a:t>Check for </a:t>
            </a:r>
            <a:r>
              <a:rPr lang="en-US" dirty="0" err="1" smtClean="0"/>
              <a:t>subsumption</a:t>
            </a:r>
            <a:r>
              <a:rPr lang="en-US" dirty="0" smtClean="0"/>
              <a:t>.</a:t>
            </a:r>
          </a:p>
          <a:p>
            <a:r>
              <a:rPr lang="en-US" dirty="0" smtClean="0"/>
              <a:t>Check for contradiction.</a:t>
            </a:r>
          </a:p>
          <a:p>
            <a:r>
              <a:rPr lang="en-US" dirty="0" smtClean="0"/>
              <a:t>Structure sharing</a:t>
            </a:r>
            <a:endParaRPr lang="en-US" dirty="0"/>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218795"/>
          </a:xfrm>
        </p:spPr>
        <p:txBody>
          <a:bodyPr/>
          <a:lstStyle/>
          <a:p>
            <a:r>
              <a:rPr sz="4400" b="1" smtClean="0"/>
              <a:t>Better Bug Reporting with</a:t>
            </a:r>
          </a:p>
          <a:p>
            <a:r>
              <a:rPr sz="4400" b="1" smtClean="0"/>
              <a:t>Better Privacy</a:t>
            </a:r>
            <a:endParaRPr lang="en-US" sz="4400" b="1" dirty="0"/>
          </a:p>
        </p:txBody>
      </p:sp>
      <p:sp>
        <p:nvSpPr>
          <p:cNvPr id="4" name="Rectangle 3"/>
          <p:cNvSpPr/>
          <p:nvPr/>
        </p:nvSpPr>
        <p:spPr>
          <a:xfrm>
            <a:off x="4139922" y="6039953"/>
            <a:ext cx="4190162" cy="646331"/>
          </a:xfrm>
          <a:prstGeom prst="rect">
            <a:avLst/>
          </a:prstGeom>
        </p:spPr>
        <p:txBody>
          <a:bodyPr wrap="square">
            <a:spAutoFit/>
          </a:bodyPr>
          <a:lstStyle/>
          <a:p>
            <a:r>
              <a:rPr lang="en-US" dirty="0" smtClean="0">
                <a:solidFill>
                  <a:srgbClr val="0070C0"/>
                </a:solidFill>
              </a:rPr>
              <a:t>Also: Vigilante – Internet Worm Containment</a:t>
            </a:r>
            <a:endParaRPr lang="en-US" dirty="0">
              <a:solidFill>
                <a:srgbClr val="0070C0"/>
              </a:solidFill>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1"/>
          <p:cNvPicPr>
            <a:picLocks noChangeAspect="1" noChangeArrowheads="1"/>
          </p:cNvPicPr>
          <p:nvPr/>
        </p:nvPicPr>
        <p:blipFill>
          <a:blip r:embed="rId2"/>
          <a:srcRect l="28979" t="20351" r="18829" b="23629"/>
          <a:stretch>
            <a:fillRect/>
          </a:stretch>
        </p:blipFill>
        <p:spPr bwMode="auto">
          <a:xfrm>
            <a:off x="140677" y="1606206"/>
            <a:ext cx="4873450" cy="419169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1"/>
          <p:cNvPicPr>
            <a:picLocks noChangeAspect="1" noChangeArrowheads="1"/>
          </p:cNvPicPr>
          <p:nvPr/>
        </p:nvPicPr>
        <p:blipFill>
          <a:blip r:embed="rId2"/>
          <a:srcRect l="42323" t="75275" r="14955" b="15056"/>
          <a:stretch>
            <a:fillRect/>
          </a:stretch>
        </p:blipFill>
        <p:spPr bwMode="auto">
          <a:xfrm>
            <a:off x="5154804" y="1527348"/>
            <a:ext cx="3989196" cy="723482"/>
          </a:xfrm>
          <a:prstGeom prst="rect">
            <a:avLst/>
          </a:prstGeom>
          <a:noFill/>
          <a:ln w="9525">
            <a:noFill/>
            <a:miter lim="800000"/>
            <a:headEnd/>
            <a:tailEnd/>
          </a:ln>
          <a:effectLst/>
        </p:spPr>
      </p:pic>
      <p:sp>
        <p:nvSpPr>
          <p:cNvPr id="6" name="Rounded Rectangle 5"/>
          <p:cNvSpPr/>
          <p:nvPr/>
        </p:nvSpPr>
        <p:spPr bwMode="auto">
          <a:xfrm>
            <a:off x="6290268" y="2502040"/>
            <a:ext cx="1557495" cy="71343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Replay Execution</a:t>
            </a:r>
          </a:p>
        </p:txBody>
      </p:sp>
      <p:sp>
        <p:nvSpPr>
          <p:cNvPr id="7" name="Rounded Rectangle 6"/>
          <p:cNvSpPr/>
          <p:nvPr/>
        </p:nvSpPr>
        <p:spPr bwMode="auto">
          <a:xfrm>
            <a:off x="6261799" y="3516923"/>
            <a:ext cx="1706545" cy="855786"/>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Extract Path Condition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5379219" y="4704303"/>
            <a:ext cx="1706545" cy="121417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Solve Path Condition</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(with Z3)</a:t>
            </a:r>
          </a:p>
        </p:txBody>
      </p:sp>
      <p:sp>
        <p:nvSpPr>
          <p:cNvPr id="9" name="Rounded Rectangle 8"/>
          <p:cNvSpPr/>
          <p:nvPr/>
        </p:nvSpPr>
        <p:spPr bwMode="auto">
          <a:xfrm>
            <a:off x="7249889" y="4692580"/>
            <a:ext cx="1763484" cy="82396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Compute Bits Revealed</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Down Arrow 9"/>
          <p:cNvSpPr/>
          <p:nvPr/>
        </p:nvSpPr>
        <p:spPr bwMode="auto">
          <a:xfrm>
            <a:off x="6873073" y="2180492"/>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Down Arrow 10"/>
          <p:cNvSpPr/>
          <p:nvPr/>
        </p:nvSpPr>
        <p:spPr bwMode="auto">
          <a:xfrm>
            <a:off x="6935038" y="3227195"/>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rot="2161724">
            <a:off x="6657989" y="4340941"/>
            <a:ext cx="391885" cy="43352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rot="18520250">
            <a:off x="7274866" y="4310384"/>
            <a:ext cx="410424" cy="444453"/>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4" name="Picture 1"/>
          <p:cNvPicPr>
            <a:picLocks noChangeAspect="1" noChangeArrowheads="1"/>
          </p:cNvPicPr>
          <p:nvPr/>
        </p:nvPicPr>
        <p:blipFill>
          <a:blip r:embed="rId2"/>
          <a:srcRect l="42323" t="75275" r="14955" b="15056"/>
          <a:stretch>
            <a:fillRect/>
          </a:stretch>
        </p:blipFill>
        <p:spPr bwMode="auto">
          <a:xfrm>
            <a:off x="4272225" y="5993841"/>
            <a:ext cx="3989196" cy="723482"/>
          </a:xfrm>
          <a:prstGeom prst="rect">
            <a:avLst/>
          </a:prstGeom>
          <a:noFill/>
          <a:ln w="9525">
            <a:noFill/>
            <a:miter lim="800000"/>
            <a:headEnd/>
            <a:tailEnd/>
          </a:ln>
          <a:effectLst/>
        </p:spPr>
      </p:pic>
      <p:sp>
        <p:nvSpPr>
          <p:cNvPr id="15" name="Down Arrow 14"/>
          <p:cNvSpPr/>
          <p:nvPr/>
        </p:nvSpPr>
        <p:spPr bwMode="auto">
          <a:xfrm>
            <a:off x="6022313" y="5881634"/>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TextBox 15"/>
          <p:cNvSpPr txBox="1"/>
          <p:nvPr/>
        </p:nvSpPr>
        <p:spPr>
          <a:xfrm>
            <a:off x="6531429" y="6089302"/>
            <a:ext cx="1105318" cy="307777"/>
          </a:xfrm>
          <a:prstGeom prst="rect">
            <a:avLst/>
          </a:prstGeom>
          <a:solidFill>
            <a:schemeClr val="tx1"/>
          </a:solidFill>
        </p:spPr>
        <p:txBody>
          <a:bodyPr wrap="square" rtlCol="0">
            <a:spAutoFit/>
          </a:bodyPr>
          <a:lstStyle/>
          <a:p>
            <a:r>
              <a:rPr lang="en-US" sz="1400" dirty="0" err="1" smtClean="0">
                <a:solidFill>
                  <a:srgbClr val="FF00FF"/>
                </a:solidFill>
              </a:rPr>
              <a:t>teddybear</a:t>
            </a:r>
            <a:endParaRPr lang="en-US" sz="1400" dirty="0" smtClean="0">
              <a:solidFill>
                <a:srgbClr val="FF00FF"/>
              </a:solidFill>
            </a:endParaRPr>
          </a:p>
        </p:txBody>
      </p:sp>
      <p:sp>
        <p:nvSpPr>
          <p:cNvPr id="17" name="TextBox 16"/>
          <p:cNvSpPr txBox="1"/>
          <p:nvPr/>
        </p:nvSpPr>
        <p:spPr>
          <a:xfrm>
            <a:off x="6040735" y="6332138"/>
            <a:ext cx="1957755" cy="307777"/>
          </a:xfrm>
          <a:prstGeom prst="rect">
            <a:avLst/>
          </a:prstGeom>
          <a:solidFill>
            <a:schemeClr val="tx1"/>
          </a:solidFill>
        </p:spPr>
        <p:txBody>
          <a:bodyPr wrap="square" rtlCol="0">
            <a:spAutoFit/>
          </a:bodyPr>
          <a:lstStyle/>
          <a:p>
            <a:r>
              <a:rPr lang="en-US" sz="1400" dirty="0" smtClean="0">
                <a:solidFill>
                  <a:srgbClr val="FF00FF"/>
                </a:solidFill>
              </a:rPr>
              <a:t>00102220344011100</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609398"/>
          </a:xfrm>
        </p:spPr>
        <p:txBody>
          <a:bodyPr/>
          <a:lstStyle/>
          <a:p>
            <a:r>
              <a:rPr sz="4400" b="1" smtClean="0"/>
              <a:t>Program Termination</a:t>
            </a:r>
            <a:endParaRPr lang="en-US" sz="4400" b="1" dirty="0"/>
          </a:p>
        </p:txBody>
      </p:sp>
      <p:pic>
        <p:nvPicPr>
          <p:cNvPr id="5" name="Picture 4" descr="bycook.jpg"/>
          <p:cNvPicPr>
            <a:picLocks noChangeAspect="1"/>
          </p:cNvPicPr>
          <p:nvPr/>
        </p:nvPicPr>
        <p:blipFill>
          <a:blip r:embed="rId2"/>
          <a:stretch>
            <a:fillRect/>
          </a:stretch>
        </p:blipFill>
        <p:spPr>
          <a:xfrm>
            <a:off x="7724867" y="2580362"/>
            <a:ext cx="601120" cy="601120"/>
          </a:xfrm>
          <a:prstGeom prst="rect">
            <a:avLst/>
          </a:prstGeom>
        </p:spPr>
      </p:pic>
      <p:sp>
        <p:nvSpPr>
          <p:cNvPr id="6" name="TextBox 5"/>
          <p:cNvSpPr txBox="1"/>
          <p:nvPr/>
        </p:nvSpPr>
        <p:spPr>
          <a:xfrm>
            <a:off x="7335296" y="3245618"/>
            <a:ext cx="1356653" cy="369332"/>
          </a:xfrm>
          <a:prstGeom prst="rect">
            <a:avLst/>
          </a:prstGeom>
          <a:noFill/>
        </p:spPr>
        <p:txBody>
          <a:bodyPr wrap="none" rtlCol="0">
            <a:spAutoFit/>
          </a:bodyPr>
          <a:lstStyle/>
          <a:p>
            <a:r>
              <a:rPr lang="en-US" dirty="0" smtClean="0">
                <a:solidFill>
                  <a:schemeClr val="bg1"/>
                </a:solidFill>
              </a:rPr>
              <a:t>Byron Cook</a:t>
            </a:r>
          </a:p>
        </p:txBody>
      </p:sp>
      <p:sp>
        <p:nvSpPr>
          <p:cNvPr id="7" name="Rectangle 6"/>
          <p:cNvSpPr/>
          <p:nvPr/>
        </p:nvSpPr>
        <p:spPr>
          <a:xfrm>
            <a:off x="1721931" y="4239121"/>
            <a:ext cx="4474238" cy="369332"/>
          </a:xfrm>
          <a:prstGeom prst="rect">
            <a:avLst/>
          </a:prstGeom>
        </p:spPr>
        <p:txBody>
          <a:bodyPr wrap="none">
            <a:spAutoFit/>
          </a:bodyPr>
          <a:lstStyle/>
          <a:p>
            <a:r>
              <a:rPr lang="en-US" dirty="0" smtClean="0">
                <a:solidFill>
                  <a:schemeClr val="bg1"/>
                </a:solidFill>
              </a:rPr>
              <a:t>http://www.foment.net/byron/fsharp.shtml</a:t>
            </a:r>
            <a:endParaRPr lang="en-US" dirty="0">
              <a:solidFill>
                <a:schemeClr val="bg1"/>
              </a:solidFill>
            </a:endParaRPr>
          </a:p>
        </p:txBody>
      </p:sp>
      <p:sp>
        <p:nvSpPr>
          <p:cNvPr id="8" name="Rectangle 7"/>
          <p:cNvSpPr/>
          <p:nvPr/>
        </p:nvSpPr>
        <p:spPr>
          <a:xfrm>
            <a:off x="4958861" y="5657672"/>
            <a:ext cx="4014317" cy="1200329"/>
          </a:xfrm>
          <a:prstGeom prst="rect">
            <a:avLst/>
          </a:prstGeom>
        </p:spPr>
        <p:txBody>
          <a:bodyPr wrap="square">
            <a:spAutoFit/>
          </a:bodyPr>
          <a:lstStyle/>
          <a:p>
            <a:r>
              <a:rPr lang="en-US" i="1" dirty="0" smtClean="0">
                <a:solidFill>
                  <a:schemeClr val="bg1"/>
                </a:solidFill>
              </a:rPr>
              <a:t>A complete method for the synthesis of linear ranking functions. </a:t>
            </a:r>
            <a:r>
              <a:rPr lang="en-US" dirty="0" err="1" smtClean="0">
                <a:solidFill>
                  <a:schemeClr val="bg1"/>
                </a:solidFill>
              </a:rPr>
              <a:t>Podelski</a:t>
            </a:r>
            <a:r>
              <a:rPr lang="en-US" dirty="0" smtClean="0">
                <a:solidFill>
                  <a:schemeClr val="bg1"/>
                </a:solidFill>
              </a:rPr>
              <a:t> &amp;</a:t>
            </a:r>
            <a:r>
              <a:rPr lang="en-US" dirty="0" err="1" smtClean="0">
                <a:solidFill>
                  <a:schemeClr val="bg1"/>
                </a:solidFill>
              </a:rPr>
              <a:t>Rybalchenkoy</a:t>
            </a:r>
            <a:r>
              <a:rPr lang="en-US" dirty="0" smtClean="0">
                <a:solidFill>
                  <a:schemeClr val="bg1"/>
                </a:solidFill>
              </a:rPr>
              <a:t>; VMCAI 04</a:t>
            </a:r>
          </a:p>
          <a:p>
            <a:r>
              <a:rPr lang="en-US" b="1" i="1" dirty="0" smtClean="0"/>
              <a:t>"</a:t>
            </a:r>
            <a:endParaRPr lang="en-US" dirty="0"/>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Form Byron Cook's blog</a:t>
            </a:r>
            <a:endParaRPr lang="en-US" sz="4800" dirty="0"/>
          </a:p>
        </p:txBody>
      </p:sp>
      <p:pic>
        <p:nvPicPr>
          <p:cNvPr id="256002" name="Picture 2"/>
          <p:cNvPicPr>
            <a:picLocks noChangeAspect="1" noChangeArrowheads="1"/>
          </p:cNvPicPr>
          <p:nvPr/>
        </p:nvPicPr>
        <p:blipFill>
          <a:blip r:embed="rId2"/>
          <a:srcRect t="11073" r="5652" b="24284"/>
          <a:stretch>
            <a:fillRect/>
          </a:stretch>
        </p:blipFill>
        <p:spPr bwMode="auto">
          <a:xfrm>
            <a:off x="233403" y="1577591"/>
            <a:ext cx="8689533" cy="47629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Does this program Terminate?</a:t>
            </a:r>
            <a:endParaRPr lang="en-US" dirty="0"/>
          </a:p>
        </p:txBody>
      </p:sp>
      <p:pic>
        <p:nvPicPr>
          <p:cNvPr id="252931" name="Picture 3"/>
          <p:cNvPicPr>
            <a:picLocks noChangeAspect="1" noChangeArrowheads="1"/>
          </p:cNvPicPr>
          <p:nvPr/>
        </p:nvPicPr>
        <p:blipFill>
          <a:blip r:embed="rId5"/>
          <a:srcRect l="3066" t="14031" r="76236" b="74038"/>
          <a:stretch>
            <a:fillRect/>
          </a:stretch>
        </p:blipFill>
        <p:spPr bwMode="auto">
          <a:xfrm>
            <a:off x="391884" y="2396476"/>
            <a:ext cx="3519325" cy="1622866"/>
          </a:xfrm>
          <a:prstGeom prst="rect">
            <a:avLst/>
          </a:prstGeom>
          <a:ln>
            <a:headEnd/>
            <a:tailEnd/>
          </a:ln>
        </p:spPr>
        <p:style>
          <a:lnRef idx="1">
            <a:schemeClr val="accent1"/>
          </a:lnRef>
          <a:fillRef idx="2">
            <a:schemeClr val="accent1"/>
          </a:fillRef>
          <a:effectRef idx="1">
            <a:schemeClr val="accent1"/>
          </a:effectRef>
          <a:fontRef idx="minor">
            <a:schemeClr val="dk1"/>
          </a:fontRef>
        </p:style>
      </p:pic>
      <p:graphicFrame>
        <p:nvGraphicFramePr>
          <p:cNvPr id="11" name="Object 10"/>
          <p:cNvGraphicFramePr>
            <a:graphicFrameLocks noChangeAspect="1"/>
          </p:cNvGraphicFramePr>
          <p:nvPr/>
        </p:nvGraphicFramePr>
        <p:xfrm>
          <a:off x="4373913" y="1610249"/>
          <a:ext cx="2640012" cy="1063625"/>
        </p:xfrm>
        <a:graphic>
          <a:graphicData uri="http://schemas.openxmlformats.org/presentationml/2006/ole">
            <p:oleObj spid="_x0000_s252932" name="Equation" r:id="rId6" imgW="1117440" imgH="431640" progId="">
              <p:embed/>
            </p:oleObj>
          </a:graphicData>
        </a:graphic>
      </p:graphicFrame>
      <p:pic>
        <p:nvPicPr>
          <p:cNvPr id="12" name="Picture 6" descr="TP_tmp"/>
          <p:cNvPicPr>
            <a:picLocks noChangeAspect="1" noChangeArrowheads="1"/>
          </p:cNvPicPr>
          <p:nvPr>
            <p:custDataLst>
              <p:tags r:id="rId2"/>
            </p:custDataLst>
          </p:nvPr>
        </p:nvPicPr>
        <p:blipFill>
          <a:blip r:embed="rId7"/>
          <a:srcRect/>
          <a:stretch>
            <a:fillRect/>
          </a:stretch>
        </p:blipFill>
        <p:spPr bwMode="auto">
          <a:xfrm>
            <a:off x="7021286" y="2996870"/>
            <a:ext cx="1828800" cy="1766887"/>
          </a:xfrm>
          <a:prstGeom prst="rect">
            <a:avLst/>
          </a:prstGeom>
          <a:noFill/>
          <a:ln w="9525" algn="ctr">
            <a:noFill/>
            <a:miter lim="800000"/>
            <a:headEnd/>
            <a:tailEnd/>
          </a:ln>
          <a:effectLst/>
        </p:spPr>
      </p:pic>
      <p:pic>
        <p:nvPicPr>
          <p:cNvPr id="13" name="Picture 9" descr="TP_tmp"/>
          <p:cNvPicPr>
            <a:picLocks noChangeAspect="1" noChangeArrowheads="1"/>
          </p:cNvPicPr>
          <p:nvPr>
            <p:custDataLst>
              <p:tags r:id="rId3"/>
            </p:custDataLst>
          </p:nvPr>
        </p:nvPicPr>
        <p:blipFill>
          <a:blip r:embed="rId8"/>
          <a:srcRect/>
          <a:stretch>
            <a:fillRect/>
          </a:stretch>
        </p:blipFill>
        <p:spPr bwMode="auto">
          <a:xfrm>
            <a:off x="637164" y="4692929"/>
            <a:ext cx="6155522" cy="1526010"/>
          </a:xfrm>
          <a:prstGeom prst="rect">
            <a:avLst/>
          </a:prstGeom>
          <a:noFill/>
          <a:ln w="9525" algn="ctr">
            <a:noFill/>
            <a:miter lim="800000"/>
            <a:headEnd/>
            <a:tailEnd/>
          </a:ln>
          <a:effectLst/>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Rectangle 2"/>
          <p:cNvSpPr>
            <a:spLocks noGrp="1" noChangeArrowheads="1"/>
          </p:cNvSpPr>
          <p:nvPr>
            <p:ph type="title"/>
          </p:nvPr>
        </p:nvSpPr>
        <p:spPr/>
        <p:txBody>
          <a:bodyPr/>
          <a:lstStyle/>
          <a:p>
            <a:r>
              <a:rPr lang="en-US"/>
              <a:t>Rank function synthesis</a:t>
            </a:r>
          </a:p>
        </p:txBody>
      </p:sp>
      <p:sp>
        <p:nvSpPr>
          <p:cNvPr id="2952195" name="Rectangle 3"/>
          <p:cNvSpPr>
            <a:spLocks noGrp="1" noChangeArrowheads="1"/>
          </p:cNvSpPr>
          <p:nvPr>
            <p:ph type="body" idx="1"/>
          </p:nvPr>
        </p:nvSpPr>
        <p:spPr>
          <a:xfrm>
            <a:off x="603738" y="2018045"/>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2215" name="Picture 23" descr="TP_tmp"/>
          <p:cNvPicPr>
            <a:picLocks noChangeAspect="1" noChangeArrowheads="1"/>
          </p:cNvPicPr>
          <p:nvPr>
            <p:custDataLst>
              <p:tags r:id="rId1"/>
            </p:custDataLst>
          </p:nvPr>
        </p:nvPicPr>
        <p:blipFill>
          <a:blip r:embed="rId6"/>
          <a:srcRect/>
          <a:stretch>
            <a:fillRect/>
          </a:stretch>
        </p:blipFill>
        <p:spPr bwMode="auto">
          <a:xfrm>
            <a:off x="2369771" y="5589152"/>
            <a:ext cx="5378450" cy="727075"/>
          </a:xfrm>
          <a:prstGeom prst="rect">
            <a:avLst/>
          </a:prstGeom>
          <a:noFill/>
          <a:ln w="9525" algn="ctr">
            <a:noFill/>
            <a:miter lim="800000"/>
            <a:headEnd/>
            <a:tailEnd/>
          </a:ln>
          <a:effectLst/>
        </p:spPr>
      </p:pic>
      <p:pic>
        <p:nvPicPr>
          <p:cNvPr id="2952197" name="Picture 5" descr="TP_tmp"/>
          <p:cNvPicPr>
            <a:picLocks noChangeAspect="1" noChangeArrowheads="1"/>
          </p:cNvPicPr>
          <p:nvPr>
            <p:custDataLst>
              <p:tags r:id="rId2"/>
            </p:custDataLst>
          </p:nvPr>
        </p:nvPicPr>
        <p:blipFill>
          <a:blip r:embed="rId7"/>
          <a:srcRect/>
          <a:stretch>
            <a:fillRect/>
          </a:stretch>
        </p:blipFill>
        <p:spPr bwMode="auto">
          <a:xfrm>
            <a:off x="898421" y="1743825"/>
            <a:ext cx="7402513" cy="1835150"/>
          </a:xfrm>
          <a:prstGeom prst="rect">
            <a:avLst/>
          </a:prstGeom>
          <a:noFill/>
          <a:ln w="9525" algn="ctr">
            <a:noFill/>
            <a:miter lim="800000"/>
            <a:headEnd/>
            <a:tailEnd/>
          </a:ln>
          <a:effectLst/>
        </p:spPr>
      </p:pic>
      <p:pic>
        <p:nvPicPr>
          <p:cNvPr id="2952209" name="Picture 17" descr="TP_tmp"/>
          <p:cNvPicPr>
            <a:picLocks noChangeAspect="1" noChangeArrowheads="1"/>
          </p:cNvPicPr>
          <p:nvPr>
            <p:custDataLst>
              <p:tags r:id="rId3"/>
            </p:custDataLst>
          </p:nvPr>
        </p:nvPicPr>
        <p:blipFill>
          <a:blip r:embed="rId8"/>
          <a:srcRect/>
          <a:stretch>
            <a:fillRect/>
          </a:stretch>
        </p:blipFill>
        <p:spPr bwMode="auto">
          <a:xfrm>
            <a:off x="4098890" y="4372708"/>
            <a:ext cx="355600" cy="457200"/>
          </a:xfrm>
          <a:prstGeom prst="rect">
            <a:avLst/>
          </a:prstGeom>
          <a:noFill/>
          <a:ln w="9525" algn="ctr">
            <a:noFill/>
            <a:miter lim="800000"/>
            <a:headEnd/>
            <a:tailEnd/>
          </a:ln>
          <a:effectLst/>
        </p:spPr>
      </p:pic>
      <p:pic>
        <p:nvPicPr>
          <p:cNvPr id="2952217" name="Picture 25" descr="TP_tmp"/>
          <p:cNvPicPr>
            <a:picLocks noChangeAspect="1" noChangeArrowheads="1"/>
          </p:cNvPicPr>
          <p:nvPr>
            <p:custDataLst>
              <p:tags r:id="rId4"/>
            </p:custDataLst>
          </p:nvPr>
        </p:nvPicPr>
        <p:blipFill>
          <a:blip r:embed="rId9"/>
          <a:srcRect/>
          <a:stretch>
            <a:fillRect/>
          </a:stretch>
        </p:blipFill>
        <p:spPr bwMode="auto">
          <a:xfrm>
            <a:off x="4859512" y="4255477"/>
            <a:ext cx="3068637" cy="727075"/>
          </a:xfrm>
          <a:prstGeom prst="rect">
            <a:avLst/>
          </a:prstGeom>
          <a:noFill/>
          <a:ln w="9525" algn="ctr">
            <a:noFill/>
            <a:miter lim="800000"/>
            <a:headEnd/>
            <a:tailEnd/>
          </a:ln>
          <a:effectLst/>
        </p:spPr>
      </p:pic>
      <p:sp>
        <p:nvSpPr>
          <p:cNvPr id="10" name="TextBox 9"/>
          <p:cNvSpPr txBox="1"/>
          <p:nvPr/>
        </p:nvSpPr>
        <p:spPr>
          <a:xfrm>
            <a:off x="361742" y="3888712"/>
            <a:ext cx="2408352" cy="1200329"/>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Can we find </a:t>
            </a:r>
            <a:r>
              <a:rPr lang="en-US" sz="2400" i="1" dirty="0" smtClean="0">
                <a:solidFill>
                  <a:srgbClr val="CE7E5A"/>
                </a:solidFill>
                <a:effectLst>
                  <a:outerShdw blurRad="38100" dist="38100" dir="2700000" algn="tl">
                    <a:srgbClr val="000000">
                      <a:alpha val="43137"/>
                    </a:srgbClr>
                  </a:outerShdw>
                </a:effectLst>
              </a:rPr>
              <a:t>f, b, </a:t>
            </a:r>
          </a:p>
          <a:p>
            <a:r>
              <a:rPr lang="en-US" sz="2400" dirty="0" smtClean="0">
                <a:solidFill>
                  <a:srgbClr val="CE7E5A"/>
                </a:solidFill>
                <a:effectLst>
                  <a:outerShdw blurRad="38100" dist="38100" dir="2700000" algn="tl">
                    <a:srgbClr val="000000">
                      <a:alpha val="43137"/>
                    </a:srgbClr>
                  </a:outerShdw>
                </a:effectLst>
              </a:rPr>
              <a:t>such that the </a:t>
            </a:r>
          </a:p>
          <a:p>
            <a:r>
              <a:rPr lang="en-US" sz="2400" dirty="0" smtClean="0">
                <a:solidFill>
                  <a:srgbClr val="CE7E5A"/>
                </a:solidFill>
                <a:effectLst>
                  <a:outerShdw blurRad="38100" dist="38100" dir="2700000" algn="tl">
                    <a:srgbClr val="000000">
                      <a:alpha val="43137"/>
                    </a:srgbClr>
                  </a:outerShdw>
                </a:effectLst>
              </a:rPr>
              <a:t>inclusion holds?</a:t>
            </a:r>
            <a:endParaRPr lang="en-US" sz="2400" dirty="0" err="1" smtClean="0">
              <a:solidFill>
                <a:srgbClr val="CE7E5A"/>
              </a:solidFill>
              <a:effectLst>
                <a:outerShdw blurRad="38100" dist="38100" dir="2700000" algn="tl">
                  <a:srgbClr val="000000">
                    <a:alpha val="43137"/>
                  </a:srgbClr>
                </a:outerShdw>
              </a:effectLst>
            </a:endParaRPr>
          </a:p>
        </p:txBody>
      </p:sp>
      <p:sp>
        <p:nvSpPr>
          <p:cNvPr id="11" name="TextBox 10"/>
          <p:cNvSpPr txBox="1"/>
          <p:nvPr/>
        </p:nvSpPr>
        <p:spPr>
          <a:xfrm>
            <a:off x="393562" y="5528267"/>
            <a:ext cx="1128835" cy="461665"/>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That is:</a:t>
            </a:r>
          </a:p>
        </p:txBody>
      </p:sp>
    </p:spTree>
  </p:cSld>
  <p:clrMapOvr>
    <a:masterClrMapping/>
  </p:clrMapOvr>
  <p:transition>
    <p:strips dir="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6305" name="Picture 17" descr="TP_tmp"/>
          <p:cNvPicPr>
            <a:picLocks noChangeAspect="1" noChangeArrowheads="1"/>
          </p:cNvPicPr>
          <p:nvPr>
            <p:custDataLst>
              <p:tags r:id="rId1"/>
            </p:custDataLst>
          </p:nvPr>
        </p:nvPicPr>
        <p:blipFill>
          <a:blip r:embed="rId6"/>
          <a:srcRect/>
          <a:stretch>
            <a:fillRect/>
          </a:stretch>
        </p:blipFill>
        <p:spPr bwMode="auto">
          <a:xfrm>
            <a:off x="5345724" y="2703008"/>
            <a:ext cx="3446665" cy="465930"/>
          </a:xfrm>
          <a:prstGeom prst="rect">
            <a:avLst/>
          </a:prstGeom>
          <a:noFill/>
          <a:ln w="9525" algn="ctr">
            <a:noFill/>
            <a:miter lim="800000"/>
            <a:headEnd/>
            <a:tailEnd/>
          </a:ln>
          <a:effectLst/>
        </p:spPr>
      </p:pic>
      <p:pic>
        <p:nvPicPr>
          <p:cNvPr id="2956293" name="Picture 5" descr="TP_tmp"/>
          <p:cNvPicPr>
            <a:picLocks noChangeAspect="1" noChangeArrowheads="1"/>
          </p:cNvPicPr>
          <p:nvPr>
            <p:custDataLst>
              <p:tags r:id="rId2"/>
            </p:custDataLst>
          </p:nvPr>
        </p:nvPicPr>
        <p:blipFill>
          <a:blip r:embed="rId7"/>
          <a:srcRect/>
          <a:stretch>
            <a:fillRect/>
          </a:stretch>
        </p:blipFill>
        <p:spPr bwMode="auto">
          <a:xfrm>
            <a:off x="255327" y="2386920"/>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3"/>
            </p:custDataLst>
          </p:nvPr>
        </p:nvPicPr>
        <p:blipFill>
          <a:blip r:embed="rId8"/>
          <a:srcRect/>
          <a:stretch>
            <a:fillRect/>
          </a:stretch>
        </p:blipFill>
        <p:spPr bwMode="auto">
          <a:xfrm>
            <a:off x="4731938" y="2744874"/>
            <a:ext cx="252045" cy="324058"/>
          </a:xfrm>
          <a:prstGeom prst="rect">
            <a:avLst/>
          </a:prstGeom>
          <a:noFill/>
          <a:ln w="9525" algn="ctr">
            <a:noFill/>
            <a:miter lim="800000"/>
            <a:headEnd/>
            <a:tailEnd/>
          </a:ln>
          <a:effectLst/>
        </p:spPr>
      </p:pic>
      <p:sp>
        <p:nvSpPr>
          <p:cNvPr id="10" name="TextBox 9"/>
          <p:cNvSpPr txBox="1"/>
          <p:nvPr/>
        </p:nvSpPr>
        <p:spPr>
          <a:xfrm>
            <a:off x="592852" y="4139921"/>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173825" y="4923739"/>
            <a:ext cx="3986212" cy="1519238"/>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5007588" y="2331448"/>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285471" y="2316581"/>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4"/>
            </p:custDataLst>
          </p:nvPr>
        </p:nvPicPr>
        <p:blipFill>
          <a:blip r:embed="rId9"/>
          <a:srcRect/>
          <a:stretch>
            <a:fillRect/>
          </a:stretch>
        </p:blipFill>
        <p:spPr bwMode="auto">
          <a:xfrm>
            <a:off x="4822373" y="2644391"/>
            <a:ext cx="252045" cy="324058"/>
          </a:xfrm>
          <a:prstGeom prst="rect">
            <a:avLst/>
          </a:prstGeom>
          <a:noFill/>
          <a:ln w="9525" algn="ctr">
            <a:noFill/>
            <a:miter lim="800000"/>
            <a:headEnd/>
            <a:tailEnd/>
          </a:ln>
          <a:effectLst/>
        </p:spPr>
      </p:pic>
      <p:sp>
        <p:nvSpPr>
          <p:cNvPr id="10" name="TextBox 9"/>
          <p:cNvSpPr txBox="1"/>
          <p:nvPr/>
        </p:nvSpPr>
        <p:spPr>
          <a:xfrm>
            <a:off x="502417" y="4129873"/>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5"/>
            </p:custDataLst>
          </p:nvPr>
        </p:nvPicPr>
        <p:blipFill>
          <a:blip r:embed="rId10"/>
          <a:srcRect/>
          <a:stretch>
            <a:fillRect/>
          </a:stretch>
        </p:blipFill>
        <p:spPr bwMode="auto">
          <a:xfrm>
            <a:off x="2093437" y="4933787"/>
            <a:ext cx="3986212" cy="1519238"/>
          </a:xfrm>
          <a:prstGeom prst="rect">
            <a:avLst/>
          </a:prstGeom>
          <a:noFill/>
          <a:ln w="9525" algn="ctr">
            <a:noFill/>
            <a:miter lim="800000"/>
            <a:headEnd/>
            <a:tailEnd/>
          </a:ln>
          <a:effectLst/>
        </p:spPr>
      </p:pic>
      <p:graphicFrame>
        <p:nvGraphicFramePr>
          <p:cNvPr id="13" name="Object 12"/>
          <p:cNvGraphicFramePr>
            <a:graphicFrameLocks noChangeAspect="1"/>
          </p:cNvGraphicFramePr>
          <p:nvPr/>
        </p:nvGraphicFramePr>
        <p:xfrm>
          <a:off x="1096875" y="1718181"/>
          <a:ext cx="1335088" cy="461962"/>
        </p:xfrm>
        <a:graphic>
          <a:graphicData uri="http://schemas.openxmlformats.org/presentationml/2006/ole">
            <p:oleObj spid="_x0000_s257026" name="Equation" r:id="rId11" imgW="660240" imgH="228600" progId="">
              <p:embed/>
            </p:oleObj>
          </a:graphicData>
        </a:graphic>
      </p:graphicFrame>
      <p:sp>
        <p:nvSpPr>
          <p:cNvPr id="14" name="TextBox 13"/>
          <p:cNvSpPr txBox="1"/>
          <p:nvPr/>
        </p:nvSpPr>
        <p:spPr>
          <a:xfrm>
            <a:off x="311499" y="1738364"/>
            <a:ext cx="617477" cy="369332"/>
          </a:xfrm>
          <a:prstGeom prst="rect">
            <a:avLst/>
          </a:prstGeom>
          <a:noFill/>
        </p:spPr>
        <p:txBody>
          <a:bodyPr wrap="none" rtlCol="0">
            <a:spAutoFit/>
          </a:bodyPr>
          <a:lstStyle/>
          <a:p>
            <a:r>
              <a:rPr lang="en-US" dirty="0" smtClean="0">
                <a:solidFill>
                  <a:schemeClr val="bg1"/>
                </a:solidFill>
              </a:rPr>
              <a:t>Find</a:t>
            </a:r>
          </a:p>
        </p:txBody>
      </p:sp>
    </p:spTree>
  </p:cSld>
  <p:clrMapOvr>
    <a:masterClrMapping/>
  </p:clrMapOvr>
  <p:transition>
    <p:strips dir="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4997540" y="2401787"/>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436198" y="2497452"/>
            <a:ext cx="4306625" cy="1067651"/>
          </a:xfrm>
          <a:prstGeom prst="rect">
            <a:avLst/>
          </a:prstGeom>
          <a:noFill/>
          <a:ln w="9525" algn="ctr">
            <a:noFill/>
            <a:miter lim="800000"/>
            <a:headEnd/>
            <a:tailEnd/>
          </a:ln>
          <a:effectLst/>
        </p:spPr>
      </p:pic>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5"/>
            </p:custDataLst>
          </p:nvPr>
        </p:nvPicPr>
        <p:blipFill>
          <a:blip r:embed="rId10"/>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58050" name="Equation" r:id="rId11" imgW="1485720" imgH="228600" progId="">
              <p:embed/>
            </p:oleObj>
          </a:graphicData>
        </a:graphic>
      </p:graphicFrame>
    </p:spTree>
  </p:cSld>
  <p:clrMapOvr>
    <a:masterClrMapping/>
  </p:clrMapOvr>
  <p:transition>
    <p:strips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495794"/>
          </a:xfrm>
        </p:spPr>
        <p:txBody>
          <a:bodyPr/>
          <a:lstStyle/>
          <a:p>
            <a:r>
              <a:rPr lang="en-US" dirty="0" smtClean="0"/>
              <a:t>Static Driver Verifier</a:t>
            </a:r>
            <a:br>
              <a:rPr lang="en-US" dirty="0" smtClean="0"/>
            </a:br>
            <a:endParaRPr spc="-167">
              <a:solidFill>
                <a:schemeClr val="accent1"/>
              </a:solidFill>
              <a:effectLst>
                <a:outerShdw blurRad="50800" dist="38100" dir="2700000" algn="tl" rotWithShape="0">
                  <a:prstClr val="black">
                    <a:alpha val="61000"/>
                  </a:prstClr>
                </a:outerShdw>
              </a:effectLst>
            </a:endParaRPr>
          </a:p>
        </p:txBody>
      </p:sp>
      <p:sp>
        <p:nvSpPr>
          <p:cNvPr id="107" name="TextBox 106"/>
          <p:cNvSpPr txBox="1"/>
          <p:nvPr/>
        </p:nvSpPr>
        <p:spPr>
          <a:xfrm>
            <a:off x="128356" y="5922037"/>
            <a:ext cx="3669921" cy="461665"/>
          </a:xfrm>
          <a:prstGeom prst="rect">
            <a:avLst/>
          </a:prstGeom>
          <a:noFill/>
        </p:spPr>
        <p:txBody>
          <a:bodyPr wrap="square" rtlCol="0">
            <a:spAutoFit/>
          </a:bodyPr>
          <a:lstStyle/>
          <a:p>
            <a:r>
              <a:rPr lang="en-US" sz="1200" dirty="0" smtClean="0">
                <a:solidFill>
                  <a:srgbClr val="9C42E6"/>
                </a:solidFill>
                <a:latin typeface="Calibri" pitchFamily="34" charset="0"/>
              </a:rPr>
              <a:t>Ella Bounimova, Vlad Levin, Jakob Lichtenberg, </a:t>
            </a:r>
          </a:p>
          <a:p>
            <a:r>
              <a:rPr lang="en-US" sz="1200" dirty="0" smtClean="0">
                <a:solidFill>
                  <a:srgbClr val="9C42E6"/>
                </a:solidFill>
                <a:latin typeface="Calibri" pitchFamily="34" charset="0"/>
              </a:rPr>
              <a:t>Tom Ball, Sriram Rajamani, Byron Cook</a:t>
            </a:r>
            <a:endParaRPr lang="en-US" sz="1200" dirty="0">
              <a:solidFill>
                <a:srgbClr val="9C42E6"/>
              </a:solidFill>
              <a:latin typeface="Calibri" pitchFamily="34" charset="0"/>
            </a:endParaRPr>
          </a:p>
        </p:txBody>
      </p:sp>
      <p:sp>
        <p:nvSpPr>
          <p:cNvPr id="68" name="Text Placeholder 2"/>
          <p:cNvSpPr txBox="1">
            <a:spLocks/>
          </p:cNvSpPr>
          <p:nvPr/>
        </p:nvSpPr>
        <p:spPr>
          <a:xfrm>
            <a:off x="381000" y="1676400"/>
            <a:ext cx="8382000" cy="1809726"/>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Z3 is</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 part of SDV 2.0 (Windows 7)</a:t>
            </a:r>
          </a:p>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lang="en-US" sz="2800" dirty="0" smtClean="0">
                <a:solidFill>
                  <a:schemeClr val="bg1"/>
                </a:solidFill>
                <a:latin typeface="Calibri" pitchFamily="34" charset="0"/>
              </a:rPr>
              <a:t>It </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is used for:</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Predicate abstraction (c2bp)</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Counter-example refinement (</a:t>
            </a:r>
            <a:r>
              <a:rPr lang="en-US" sz="2800" dirty="0" err="1" smtClean="0">
                <a:solidFill>
                  <a:schemeClr val="bg1"/>
                </a:solidFill>
                <a:latin typeface="Calibri" pitchFamily="34" charset="0"/>
              </a:rPr>
              <a:t>newton</a:t>
            </a:r>
            <a:r>
              <a:rPr lang="en-US" sz="2800" dirty="0" smtClean="0">
                <a:solidFill>
                  <a:schemeClr val="bg1"/>
                </a:solidFill>
                <a:latin typeface="Calibri" pitchFamily="34" charset="0"/>
              </a:rPr>
              <a:t>)</a:t>
            </a:r>
          </a:p>
        </p:txBody>
      </p:sp>
      <p:pic>
        <p:nvPicPr>
          <p:cNvPr id="21506" name="Picture 2"/>
          <p:cNvPicPr>
            <a:picLocks noChangeAspect="1" noChangeArrowheads="1"/>
          </p:cNvPicPr>
          <p:nvPr/>
        </p:nvPicPr>
        <p:blipFill>
          <a:blip r:embed="rId4"/>
          <a:srcRect/>
          <a:stretch>
            <a:fillRect/>
          </a:stretch>
        </p:blipFill>
        <p:spPr bwMode="auto">
          <a:xfrm>
            <a:off x="2921078" y="4097785"/>
            <a:ext cx="2600833" cy="1159953"/>
          </a:xfrm>
          <a:prstGeom prst="rect">
            <a:avLst/>
          </a:prstGeom>
          <a:noFill/>
          <a:ln w="9525">
            <a:noFill/>
            <a:miter lim="800000"/>
            <a:headEnd/>
            <a:tailEnd/>
          </a:ln>
          <a:effectLst/>
        </p:spPr>
      </p:pic>
      <p:pic>
        <p:nvPicPr>
          <p:cNvPr id="7" name="Picture 6" descr="tball.jpg"/>
          <p:cNvPicPr>
            <a:picLocks noChangeAspect="1"/>
          </p:cNvPicPr>
          <p:nvPr/>
        </p:nvPicPr>
        <p:blipFill>
          <a:blip r:embed="rId5"/>
          <a:stretch>
            <a:fillRect/>
          </a:stretch>
        </p:blipFill>
        <p:spPr>
          <a:xfrm>
            <a:off x="215703" y="5234075"/>
            <a:ext cx="615154" cy="615154"/>
          </a:xfrm>
          <a:prstGeom prst="rect">
            <a:avLst/>
          </a:prstGeom>
        </p:spPr>
      </p:pic>
      <p:pic>
        <p:nvPicPr>
          <p:cNvPr id="8" name="Picture 7" descr="rse-fte.jpg"/>
          <p:cNvPicPr>
            <a:picLocks noChangeAspect="1"/>
          </p:cNvPicPr>
          <p:nvPr/>
        </p:nvPicPr>
        <p:blipFill>
          <a:blip r:embed="rId6" cstate="print"/>
          <a:srcRect l="53218" t="19025" r="31604" b="58814"/>
          <a:stretch>
            <a:fillRect/>
          </a:stretch>
        </p:blipFill>
        <p:spPr>
          <a:xfrm>
            <a:off x="822178" y="5214090"/>
            <a:ext cx="575569" cy="635523"/>
          </a:xfrm>
          <a:prstGeom prst="rect">
            <a:avLst/>
          </a:prstGeom>
        </p:spPr>
      </p:pic>
      <p:pic>
        <p:nvPicPr>
          <p:cNvPr id="9" name="Picture 8" descr="ella.jpg"/>
          <p:cNvPicPr>
            <a:picLocks noChangeAspect="1"/>
          </p:cNvPicPr>
          <p:nvPr/>
        </p:nvPicPr>
        <p:blipFill>
          <a:blip r:embed="rId7" cstate="print"/>
          <a:stretch>
            <a:fillRect/>
          </a:stretch>
        </p:blipFill>
        <p:spPr>
          <a:xfrm>
            <a:off x="1378564" y="5223803"/>
            <a:ext cx="660433" cy="601688"/>
          </a:xfrm>
          <a:prstGeom prst="rect">
            <a:avLst/>
          </a:prstGeom>
        </p:spPr>
      </p:pic>
      <p:pic>
        <p:nvPicPr>
          <p:cNvPr id="10" name="Picture 9" descr="jl.jpg"/>
          <p:cNvPicPr>
            <a:picLocks noChangeAspect="1"/>
          </p:cNvPicPr>
          <p:nvPr/>
        </p:nvPicPr>
        <p:blipFill>
          <a:blip r:embed="rId8"/>
          <a:stretch>
            <a:fillRect/>
          </a:stretch>
        </p:blipFill>
        <p:spPr>
          <a:xfrm>
            <a:off x="1995029" y="5184729"/>
            <a:ext cx="447868" cy="647112"/>
          </a:xfrm>
          <a:prstGeom prst="rect">
            <a:avLst/>
          </a:prstGeom>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a:xfrm>
            <a:off x="421193" y="390961"/>
            <a:ext cx="8382000" cy="553998"/>
          </a:xfrm>
        </p:spPr>
        <p:txBody>
          <a:bodyPr/>
          <a:lstStyle/>
          <a:p>
            <a:r>
              <a:rPr lang="en-US" sz="4000" dirty="0"/>
              <a:t>Rank function </a:t>
            </a:r>
            <a:r>
              <a:rPr lang="en-US" sz="4000" dirty="0" smtClean="0"/>
              <a:t>synthesis – simplified version</a:t>
            </a:r>
            <a:endParaRPr lang="en-US" sz="4000" dirty="0"/>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2"/>
            </p:custDataLst>
          </p:nvPr>
        </p:nvPicPr>
        <p:blipFill>
          <a:blip r:embed="rId7"/>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3"/>
            </p:custDataLst>
          </p:nvPr>
        </p:nvPicPr>
        <p:blipFill>
          <a:blip r:embed="rId8"/>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60098" name="Equation" r:id="rId9" imgW="1485720" imgH="228600" progId="">
              <p:embed/>
            </p:oleObj>
          </a:graphicData>
        </a:graphic>
      </p:graphicFrame>
      <p:pic>
        <p:nvPicPr>
          <p:cNvPr id="13" name="Picture 10" descr="TP_tmp"/>
          <p:cNvPicPr>
            <a:picLocks noChangeAspect="1" noChangeArrowheads="1"/>
          </p:cNvPicPr>
          <p:nvPr>
            <p:custDataLst>
              <p:tags r:id="rId4"/>
            </p:custDataLst>
          </p:nvPr>
        </p:nvPicPr>
        <p:blipFill>
          <a:blip r:embed="rId10"/>
          <a:srcRect/>
          <a:stretch>
            <a:fillRect/>
          </a:stretch>
        </p:blipFill>
        <p:spPr bwMode="auto">
          <a:xfrm>
            <a:off x="190919" y="2457258"/>
            <a:ext cx="4749242" cy="1059665"/>
          </a:xfrm>
          <a:prstGeom prst="rect">
            <a:avLst/>
          </a:prstGeom>
          <a:noFill/>
          <a:ln w="9525" algn="ctr">
            <a:noFill/>
            <a:miter lim="800000"/>
            <a:headEnd/>
            <a:tailEnd/>
          </a:ln>
          <a:effectLst/>
        </p:spPr>
      </p:pic>
      <p:pic>
        <p:nvPicPr>
          <p:cNvPr id="14" name="Picture 21" descr="TP_tmp"/>
          <p:cNvPicPr>
            <a:picLocks noChangeAspect="1" noChangeArrowheads="1"/>
          </p:cNvPicPr>
          <p:nvPr>
            <p:custDataLst>
              <p:tags r:id="rId5"/>
            </p:custDataLst>
          </p:nvPr>
        </p:nvPicPr>
        <p:blipFill>
          <a:blip r:embed="rId11"/>
          <a:srcRect/>
          <a:stretch>
            <a:fillRect/>
          </a:stretch>
        </p:blipFill>
        <p:spPr bwMode="auto">
          <a:xfrm rot="2645087">
            <a:off x="3750112" y="3029993"/>
            <a:ext cx="5474275" cy="246222"/>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49" name="Picture 21" descr="TP_tmp"/>
          <p:cNvPicPr>
            <a:picLocks noChangeAspect="1" noChangeArrowheads="1"/>
          </p:cNvPicPr>
          <p:nvPr>
            <p:custDataLst>
              <p:tags r:id="rId2"/>
            </p:custDataLst>
          </p:nvPr>
        </p:nvPicPr>
        <p:blipFill>
          <a:blip r:embed="rId7"/>
          <a:srcRect/>
          <a:stretch>
            <a:fillRect/>
          </a:stretch>
        </p:blipFill>
        <p:spPr bwMode="auto">
          <a:xfrm>
            <a:off x="1408845" y="4054511"/>
            <a:ext cx="7270750" cy="327025"/>
          </a:xfrm>
          <a:prstGeom prst="rect">
            <a:avLst/>
          </a:prstGeom>
          <a:noFill/>
          <a:ln w="9525" algn="ctr">
            <a:noFill/>
            <a:miter lim="800000"/>
            <a:headEnd/>
            <a:tailEnd/>
          </a:ln>
          <a:effectLst/>
        </p:spPr>
      </p:pic>
      <p:pic>
        <p:nvPicPr>
          <p:cNvPr id="2966538" name="Picture 10" descr="TP_tmp"/>
          <p:cNvPicPr>
            <a:picLocks noChangeAspect="1" noChangeArrowheads="1"/>
          </p:cNvPicPr>
          <p:nvPr>
            <p:custDataLst>
              <p:tags r:id="rId3"/>
            </p:custDataLst>
          </p:nvPr>
        </p:nvPicPr>
        <p:blipFill>
          <a:blip r:embed="rId8"/>
          <a:srcRect/>
          <a:stretch>
            <a:fillRect/>
          </a:stretch>
        </p:blipFill>
        <p:spPr bwMode="auto">
          <a:xfrm>
            <a:off x="291403" y="2276388"/>
            <a:ext cx="6742618" cy="1504433"/>
          </a:xfrm>
          <a:prstGeom prst="rect">
            <a:avLst/>
          </a:prstGeom>
          <a:noFill/>
          <a:ln w="9525" algn="ctr">
            <a:noFill/>
            <a:miter lim="800000"/>
            <a:headEnd/>
            <a:tailEnd/>
          </a:ln>
          <a:effectLst/>
        </p:spPr>
      </p:pic>
      <p:pic>
        <p:nvPicPr>
          <p:cNvPr id="2966534" name="Picture 6" descr="TP_tmp"/>
          <p:cNvPicPr>
            <a:picLocks noChangeAspect="1" noChangeArrowheads="1"/>
          </p:cNvPicPr>
          <p:nvPr>
            <p:custDataLst>
              <p:tags r:id="rId4"/>
            </p:custDataLst>
          </p:nvPr>
        </p:nvPicPr>
        <p:blipFill>
          <a:blip r:embed="rId9"/>
          <a:srcRect/>
          <a:stretch>
            <a:fillRect/>
          </a:stretch>
        </p:blipFill>
        <p:spPr bwMode="auto">
          <a:xfrm>
            <a:off x="7469276" y="2922395"/>
            <a:ext cx="508000" cy="355600"/>
          </a:xfrm>
          <a:prstGeom prst="rect">
            <a:avLst/>
          </a:prstGeom>
          <a:noFill/>
          <a:ln w="9525" algn="ctr">
            <a:noFill/>
            <a:miter lim="800000"/>
            <a:headEnd/>
            <a:tailEnd/>
          </a:ln>
          <a:effectLst/>
        </p:spPr>
      </p:pic>
      <p:pic>
        <p:nvPicPr>
          <p:cNvPr id="2966550" name="Picture 22" descr="TP_tmp"/>
          <p:cNvPicPr>
            <a:picLocks noChangeAspect="1" noChangeArrowheads="1"/>
          </p:cNvPicPr>
          <p:nvPr>
            <p:custDataLst>
              <p:tags r:id="rId5"/>
            </p:custDataLst>
          </p:nvPr>
        </p:nvPicPr>
        <p:blipFill>
          <a:blip r:embed="rId10"/>
          <a:srcRect/>
          <a:stretch>
            <a:fillRect/>
          </a:stretch>
        </p:blipFill>
        <p:spPr bwMode="auto">
          <a:xfrm>
            <a:off x="306388" y="5108575"/>
            <a:ext cx="8456612" cy="1292225"/>
          </a:xfrm>
          <a:prstGeom prst="rect">
            <a:avLst/>
          </a:prstGeom>
          <a:noFill/>
          <a:ln w="9525" algn="ctr">
            <a:noFill/>
            <a:miter lim="800000"/>
            <a:headEnd/>
            <a:tailEnd/>
          </a:ln>
          <a:effectLst/>
        </p:spPr>
      </p:pic>
      <p:graphicFrame>
        <p:nvGraphicFramePr>
          <p:cNvPr id="261122" name="Object 2"/>
          <p:cNvGraphicFramePr>
            <a:graphicFrameLocks noChangeAspect="1"/>
          </p:cNvGraphicFramePr>
          <p:nvPr/>
        </p:nvGraphicFramePr>
        <p:xfrm>
          <a:off x="180487" y="1637882"/>
          <a:ext cx="3005138" cy="441273"/>
        </p:xfrm>
        <a:graphic>
          <a:graphicData uri="http://schemas.openxmlformats.org/presentationml/2006/ole">
            <p:oleObj spid="_x0000_s261122" name="Equation" r:id="rId11" imgW="1485720" imgH="228600" progId="">
              <p:embed/>
            </p:oleObj>
          </a:graphicData>
        </a:graphic>
      </p:graphicFrame>
    </p:spTree>
  </p:cSld>
  <p:clrMapOvr>
    <a:masterClrMapping/>
  </p:clrMapOvr>
  <p:transition>
    <p:strips dir="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50" name="Picture 22" descr="TP_tmp"/>
          <p:cNvPicPr>
            <a:picLocks noChangeAspect="1" noChangeArrowheads="1"/>
          </p:cNvPicPr>
          <p:nvPr>
            <p:custDataLst>
              <p:tags r:id="rId2"/>
            </p:custDataLst>
          </p:nvPr>
        </p:nvPicPr>
        <p:blipFill>
          <a:blip r:embed="rId5"/>
          <a:srcRect/>
          <a:stretch>
            <a:fillRect/>
          </a:stretch>
        </p:blipFill>
        <p:spPr bwMode="auto">
          <a:xfrm>
            <a:off x="306388" y="5108575"/>
            <a:ext cx="8456612" cy="1292225"/>
          </a:xfrm>
          <a:prstGeom prst="rect">
            <a:avLst/>
          </a:prstGeom>
          <a:noFill/>
          <a:ln w="9525" algn="ctr">
            <a:noFill/>
            <a:miter lim="800000"/>
            <a:headEnd/>
            <a:tailEnd/>
          </a:ln>
          <a:effectLst/>
        </p:spPr>
      </p:pic>
      <p:pic>
        <p:nvPicPr>
          <p:cNvPr id="8" name="Picture 9" descr="TP_tmp"/>
          <p:cNvPicPr>
            <a:picLocks noChangeAspect="1" noChangeArrowheads="1"/>
          </p:cNvPicPr>
          <p:nvPr>
            <p:custDataLst>
              <p:tags r:id="rId3"/>
            </p:custDataLst>
          </p:nvPr>
        </p:nvPicPr>
        <p:blipFill>
          <a:blip r:embed="rId6"/>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2146" name="Equation" r:id="rId7" imgW="1663560" imgH="228600" progId="">
              <p:embed/>
            </p:oleObj>
          </a:graphicData>
        </a:graphic>
      </p:graphicFrame>
    </p:spTree>
  </p:cSld>
  <p:clrMapOvr>
    <a:masterClrMapping/>
  </p:clrMapOvr>
  <p:transition>
    <p:strips dir="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pic>
        <p:nvPicPr>
          <p:cNvPr id="8" name="Picture 9" descr="TP_tmp"/>
          <p:cNvPicPr>
            <a:picLocks noChangeAspect="1" noChangeArrowheads="1"/>
          </p:cNvPicPr>
          <p:nvPr>
            <p:custDataLst>
              <p:tags r:id="rId2"/>
            </p:custDataLst>
          </p:nvPr>
        </p:nvPicPr>
        <p:blipFill>
          <a:blip r:embed="rId4"/>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3170" name="Equation" r:id="rId5" imgW="1663560" imgH="228600" progId="">
              <p:embed/>
            </p:oleObj>
          </a:graphicData>
        </a:graphic>
      </p:graphicFrame>
      <p:sp>
        <p:nvSpPr>
          <p:cNvPr id="10" name="TextBox 9"/>
          <p:cNvSpPr txBox="1"/>
          <p:nvPr/>
        </p:nvSpPr>
        <p:spPr>
          <a:xfrm>
            <a:off x="3858566" y="4762918"/>
            <a:ext cx="4758290" cy="1569660"/>
          </a:xfrm>
          <a:prstGeom prst="rect">
            <a:avLst/>
          </a:prstGeom>
          <a:noFill/>
        </p:spPr>
        <p:txBody>
          <a:bodyPr wrap="none" rtlCol="0">
            <a:spAutoFit/>
          </a:bodyPr>
          <a:lstStyle/>
          <a:p>
            <a:r>
              <a:rPr lang="en-US" sz="2400" dirty="0" smtClean="0">
                <a:solidFill>
                  <a:schemeClr val="bg1"/>
                </a:solidFill>
              </a:rPr>
              <a:t>Solver: Dual Simplex for </a:t>
            </a:r>
            <a:r>
              <a:rPr lang="en-US" sz="2400" dirty="0" err="1" smtClean="0">
                <a:solidFill>
                  <a:schemeClr val="bg1"/>
                </a:solidFill>
              </a:rPr>
              <a:t>Th</a:t>
            </a:r>
            <a:r>
              <a:rPr lang="en-US" sz="2400" dirty="0" smtClean="0">
                <a:solidFill>
                  <a:schemeClr val="bg1"/>
                </a:solidFill>
              </a:rPr>
              <a:t>(LRA)</a:t>
            </a:r>
            <a:r>
              <a:rPr lang="en-US" sz="2400" i="1" dirty="0" smtClean="0">
                <a:solidFill>
                  <a:schemeClr val="bg1"/>
                </a:solidFill>
              </a:rPr>
              <a:t>.</a:t>
            </a:r>
          </a:p>
          <a:p>
            <a:endParaRPr lang="en-US" sz="2400" i="1" dirty="0" smtClean="0">
              <a:solidFill>
                <a:schemeClr val="bg1"/>
              </a:solidFill>
            </a:endParaRPr>
          </a:p>
          <a:p>
            <a:r>
              <a:rPr lang="en-US" sz="2400" i="1" dirty="0" smtClean="0">
                <a:solidFill>
                  <a:schemeClr val="bg1"/>
                </a:solidFill>
              </a:rPr>
              <a:t>See Byron Cook’s blog for an F# </a:t>
            </a:r>
          </a:p>
          <a:p>
            <a:r>
              <a:rPr lang="en-US" sz="2400" i="1" dirty="0" smtClean="0">
                <a:solidFill>
                  <a:schemeClr val="bg1"/>
                </a:solidFill>
              </a:rPr>
              <a:t>program that produces input to Z3</a:t>
            </a:r>
          </a:p>
        </p:txBody>
      </p:sp>
    </p:spTree>
  </p:cSld>
  <p:clrMapOvr>
    <a:masterClrMapping/>
  </p:clrMapOvr>
  <p:transition>
    <p:strips dir="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4005" y="2431700"/>
            <a:ext cx="7527385" cy="1218795"/>
          </a:xfrm>
        </p:spPr>
        <p:txBody>
          <a:bodyPr/>
          <a:lstStyle/>
          <a:p>
            <a:r>
              <a:rPr sz="4400" b="1" smtClean="0"/>
              <a:t>Program Analysis as Constraint Solving</a:t>
            </a:r>
          </a:p>
        </p:txBody>
      </p:sp>
      <p:sp>
        <p:nvSpPr>
          <p:cNvPr id="5" name="Rectangle 4"/>
          <p:cNvSpPr/>
          <p:nvPr/>
        </p:nvSpPr>
        <p:spPr>
          <a:xfrm>
            <a:off x="2029767" y="4137299"/>
            <a:ext cx="6832879" cy="923330"/>
          </a:xfrm>
          <a:prstGeom prst="rect">
            <a:avLst/>
          </a:prstGeom>
        </p:spPr>
        <p:txBody>
          <a:bodyPr wrap="square">
            <a:spAutoFit/>
          </a:bodyPr>
          <a:lstStyle/>
          <a:p>
            <a:r>
              <a:rPr lang="en-US" dirty="0" smtClean="0">
                <a:solidFill>
                  <a:schemeClr val="bg1"/>
                </a:solidFill>
              </a:rPr>
              <a:t>Sumit Gulwani, Saurabh Srivastava, Ramarathnam Venkatesan, PLDI 2008</a:t>
            </a:r>
            <a:br>
              <a:rPr lang="en-US" dirty="0" smtClean="0">
                <a:solidFill>
                  <a:schemeClr val="bg1"/>
                </a:solidFill>
              </a:rPr>
            </a:br>
            <a:endParaRPr lang="en-US" dirty="0">
              <a:solidFill>
                <a:schemeClr val="bg1"/>
              </a:solidFill>
            </a:endParaRPr>
          </a:p>
        </p:txBody>
      </p:sp>
      <p:pic>
        <p:nvPicPr>
          <p:cNvPr id="6" name="Picture 5" descr="sumitg.jpg"/>
          <p:cNvPicPr>
            <a:picLocks noChangeAspect="1"/>
          </p:cNvPicPr>
          <p:nvPr/>
        </p:nvPicPr>
        <p:blipFill>
          <a:blip r:embed="rId2"/>
          <a:stretch>
            <a:fillRect/>
          </a:stretch>
        </p:blipFill>
        <p:spPr>
          <a:xfrm>
            <a:off x="6214626" y="4582048"/>
            <a:ext cx="734173" cy="928147"/>
          </a:xfrm>
          <a:prstGeom prst="rect">
            <a:avLst/>
          </a:prstGeom>
        </p:spPr>
      </p:pic>
      <p:pic>
        <p:nvPicPr>
          <p:cNvPr id="7" name="Picture 6" descr="venkie.jpg"/>
          <p:cNvPicPr>
            <a:picLocks noChangeAspect="1"/>
          </p:cNvPicPr>
          <p:nvPr/>
        </p:nvPicPr>
        <p:blipFill>
          <a:blip r:embed="rId3" cstate="print"/>
          <a:stretch>
            <a:fillRect/>
          </a:stretch>
        </p:blipFill>
        <p:spPr>
          <a:xfrm>
            <a:off x="7747907" y="4582048"/>
            <a:ext cx="685800" cy="914400"/>
          </a:xfrm>
          <a:prstGeom prst="rect">
            <a:avLst/>
          </a:prstGeom>
        </p:spPr>
      </p:pic>
      <p:pic>
        <p:nvPicPr>
          <p:cNvPr id="8" name="Picture 7" descr="mugshot.jpg"/>
          <p:cNvPicPr>
            <a:picLocks noChangeAspect="1"/>
          </p:cNvPicPr>
          <p:nvPr/>
        </p:nvPicPr>
        <p:blipFill>
          <a:blip r:embed="rId4"/>
          <a:srcRect l="11456" r="17775"/>
          <a:stretch>
            <a:fillRect/>
          </a:stretch>
        </p:blipFill>
        <p:spPr>
          <a:xfrm>
            <a:off x="7013752" y="4592095"/>
            <a:ext cx="696040" cy="904853"/>
          </a:xfrm>
          <a:prstGeom prst="rect">
            <a:avLst/>
          </a:prstGeom>
        </p:spPr>
      </p:pic>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15364" name="Slide Number Placeholder 3"/>
          <p:cNvSpPr>
            <a:spLocks noGrp="1"/>
          </p:cNvSpPr>
          <p:nvPr>
            <p:ph type="sldNum" sz="quarter" idx="4294967295"/>
          </p:nvPr>
        </p:nvSpPr>
        <p:spPr>
          <a:xfrm>
            <a:off x="7123652" y="6450435"/>
            <a:ext cx="1905000" cy="381000"/>
          </a:xfrm>
          <a:prstGeom prst="rect">
            <a:avLst/>
          </a:prstGeom>
          <a:noFill/>
        </p:spPr>
        <p:txBody>
          <a:bodyPr/>
          <a:lstStyle/>
          <a:p>
            <a:fld id="{E4C313B0-5BDB-448C-B53F-7663539641A8}" type="slidenum">
              <a:rPr lang="en-US" smtClean="0"/>
              <a:pPr/>
              <a:t>95</a:t>
            </a:fld>
            <a:endParaRPr lang="en-US" smtClean="0"/>
          </a:p>
        </p:txBody>
      </p:sp>
      <p:sp>
        <p:nvSpPr>
          <p:cNvPr id="21" name="Content Placeholder 2"/>
          <p:cNvSpPr txBox="1">
            <a:spLocks/>
          </p:cNvSpPr>
          <p:nvPr/>
        </p:nvSpPr>
        <p:spPr bwMode="auto">
          <a:xfrm>
            <a:off x="422031" y="2023610"/>
            <a:ext cx="1959429" cy="2290762"/>
          </a:xfrm>
          <a:prstGeom prst="rect">
            <a:avLst/>
          </a:prstGeom>
          <a:noFill/>
          <a:ln w="9525">
            <a:noFill/>
            <a:miter lim="800000"/>
            <a:headEnd/>
            <a:tailEnd/>
          </a:ln>
        </p:spPr>
        <p:txBody>
          <a:bodyPr/>
          <a:lstStyle/>
          <a:p>
            <a:pPr marL="342900" indent="-342900" eaLnBrk="0" hangingPunct="0">
              <a:spcBef>
                <a:spcPct val="20000"/>
              </a:spcBef>
              <a:defRPr/>
            </a:pPr>
            <a:r>
              <a:rPr lang="en-US" sz="3600" b="1" dirty="0" smtClean="0">
                <a:solidFill>
                  <a:srgbClr val="009900"/>
                </a:solidFill>
                <a:sym typeface="Symbol"/>
              </a:rPr>
              <a:t></a:t>
            </a:r>
            <a:endParaRPr lang="en-US" sz="3600" b="1" kern="0" dirty="0">
              <a:solidFill>
                <a:schemeClr val="bg1"/>
              </a:solidFill>
              <a:latin typeface="+mn-lt"/>
            </a:endParaRPr>
          </a:p>
          <a:p>
            <a:pPr marL="342900" indent="-342900" eaLnBrk="0" hangingPunct="0">
              <a:spcBef>
                <a:spcPct val="20000"/>
              </a:spcBef>
              <a:defRPr/>
            </a:pPr>
            <a:r>
              <a:rPr lang="en-US" sz="2400" b="1" kern="0" dirty="0">
                <a:solidFill>
                  <a:schemeClr val="bg1"/>
                </a:solidFill>
                <a:latin typeface="+mn-lt"/>
              </a:rPr>
              <a:t>while</a:t>
            </a:r>
            <a:r>
              <a:rPr lang="en-US" sz="2400" kern="0" dirty="0">
                <a:solidFill>
                  <a:schemeClr val="bg1"/>
                </a:solidFill>
                <a:latin typeface="+mn-lt"/>
              </a:rPr>
              <a:t> (c</a:t>
            </a:r>
            <a:r>
              <a:rPr lang="en-US" sz="2400" kern="0" dirty="0" smtClean="0">
                <a:solidFill>
                  <a:schemeClr val="bg1"/>
                </a:solidFill>
                <a:latin typeface="+mn-lt"/>
              </a:rPr>
              <a:t>) { </a:t>
            </a:r>
            <a:endParaRPr lang="en-US" sz="2400" kern="0" dirty="0">
              <a:solidFill>
                <a:schemeClr val="bg1"/>
              </a:solidFill>
              <a:latin typeface="+mn-lt"/>
            </a:endParaRPr>
          </a:p>
          <a:p>
            <a:pPr marL="342900" indent="-342900" eaLnBrk="0" hangingPunct="0">
              <a:spcBef>
                <a:spcPct val="20000"/>
              </a:spcBef>
              <a:defRPr/>
            </a:pPr>
            <a:r>
              <a:rPr lang="en-US" sz="2400" kern="0" dirty="0">
                <a:solidFill>
                  <a:schemeClr val="bg1"/>
                </a:solidFill>
                <a:latin typeface="+mn-lt"/>
              </a:rPr>
              <a:t>     </a:t>
            </a:r>
            <a:r>
              <a:rPr lang="en-US" sz="2400" kern="0" dirty="0" smtClean="0">
                <a:solidFill>
                  <a:schemeClr val="bg1"/>
                </a:solidFill>
                <a:latin typeface="+mn-lt"/>
              </a:rPr>
              <a:t>S</a:t>
            </a:r>
          </a:p>
          <a:p>
            <a:pPr marL="342900" indent="-342900" eaLnBrk="0" hangingPunct="0">
              <a:spcBef>
                <a:spcPct val="20000"/>
              </a:spcBef>
              <a:defRPr/>
            </a:pPr>
            <a:r>
              <a:rPr lang="en-US" sz="2400" kern="0" dirty="0" smtClean="0">
                <a:solidFill>
                  <a:schemeClr val="bg1"/>
                </a:solidFill>
                <a:latin typeface="+mn-lt"/>
              </a:rPr>
              <a:t>}</a:t>
            </a:r>
            <a:endParaRPr lang="en-US" sz="2400" kern="0" dirty="0">
              <a:solidFill>
                <a:schemeClr val="bg1"/>
              </a:solidFill>
              <a:latin typeface="+mn-lt"/>
            </a:endParaRPr>
          </a:p>
          <a:p>
            <a:pPr marL="342900" indent="-342900" eaLnBrk="0" hangingPunct="0">
              <a:spcBef>
                <a:spcPct val="20000"/>
              </a:spcBef>
              <a:defRPr/>
            </a:pPr>
            <a:r>
              <a:rPr lang="en-US" sz="2400" b="1" kern="0" dirty="0">
                <a:solidFill>
                  <a:srgbClr val="0070C0"/>
                </a:solidFill>
                <a:latin typeface="+mn-lt"/>
              </a:rPr>
              <a:t>Post</a:t>
            </a:r>
          </a:p>
        </p:txBody>
      </p:sp>
      <p:sp>
        <p:nvSpPr>
          <p:cNvPr id="27" name="Right Arrow 26"/>
          <p:cNvSpPr>
            <a:spLocks noChangeArrowheads="1"/>
          </p:cNvSpPr>
          <p:nvPr/>
        </p:nvSpPr>
        <p:spPr bwMode="auto">
          <a:xfrm>
            <a:off x="2191780" y="2809335"/>
            <a:ext cx="977900" cy="733663"/>
          </a:xfrm>
          <a:prstGeom prst="rightArrow">
            <a:avLst>
              <a:gd name="adj1" fmla="val 50000"/>
              <a:gd name="adj2" fmla="val 50024"/>
            </a:avLst>
          </a:prstGeom>
          <a:solidFill>
            <a:srgbClr val="FF0000"/>
          </a:solidFill>
          <a:ln w="9525" algn="ctr">
            <a:noFill/>
            <a:round/>
            <a:headEnd/>
            <a:tailEnd/>
          </a:ln>
        </p:spPr>
        <p:txBody>
          <a:bodyPr>
            <a:spAutoFit/>
          </a:bodyPr>
          <a:lstStyle/>
          <a:p>
            <a:endParaRPr lang="en-US">
              <a:solidFill>
                <a:schemeClr val="bg1"/>
              </a:solidFill>
            </a:endParaRPr>
          </a:p>
        </p:txBody>
      </p:sp>
      <p:sp>
        <p:nvSpPr>
          <p:cNvPr id="12" name="Double Bracket 11"/>
          <p:cNvSpPr>
            <a:spLocks/>
          </p:cNvSpPr>
          <p:nvPr/>
        </p:nvSpPr>
        <p:spPr bwMode="auto">
          <a:xfrm>
            <a:off x="5673718" y="2268172"/>
            <a:ext cx="2212848" cy="442674"/>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solidFill>
                  <a:schemeClr val="tx1"/>
                </a:solidFill>
              </a:ln>
              <a:solidFill>
                <a:schemeClr val="bg1"/>
              </a:solidFill>
              <a:effectLst/>
              <a:latin typeface="Comic Sans MS" pitchFamily="66" charset="0"/>
            </a:endParaRPr>
          </a:p>
        </p:txBody>
      </p:sp>
      <p:graphicFrame>
        <p:nvGraphicFramePr>
          <p:cNvPr id="13" name="Object 12"/>
          <p:cNvGraphicFramePr>
            <a:graphicFrameLocks noChangeAspect="1"/>
          </p:cNvGraphicFramePr>
          <p:nvPr/>
        </p:nvGraphicFramePr>
        <p:xfrm>
          <a:off x="3446463" y="1895475"/>
          <a:ext cx="5387975" cy="2408238"/>
        </p:xfrm>
        <a:graphic>
          <a:graphicData uri="http://schemas.openxmlformats.org/presentationml/2006/ole">
            <p:oleObj spid="_x0000_s184322" name="Equation" r:id="rId4" imgW="2311200" imgH="876240" progId="">
              <p:embed/>
            </p:oleObj>
          </a:graphicData>
        </a:graphic>
      </p:graphicFrame>
      <p:sp>
        <p:nvSpPr>
          <p:cNvPr id="15" name="TextBox 14"/>
          <p:cNvSpPr txBox="1"/>
          <p:nvPr/>
        </p:nvSpPr>
        <p:spPr>
          <a:xfrm>
            <a:off x="3285812" y="5566787"/>
            <a:ext cx="5424883" cy="584775"/>
          </a:xfrm>
          <a:prstGeom prst="rect">
            <a:avLst/>
          </a:prstGeom>
          <a:noFill/>
        </p:spPr>
        <p:txBody>
          <a:bodyPr wrap="none" rtlCol="0">
            <a:spAutoFit/>
          </a:bodyPr>
          <a:lstStyle/>
          <a:p>
            <a:r>
              <a:rPr lang="en-US" sz="3200" dirty="0" smtClean="0">
                <a:solidFill>
                  <a:schemeClr val="bg1"/>
                </a:solidFill>
              </a:rPr>
              <a:t>How to find loop invariant </a:t>
            </a:r>
            <a:r>
              <a:rPr lang="en-US" sz="3200" i="1" dirty="0" smtClean="0">
                <a:solidFill>
                  <a:srgbClr val="FF00FF"/>
                </a:solidFill>
              </a:rPr>
              <a:t>I</a:t>
            </a:r>
            <a:r>
              <a:rPr lang="en-US" sz="3200" dirty="0" smtClean="0">
                <a:solidFill>
                  <a:schemeClr val="bg1"/>
                </a:solidFill>
              </a:rPr>
              <a:t> ?</a:t>
            </a:r>
          </a:p>
        </p:txBody>
      </p:sp>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10" name="Content Placeholder 9"/>
          <p:cNvSpPr>
            <a:spLocks noGrp="1"/>
          </p:cNvSpPr>
          <p:nvPr>
            <p:ph idx="1"/>
          </p:nvPr>
        </p:nvSpPr>
        <p:spPr>
          <a:xfrm>
            <a:off x="381000" y="1412875"/>
            <a:ext cx="8382000" cy="6009337"/>
          </a:xfrm>
        </p:spPr>
        <p:txBody>
          <a:bodyPr/>
          <a:lstStyle/>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 </a:t>
            </a:r>
            <a:r>
              <a:rPr lang="en-US" sz="3200" dirty="0" smtClean="0"/>
              <a:t>Assume </a:t>
            </a:r>
            <a:r>
              <a:rPr lang="en-US" sz="3200" i="1" dirty="0" smtClean="0">
                <a:solidFill>
                  <a:srgbClr val="FF00FF"/>
                </a:solidFill>
              </a:rPr>
              <a:t>I</a:t>
            </a:r>
            <a:r>
              <a:rPr lang="en-US" sz="3200" dirty="0" smtClean="0"/>
              <a:t> is of the form </a:t>
            </a:r>
            <a:r>
              <a:rPr lang="en-US" sz="3200" dirty="0" smtClean="0">
                <a:latin typeface="Symbol" charset="2"/>
                <a:sym typeface="Symbol" charset="2"/>
              </a:rPr>
              <a:t></a:t>
            </a:r>
            <a:r>
              <a:rPr lang="en-US" sz="3200" baseline="-25000" dirty="0" smtClean="0">
                <a:sym typeface="Symbol" charset="2"/>
              </a:rPr>
              <a:t>j </a:t>
            </a:r>
            <a:r>
              <a:rPr lang="en-US" sz="3200" dirty="0" err="1" smtClean="0"/>
              <a:t>a</a:t>
            </a:r>
            <a:r>
              <a:rPr lang="en-US" sz="3200" baseline="-25000" dirty="0" err="1" smtClean="0"/>
              <a:t>j</a:t>
            </a:r>
            <a:r>
              <a:rPr lang="en-US" sz="3200" dirty="0" err="1" smtClean="0"/>
              <a:t>x</a:t>
            </a:r>
            <a:r>
              <a:rPr lang="en-US" sz="3200" baseline="-25000" dirty="0" err="1" smtClean="0"/>
              <a:t>j</a:t>
            </a:r>
            <a:r>
              <a:rPr lang="en-US" sz="3200" baseline="-25000" dirty="0" smtClean="0"/>
              <a:t> </a:t>
            </a:r>
            <a:r>
              <a:rPr lang="en-US" sz="3200" dirty="0" smtClean="0">
                <a:latin typeface="cmsy10" charset="0"/>
                <a:sym typeface="Symbol"/>
              </a:rPr>
              <a:t></a:t>
            </a:r>
            <a:r>
              <a:rPr lang="en-US" sz="3200" dirty="0" smtClean="0"/>
              <a:t> b</a:t>
            </a:r>
          </a:p>
          <a:p>
            <a:endParaRPr lang="en-US" sz="3200" dirty="0" smtClean="0"/>
          </a:p>
          <a:p>
            <a:r>
              <a:rPr lang="en-US" sz="3200" dirty="0" smtClean="0"/>
              <a:t>Simplified problem: </a:t>
            </a:r>
          </a:p>
          <a:p>
            <a:endParaRPr lang="en-US" dirty="0" smtClean="0"/>
          </a:p>
          <a:p>
            <a:endParaRPr lang="en-US" dirty="0" smtClean="0"/>
          </a:p>
          <a:p>
            <a:pPr>
              <a:buNone/>
            </a:pPr>
            <a:endParaRPr lang="en-US" dirty="0" smtClean="0"/>
          </a:p>
        </p:txBody>
      </p:sp>
      <p:sp>
        <p:nvSpPr>
          <p:cNvPr id="15364" name="Slide Number Placeholder 3"/>
          <p:cNvSpPr>
            <a:spLocks noGrp="1"/>
          </p:cNvSpPr>
          <p:nvPr>
            <p:ph type="sldNum" sz="quarter" idx="4294967295"/>
          </p:nvPr>
        </p:nvSpPr>
        <p:spPr>
          <a:xfrm>
            <a:off x="7239000" y="6450013"/>
            <a:ext cx="1905000" cy="381000"/>
          </a:xfrm>
          <a:prstGeom prst="rect">
            <a:avLst/>
          </a:prstGeom>
          <a:noFill/>
        </p:spPr>
        <p:txBody>
          <a:bodyPr/>
          <a:lstStyle/>
          <a:p>
            <a:fld id="{E4C313B0-5BDB-448C-B53F-7663539641A8}" type="slidenum">
              <a:rPr lang="en-US" smtClean="0"/>
              <a:pPr/>
              <a:t>96</a:t>
            </a:fld>
            <a:endParaRPr lang="en-US" smtClean="0"/>
          </a:p>
        </p:txBody>
      </p:sp>
      <p:sp>
        <p:nvSpPr>
          <p:cNvPr id="12" name="Double Bracket 11"/>
          <p:cNvSpPr>
            <a:spLocks/>
          </p:cNvSpPr>
          <p:nvPr/>
        </p:nvSpPr>
        <p:spPr bwMode="auto">
          <a:xfrm>
            <a:off x="5673718" y="2268172"/>
            <a:ext cx="2212848" cy="442674"/>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solidFill>
                  <a:schemeClr val="tx1"/>
                </a:solidFill>
              </a:ln>
              <a:solidFill>
                <a:schemeClr val="bg1"/>
              </a:solidFill>
              <a:effectLst/>
              <a:latin typeface="Comic Sans MS" pitchFamily="66" charset="0"/>
            </a:endParaRPr>
          </a:p>
        </p:txBody>
      </p:sp>
      <p:graphicFrame>
        <p:nvGraphicFramePr>
          <p:cNvPr id="13" name="Object 12"/>
          <p:cNvGraphicFramePr>
            <a:graphicFrameLocks noChangeAspect="1"/>
          </p:cNvGraphicFramePr>
          <p:nvPr/>
        </p:nvGraphicFramePr>
        <p:xfrm>
          <a:off x="411860" y="1654315"/>
          <a:ext cx="5387975" cy="2408238"/>
        </p:xfrm>
        <a:graphic>
          <a:graphicData uri="http://schemas.openxmlformats.org/presentationml/2006/ole">
            <p:oleObj spid="_x0000_s186370" name="Equation" r:id="rId4" imgW="2311200" imgH="876240" progId="">
              <p:embed/>
            </p:oleObj>
          </a:graphicData>
        </a:graphic>
      </p:graphicFrame>
      <p:graphicFrame>
        <p:nvGraphicFramePr>
          <p:cNvPr id="11" name="Object 10"/>
          <p:cNvGraphicFramePr>
            <a:graphicFrameLocks noChangeAspect="1"/>
          </p:cNvGraphicFramePr>
          <p:nvPr/>
        </p:nvGraphicFramePr>
        <p:xfrm>
          <a:off x="4440238" y="5153025"/>
          <a:ext cx="4097337" cy="630238"/>
        </p:xfrm>
        <a:graphic>
          <a:graphicData uri="http://schemas.openxmlformats.org/presentationml/2006/ole">
            <p:oleObj spid="_x0000_s186371" name="Equation" r:id="rId5" imgW="1485720" imgH="228600" progId="">
              <p:embed/>
            </p:oleObj>
          </a:graphicData>
        </a:graphic>
      </p:graphicFrame>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Existential</a:t>
            </a:r>
            <a:endParaRPr lang="en-US" dirty="0" smtClean="0"/>
          </a:p>
        </p:txBody>
      </p:sp>
      <p:sp>
        <p:nvSpPr>
          <p:cNvPr id="10" name="Content Placeholder 9"/>
          <p:cNvSpPr>
            <a:spLocks noGrp="1"/>
          </p:cNvSpPr>
          <p:nvPr>
            <p:ph idx="1"/>
          </p:nvPr>
        </p:nvSpPr>
        <p:spPr>
          <a:xfrm>
            <a:off x="381000" y="1905245"/>
            <a:ext cx="8382000" cy="4161139"/>
          </a:xfrm>
        </p:spPr>
        <p:txBody>
          <a:bodyPr/>
          <a:lstStyle/>
          <a:p>
            <a:r>
              <a:rPr lang="en-US" sz="2800" dirty="0" smtClean="0"/>
              <a:t>Original:</a:t>
            </a:r>
          </a:p>
          <a:p>
            <a:endParaRPr lang="en-US" sz="3200" dirty="0" smtClean="0"/>
          </a:p>
          <a:p>
            <a:r>
              <a:rPr lang="en-US" sz="2800" dirty="0" smtClean="0"/>
              <a:t>Relaxed: </a:t>
            </a:r>
          </a:p>
          <a:p>
            <a:endParaRPr lang="en-US" sz="2800" dirty="0" smtClean="0"/>
          </a:p>
          <a:p>
            <a:r>
              <a:rPr lang="en-US" sz="2800" dirty="0" err="1" smtClean="0"/>
              <a:t>Farkas</a:t>
            </a:r>
            <a:r>
              <a:rPr lang="en-US" sz="2800" dirty="0" smtClean="0"/>
              <a:t>’:</a:t>
            </a:r>
            <a:br>
              <a:rPr lang="en-US" sz="2800" dirty="0" smtClean="0"/>
            </a:br>
            <a:endParaRPr lang="en-US" sz="2800" dirty="0" smtClean="0"/>
          </a:p>
          <a:p>
            <a:endParaRPr lang="en-US" sz="2800" dirty="0" smtClean="0"/>
          </a:p>
          <a:p>
            <a:r>
              <a:rPr lang="en-US" sz="2800" dirty="0" smtClean="0"/>
              <a:t>Existential:</a:t>
            </a:r>
          </a:p>
          <a:p>
            <a:pPr>
              <a:buNone/>
            </a:pPr>
            <a:r>
              <a:rPr lang="en-US" sz="2800" dirty="0" smtClean="0"/>
              <a:t> </a:t>
            </a:r>
          </a:p>
        </p:txBody>
      </p:sp>
      <p:sp>
        <p:nvSpPr>
          <p:cNvPr id="15364" name="Slide Number Placeholder 3"/>
          <p:cNvSpPr>
            <a:spLocks noGrp="1"/>
          </p:cNvSpPr>
          <p:nvPr>
            <p:ph type="sldNum" sz="quarter" idx="4294967295"/>
          </p:nvPr>
        </p:nvSpPr>
        <p:spPr>
          <a:xfrm>
            <a:off x="7239000" y="6450013"/>
            <a:ext cx="1905000" cy="381000"/>
          </a:xfrm>
          <a:prstGeom prst="rect">
            <a:avLst/>
          </a:prstGeom>
          <a:noFill/>
        </p:spPr>
        <p:txBody>
          <a:bodyPr/>
          <a:lstStyle/>
          <a:p>
            <a:fld id="{E4C313B0-5BDB-448C-B53F-7663539641A8}" type="slidenum">
              <a:rPr lang="en-US" smtClean="0"/>
              <a:pPr/>
              <a:t>97</a:t>
            </a:fld>
            <a:endParaRPr lang="en-US" smtClean="0"/>
          </a:p>
        </p:txBody>
      </p:sp>
      <p:sp>
        <p:nvSpPr>
          <p:cNvPr id="12" name="Double Bracket 11"/>
          <p:cNvSpPr>
            <a:spLocks/>
          </p:cNvSpPr>
          <p:nvPr/>
        </p:nvSpPr>
        <p:spPr bwMode="auto">
          <a:xfrm>
            <a:off x="5673718" y="2268172"/>
            <a:ext cx="2212848" cy="442674"/>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solidFill>
                  <a:schemeClr val="tx1"/>
                </a:solidFill>
              </a:ln>
              <a:solidFill>
                <a:schemeClr val="bg1"/>
              </a:solidFill>
              <a:effectLst/>
              <a:latin typeface="Comic Sans MS" pitchFamily="66" charset="0"/>
            </a:endParaRPr>
          </a:p>
        </p:txBody>
      </p:sp>
      <p:graphicFrame>
        <p:nvGraphicFramePr>
          <p:cNvPr id="11" name="Object 10"/>
          <p:cNvGraphicFramePr>
            <a:graphicFrameLocks noChangeAspect="1"/>
          </p:cNvGraphicFramePr>
          <p:nvPr/>
        </p:nvGraphicFramePr>
        <p:xfrm>
          <a:off x="4298950" y="2771775"/>
          <a:ext cx="4097338" cy="630238"/>
        </p:xfrm>
        <a:graphic>
          <a:graphicData uri="http://schemas.openxmlformats.org/presentationml/2006/ole">
            <p:oleObj spid="_x0000_s187395" name="Equation" r:id="rId4" imgW="1485720" imgH="228600" progId="">
              <p:embed/>
            </p:oleObj>
          </a:graphicData>
        </a:graphic>
      </p:graphicFrame>
      <p:graphicFrame>
        <p:nvGraphicFramePr>
          <p:cNvPr id="8" name="Object 7"/>
          <p:cNvGraphicFramePr>
            <a:graphicFrameLocks noChangeAspect="1"/>
          </p:cNvGraphicFramePr>
          <p:nvPr/>
        </p:nvGraphicFramePr>
        <p:xfrm>
          <a:off x="2341563" y="3849688"/>
          <a:ext cx="6176962" cy="520700"/>
        </p:xfrm>
        <a:graphic>
          <a:graphicData uri="http://schemas.openxmlformats.org/presentationml/2006/ole">
            <p:oleObj spid="_x0000_s187396" name="Equation" r:id="rId5" imgW="2412720" imgH="203040" progId="">
              <p:embed/>
            </p:oleObj>
          </a:graphicData>
        </a:graphic>
      </p:graphicFrame>
      <p:graphicFrame>
        <p:nvGraphicFramePr>
          <p:cNvPr id="187397" name="Object 5"/>
          <p:cNvGraphicFramePr>
            <a:graphicFrameLocks noChangeAspect="1"/>
          </p:cNvGraphicFramePr>
          <p:nvPr/>
        </p:nvGraphicFramePr>
        <p:xfrm>
          <a:off x="4292600" y="5043488"/>
          <a:ext cx="4130675" cy="630237"/>
        </p:xfrm>
        <a:graphic>
          <a:graphicData uri="http://schemas.openxmlformats.org/presentationml/2006/ole">
            <p:oleObj spid="_x0000_s187397" name="Equation" r:id="rId6" imgW="1498320" imgH="228600" progId="">
              <p:embed/>
            </p:oleObj>
          </a:graphicData>
        </a:graphic>
      </p:graphicFrame>
      <p:graphicFrame>
        <p:nvGraphicFramePr>
          <p:cNvPr id="187398" name="Object 6"/>
          <p:cNvGraphicFramePr>
            <a:graphicFrameLocks noChangeAspect="1"/>
          </p:cNvGraphicFramePr>
          <p:nvPr/>
        </p:nvGraphicFramePr>
        <p:xfrm>
          <a:off x="5942832" y="1668289"/>
          <a:ext cx="2241550" cy="630237"/>
        </p:xfrm>
        <a:graphic>
          <a:graphicData uri="http://schemas.openxmlformats.org/presentationml/2006/ole">
            <p:oleObj spid="_x0000_s187398" name="Equation" r:id="rId7" imgW="812520" imgH="228600" progId="">
              <p:embed/>
            </p:oleObj>
          </a:graphicData>
        </a:graphic>
      </p:graphicFrame>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SMT solving</a:t>
            </a:r>
            <a:endParaRPr lang="en-US" dirty="0" smtClean="0"/>
          </a:p>
        </p:txBody>
      </p:sp>
      <p:sp>
        <p:nvSpPr>
          <p:cNvPr id="10" name="Content Placeholder 9"/>
          <p:cNvSpPr>
            <a:spLocks noGrp="1"/>
          </p:cNvSpPr>
          <p:nvPr>
            <p:ph idx="1"/>
          </p:nvPr>
        </p:nvSpPr>
        <p:spPr>
          <a:xfrm>
            <a:off x="381000" y="1412875"/>
            <a:ext cx="8382000" cy="4567404"/>
          </a:xfrm>
        </p:spPr>
        <p:txBody>
          <a:bodyPr/>
          <a:lstStyle/>
          <a:p>
            <a:r>
              <a:rPr lang="en-US" sz="2800" dirty="0" smtClean="0"/>
              <a:t>Original:</a:t>
            </a:r>
          </a:p>
          <a:p>
            <a:endParaRPr lang="en-US" sz="2800" dirty="0" smtClean="0"/>
          </a:p>
          <a:p>
            <a:r>
              <a:rPr lang="en-US" sz="2800" dirty="0" smtClean="0"/>
              <a:t>Existential:</a:t>
            </a:r>
          </a:p>
          <a:p>
            <a:pPr>
              <a:buNone/>
            </a:pPr>
            <a:r>
              <a:rPr lang="en-US" sz="2800" dirty="0" smtClean="0"/>
              <a:t/>
            </a:r>
            <a:br>
              <a:rPr lang="en-US" sz="2800" dirty="0" smtClean="0"/>
            </a:br>
            <a:endParaRPr lang="en-US" sz="2800" dirty="0" smtClean="0"/>
          </a:p>
          <a:p>
            <a:pPr>
              <a:buNone/>
            </a:pPr>
            <a:endParaRPr lang="en-US" sz="2800" dirty="0" smtClean="0"/>
          </a:p>
          <a:p>
            <a:r>
              <a:rPr lang="en-US" sz="2800" dirty="0" smtClean="0"/>
              <a:t>Bounded: </a:t>
            </a:r>
          </a:p>
          <a:p>
            <a:endParaRPr lang="en-US" sz="2800" dirty="0" smtClean="0"/>
          </a:p>
          <a:p>
            <a:endParaRPr lang="en-US" sz="2800" dirty="0" smtClean="0"/>
          </a:p>
          <a:p>
            <a:r>
              <a:rPr lang="en-US" sz="2800" dirty="0" smtClean="0"/>
              <a:t>Bit-vectors:</a:t>
            </a:r>
          </a:p>
        </p:txBody>
      </p:sp>
      <p:sp>
        <p:nvSpPr>
          <p:cNvPr id="15364" name="Slide Number Placeholder 3"/>
          <p:cNvSpPr>
            <a:spLocks noGrp="1"/>
          </p:cNvSpPr>
          <p:nvPr>
            <p:ph type="sldNum" sz="quarter" idx="4294967295"/>
          </p:nvPr>
        </p:nvSpPr>
        <p:spPr>
          <a:xfrm>
            <a:off x="7239000" y="6450013"/>
            <a:ext cx="1905000" cy="381000"/>
          </a:xfrm>
          <a:prstGeom prst="rect">
            <a:avLst/>
          </a:prstGeom>
          <a:noFill/>
        </p:spPr>
        <p:txBody>
          <a:bodyPr/>
          <a:lstStyle/>
          <a:p>
            <a:fld id="{E4C313B0-5BDB-448C-B53F-7663539641A8}" type="slidenum">
              <a:rPr lang="en-US" smtClean="0"/>
              <a:pPr/>
              <a:t>98</a:t>
            </a:fld>
            <a:endParaRPr lang="en-US" smtClean="0"/>
          </a:p>
        </p:txBody>
      </p:sp>
      <p:sp>
        <p:nvSpPr>
          <p:cNvPr id="12" name="Double Bracket 11"/>
          <p:cNvSpPr>
            <a:spLocks/>
          </p:cNvSpPr>
          <p:nvPr/>
        </p:nvSpPr>
        <p:spPr bwMode="auto">
          <a:xfrm>
            <a:off x="5673718" y="2268172"/>
            <a:ext cx="2212848" cy="442674"/>
          </a:xfrm>
          <a:prstGeom prst="bracketPai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solidFill>
                  <a:schemeClr val="tx1"/>
                </a:solidFill>
              </a:ln>
              <a:solidFill>
                <a:schemeClr val="bg1"/>
              </a:solidFill>
              <a:effectLst/>
              <a:latin typeface="Comic Sans MS" pitchFamily="66" charset="0"/>
            </a:endParaRPr>
          </a:p>
        </p:txBody>
      </p:sp>
      <p:graphicFrame>
        <p:nvGraphicFramePr>
          <p:cNvPr id="187397" name="Object 5"/>
          <p:cNvGraphicFramePr>
            <a:graphicFrameLocks noChangeAspect="1"/>
          </p:cNvGraphicFramePr>
          <p:nvPr/>
        </p:nvGraphicFramePr>
        <p:xfrm>
          <a:off x="4278313" y="2249488"/>
          <a:ext cx="4200525" cy="630237"/>
        </p:xfrm>
        <a:graphic>
          <a:graphicData uri="http://schemas.openxmlformats.org/presentationml/2006/ole">
            <p:oleObj spid="_x0000_s189444" name="Equation" r:id="rId4" imgW="1523880" imgH="228600" progId="">
              <p:embed/>
            </p:oleObj>
          </a:graphicData>
        </a:graphic>
      </p:graphicFrame>
      <p:graphicFrame>
        <p:nvGraphicFramePr>
          <p:cNvPr id="187398" name="Object 6"/>
          <p:cNvGraphicFramePr>
            <a:graphicFrameLocks noChangeAspect="1"/>
          </p:cNvGraphicFramePr>
          <p:nvPr/>
        </p:nvGraphicFramePr>
        <p:xfrm>
          <a:off x="4495870" y="1306548"/>
          <a:ext cx="2241550" cy="630237"/>
        </p:xfrm>
        <a:graphic>
          <a:graphicData uri="http://schemas.openxmlformats.org/presentationml/2006/ole">
            <p:oleObj spid="_x0000_s189445" name="Equation" r:id="rId5" imgW="812520" imgH="228600" progId="">
              <p:embed/>
            </p:oleObj>
          </a:graphicData>
        </a:graphic>
      </p:graphicFrame>
      <p:graphicFrame>
        <p:nvGraphicFramePr>
          <p:cNvPr id="187399" name="Object 7"/>
          <p:cNvGraphicFramePr>
            <a:graphicFrameLocks noChangeAspect="1"/>
          </p:cNvGraphicFramePr>
          <p:nvPr/>
        </p:nvGraphicFramePr>
        <p:xfrm>
          <a:off x="2681288" y="3527425"/>
          <a:ext cx="6407150" cy="1576388"/>
        </p:xfrm>
        <a:graphic>
          <a:graphicData uri="http://schemas.openxmlformats.org/presentationml/2006/ole">
            <p:oleObj spid="_x0000_s189446" name="Equation" r:id="rId6" imgW="2806560" imgH="711000" progId="">
              <p:embed/>
            </p:oleObj>
          </a:graphicData>
        </a:graphic>
      </p:graphicFrame>
      <p:graphicFrame>
        <p:nvGraphicFramePr>
          <p:cNvPr id="189447" name="Object 7"/>
          <p:cNvGraphicFramePr>
            <a:graphicFrameLocks noChangeAspect="1"/>
          </p:cNvGraphicFramePr>
          <p:nvPr/>
        </p:nvGraphicFramePr>
        <p:xfrm>
          <a:off x="2940050" y="5391150"/>
          <a:ext cx="6092825" cy="630238"/>
        </p:xfrm>
        <a:graphic>
          <a:graphicData uri="http://schemas.openxmlformats.org/presentationml/2006/ole">
            <p:oleObj spid="_x0000_s189447" name="Equation" r:id="rId7" imgW="2209680" imgH="228600" progId="">
              <p:embed/>
            </p:oleObj>
          </a:graphicData>
        </a:graphic>
      </p:graphicFrame>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Program Verification: Example</a:t>
            </a:r>
          </a:p>
        </p:txBody>
      </p:sp>
      <p:sp>
        <p:nvSpPr>
          <p:cNvPr id="20" name="Content Placeholder 2"/>
          <p:cNvSpPr txBox="1">
            <a:spLocks/>
          </p:cNvSpPr>
          <p:nvPr/>
        </p:nvSpPr>
        <p:spPr bwMode="auto">
          <a:xfrm>
            <a:off x="3406391" y="1665376"/>
            <a:ext cx="1698172" cy="1389324"/>
          </a:xfrm>
          <a:prstGeom prst="rect">
            <a:avLst/>
          </a:prstGeom>
          <a:noFill/>
          <a:ln w="9525">
            <a:noFill/>
            <a:miter lim="800000"/>
            <a:headEnd/>
            <a:tailEnd/>
          </a:ln>
        </p:spPr>
        <p:txBody>
          <a:bodyPr/>
          <a:lstStyle/>
          <a:p>
            <a:pPr marL="342900" indent="-342900" eaLnBrk="0" hangingPunct="0">
              <a:spcBef>
                <a:spcPct val="20000"/>
              </a:spcBef>
              <a:defRPr/>
            </a:pPr>
            <a:r>
              <a:rPr lang="en-US" kern="0" dirty="0" smtClean="0">
                <a:solidFill>
                  <a:schemeClr val="accent2"/>
                </a:solidFill>
                <a:latin typeface="+mn-lt"/>
              </a:rPr>
              <a:t>x </a:t>
            </a:r>
            <a:r>
              <a:rPr lang="en-US" kern="0" dirty="0">
                <a:solidFill>
                  <a:schemeClr val="accent2"/>
                </a:solidFill>
                <a:latin typeface="+mn-lt"/>
              </a:rPr>
              <a:t>:= 0; y := 0;</a:t>
            </a:r>
          </a:p>
          <a:p>
            <a:pPr marL="342900" indent="-342900" eaLnBrk="0" hangingPunct="0">
              <a:spcBef>
                <a:spcPct val="20000"/>
              </a:spcBef>
              <a:defRPr/>
            </a:pPr>
            <a:r>
              <a:rPr lang="en-US" kern="0" dirty="0">
                <a:solidFill>
                  <a:schemeClr val="accent2"/>
                </a:solidFill>
                <a:latin typeface="+mn-lt"/>
              </a:rPr>
              <a:t>while (x &lt; 100) </a:t>
            </a:r>
          </a:p>
          <a:p>
            <a:pPr marL="342900" indent="-342900" eaLnBrk="0" hangingPunct="0">
              <a:spcBef>
                <a:spcPct val="20000"/>
              </a:spcBef>
              <a:defRPr/>
            </a:pPr>
            <a:r>
              <a:rPr lang="en-US" kern="0" dirty="0">
                <a:solidFill>
                  <a:schemeClr val="accent2"/>
                </a:solidFill>
                <a:latin typeface="+mn-lt"/>
              </a:rPr>
              <a:t>     x := </a:t>
            </a:r>
            <a:r>
              <a:rPr lang="en-US" kern="0" dirty="0" err="1">
                <a:solidFill>
                  <a:schemeClr val="accent2"/>
                </a:solidFill>
                <a:latin typeface="+mn-lt"/>
              </a:rPr>
              <a:t>x+n</a:t>
            </a:r>
            <a:r>
              <a:rPr lang="en-US" kern="0" dirty="0">
                <a:solidFill>
                  <a:schemeClr val="accent2"/>
                </a:solidFill>
                <a:latin typeface="+mn-lt"/>
              </a:rPr>
              <a:t>;</a:t>
            </a:r>
          </a:p>
          <a:p>
            <a:pPr marL="342900" indent="-342900" eaLnBrk="0" hangingPunct="0">
              <a:spcBef>
                <a:spcPct val="20000"/>
              </a:spcBef>
              <a:defRPr/>
            </a:pPr>
            <a:r>
              <a:rPr lang="en-US" kern="0" dirty="0">
                <a:solidFill>
                  <a:schemeClr val="accent2"/>
                </a:solidFill>
                <a:latin typeface="+mn-lt"/>
              </a:rPr>
              <a:t>     y := </a:t>
            </a:r>
            <a:r>
              <a:rPr lang="en-US" kern="0" dirty="0" err="1">
                <a:solidFill>
                  <a:schemeClr val="accent2"/>
                </a:solidFill>
                <a:latin typeface="+mn-lt"/>
              </a:rPr>
              <a:t>y+m</a:t>
            </a:r>
            <a:r>
              <a:rPr lang="en-US" kern="0" dirty="0" smtClean="0">
                <a:solidFill>
                  <a:schemeClr val="accent2"/>
                </a:solidFill>
                <a:latin typeface="+mn-lt"/>
              </a:rPr>
              <a:t>;</a:t>
            </a:r>
            <a:endParaRPr lang="en-US" kern="0" dirty="0">
              <a:solidFill>
                <a:schemeClr val="accent2"/>
              </a:solidFill>
              <a:latin typeface="+mn-lt"/>
            </a:endParaRPr>
          </a:p>
        </p:txBody>
      </p:sp>
      <p:sp>
        <p:nvSpPr>
          <p:cNvPr id="12" name="TextBox 11"/>
          <p:cNvSpPr txBox="1">
            <a:spLocks noChangeArrowheads="1"/>
          </p:cNvSpPr>
          <p:nvPr/>
        </p:nvSpPr>
        <p:spPr bwMode="auto">
          <a:xfrm>
            <a:off x="301625" y="4965838"/>
            <a:ext cx="3725863" cy="646331"/>
          </a:xfrm>
          <a:prstGeom prst="rect">
            <a:avLst/>
          </a:prstGeom>
          <a:solidFill>
            <a:srgbClr val="BAE18F"/>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14" name="TextBox 13"/>
          <p:cNvSpPr txBox="1">
            <a:spLocks noChangeArrowheads="1"/>
          </p:cNvSpPr>
          <p:nvPr/>
        </p:nvSpPr>
        <p:spPr bwMode="auto">
          <a:xfrm>
            <a:off x="7178675" y="3751400"/>
            <a:ext cx="935038" cy="923330"/>
          </a:xfrm>
          <a:prstGeom prst="rect">
            <a:avLst/>
          </a:prstGeom>
          <a:solidFill>
            <a:srgbClr val="FFFF66"/>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a:p>
            <a:pPr>
              <a:spcBef>
                <a:spcPct val="0"/>
              </a:spcBef>
            </a:pPr>
            <a:r>
              <a:rPr lang="en-US" dirty="0" smtClean="0">
                <a:solidFill>
                  <a:schemeClr val="accent2">
                    <a:lumMod val="50000"/>
                  </a:schemeClr>
                </a:solidFill>
              </a:rPr>
              <a:t>n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p:txBody>
      </p:sp>
      <p:sp>
        <p:nvSpPr>
          <p:cNvPr id="15" name="TextBox 14"/>
          <p:cNvSpPr txBox="1">
            <a:spLocks noChangeArrowheads="1"/>
          </p:cNvSpPr>
          <p:nvPr/>
        </p:nvSpPr>
        <p:spPr bwMode="auto">
          <a:xfrm>
            <a:off x="4064000" y="3879988"/>
            <a:ext cx="2973388" cy="369332"/>
          </a:xfrm>
          <a:prstGeom prst="rect">
            <a:avLst/>
          </a:prstGeom>
          <a:solidFill>
            <a:srgbClr val="FFFF66"/>
          </a:solidFill>
          <a:ln w="9525">
            <a:noFill/>
            <a:miter lim="800000"/>
            <a:headEnd/>
            <a:tailEnd/>
          </a:ln>
        </p:spPr>
        <p:txBody>
          <a:bodyPr>
            <a:spAutoFit/>
          </a:bodyPr>
          <a:lstStyle/>
          <a:p>
            <a:r>
              <a:rPr lang="en-US">
                <a:solidFill>
                  <a:schemeClr val="accent2">
                    <a:lumMod val="50000"/>
                  </a:schemeClr>
                </a:solidFill>
              </a:rPr>
              <a:t>a</a:t>
            </a:r>
            <a:r>
              <a:rPr lang="en-US" baseline="-25000">
                <a:solidFill>
                  <a:schemeClr val="accent2">
                    <a:lumMod val="50000"/>
                  </a:schemeClr>
                </a:solidFill>
              </a:rPr>
              <a:t>2</a:t>
            </a:r>
            <a:r>
              <a:rPr lang="en-US">
                <a:solidFill>
                  <a:schemeClr val="accent2">
                    <a:lumMod val="50000"/>
                  </a:schemeClr>
                </a:solidFill>
              </a:rPr>
              <a:t>=b</a:t>
            </a:r>
            <a:r>
              <a:rPr lang="en-US" baseline="-25000">
                <a:solidFill>
                  <a:schemeClr val="accent2">
                    <a:lumMod val="50000"/>
                  </a:schemeClr>
                </a:solidFill>
              </a:rPr>
              <a:t>0</a:t>
            </a:r>
            <a:r>
              <a:rPr lang="en-US">
                <a:solidFill>
                  <a:schemeClr val="accent2">
                    <a:lumMod val="50000"/>
                  </a:schemeClr>
                </a:solidFill>
              </a:rPr>
              <a:t>=c</a:t>
            </a:r>
            <a:r>
              <a:rPr lang="en-US" baseline="-25000">
                <a:solidFill>
                  <a:schemeClr val="accent2">
                    <a:lumMod val="50000"/>
                  </a:schemeClr>
                </a:solidFill>
              </a:rPr>
              <a:t>4</a:t>
            </a:r>
            <a:r>
              <a:rPr lang="en-US">
                <a:solidFill>
                  <a:schemeClr val="accent2">
                    <a:lumMod val="50000"/>
                  </a:schemeClr>
                </a:solidFill>
              </a:rPr>
              <a:t>=1, a</a:t>
            </a:r>
            <a:r>
              <a:rPr lang="en-US" baseline="-25000">
                <a:solidFill>
                  <a:schemeClr val="accent2">
                    <a:lumMod val="50000"/>
                  </a:schemeClr>
                </a:solidFill>
              </a:rPr>
              <a:t>1</a:t>
            </a:r>
            <a:r>
              <a:rPr lang="en-US">
                <a:solidFill>
                  <a:schemeClr val="accent2">
                    <a:lumMod val="50000"/>
                  </a:schemeClr>
                </a:solidFill>
              </a:rPr>
              <a:t>=b</a:t>
            </a:r>
            <a:r>
              <a:rPr lang="en-US" baseline="-25000">
                <a:solidFill>
                  <a:schemeClr val="accent2">
                    <a:lumMod val="50000"/>
                  </a:schemeClr>
                </a:solidFill>
              </a:rPr>
              <a:t>3</a:t>
            </a:r>
            <a:r>
              <a:rPr lang="en-US">
                <a:solidFill>
                  <a:schemeClr val="accent2">
                    <a:lumMod val="50000"/>
                  </a:schemeClr>
                </a:solidFill>
              </a:rPr>
              <a:t>=c</a:t>
            </a:r>
            <a:r>
              <a:rPr lang="en-US" baseline="-25000">
                <a:solidFill>
                  <a:schemeClr val="accent2">
                    <a:lumMod val="50000"/>
                  </a:schemeClr>
                </a:solidFill>
              </a:rPr>
              <a:t>0</a:t>
            </a:r>
            <a:r>
              <a:rPr lang="en-US">
                <a:solidFill>
                  <a:schemeClr val="accent2">
                    <a:lumMod val="50000"/>
                  </a:schemeClr>
                </a:solidFill>
              </a:rPr>
              <a:t>=-1</a:t>
            </a:r>
          </a:p>
        </p:txBody>
      </p:sp>
      <p:sp>
        <p:nvSpPr>
          <p:cNvPr id="16" name="TextBox 15"/>
          <p:cNvSpPr txBox="1">
            <a:spLocks noChangeArrowheads="1"/>
          </p:cNvSpPr>
          <p:nvPr/>
        </p:nvSpPr>
        <p:spPr bwMode="auto">
          <a:xfrm>
            <a:off x="268288" y="3751400"/>
            <a:ext cx="3727450" cy="923330"/>
          </a:xfrm>
          <a:prstGeom prst="rect">
            <a:avLst/>
          </a:prstGeom>
          <a:solidFill>
            <a:srgbClr val="FFFF66"/>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c</a:t>
            </a:r>
            <a:r>
              <a:rPr lang="en-US" baseline="-25000" dirty="0">
                <a:solidFill>
                  <a:schemeClr val="accent2">
                    <a:lumMod val="50000"/>
                  </a:schemeClr>
                </a:solidFill>
              </a:rPr>
              <a:t>0</a:t>
            </a:r>
            <a:r>
              <a:rPr lang="en-US" dirty="0">
                <a:solidFill>
                  <a:schemeClr val="accent2">
                    <a:lumMod val="50000"/>
                  </a:schemeClr>
                </a:solidFill>
              </a:rPr>
              <a:t> + c</a:t>
            </a:r>
            <a:r>
              <a:rPr lang="en-US" baseline="-25000" dirty="0">
                <a:solidFill>
                  <a:schemeClr val="accent2">
                    <a:lumMod val="50000"/>
                  </a:schemeClr>
                </a:solidFill>
              </a:rPr>
              <a:t>1</a:t>
            </a:r>
            <a:r>
              <a:rPr lang="en-US" dirty="0">
                <a:solidFill>
                  <a:schemeClr val="accent2">
                    <a:lumMod val="50000"/>
                  </a:schemeClr>
                </a:solidFill>
              </a:rPr>
              <a:t>x + c</a:t>
            </a:r>
            <a:r>
              <a:rPr lang="en-US" baseline="-25000" dirty="0">
                <a:solidFill>
                  <a:schemeClr val="accent2">
                    <a:lumMod val="50000"/>
                  </a:schemeClr>
                </a:solidFill>
              </a:rPr>
              <a:t>2</a:t>
            </a:r>
            <a:r>
              <a:rPr lang="en-US" dirty="0">
                <a:solidFill>
                  <a:schemeClr val="accent2">
                    <a:lumMod val="50000"/>
                  </a:schemeClr>
                </a:solidFill>
              </a:rPr>
              <a:t>y + c</a:t>
            </a:r>
            <a:r>
              <a:rPr lang="en-US" baseline="-25000" dirty="0">
                <a:solidFill>
                  <a:schemeClr val="accent2">
                    <a:lumMod val="50000"/>
                  </a:schemeClr>
                </a:solidFill>
              </a:rPr>
              <a:t>3</a:t>
            </a:r>
            <a:r>
              <a:rPr lang="en-US" dirty="0">
                <a:solidFill>
                  <a:schemeClr val="accent2">
                    <a:lumMod val="50000"/>
                  </a:schemeClr>
                </a:solidFill>
              </a:rPr>
              <a:t>n + c</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cxnSp>
        <p:nvCxnSpPr>
          <p:cNvPr id="18" name="Straight Arrow Connector 17"/>
          <p:cNvCxnSpPr>
            <a:cxnSpLocks noChangeShapeType="1"/>
            <a:stCxn id="16" idx="3"/>
            <a:endCxn id="14" idx="1"/>
          </p:cNvCxnSpPr>
          <p:nvPr/>
        </p:nvCxnSpPr>
        <p:spPr bwMode="auto">
          <a:xfrm>
            <a:off x="3995738" y="4213065"/>
            <a:ext cx="3182937" cy="1588"/>
          </a:xfrm>
          <a:prstGeom prst="straightConnector1">
            <a:avLst/>
          </a:prstGeom>
          <a:noFill/>
          <a:ln w="9525" algn="ctr">
            <a:solidFill>
              <a:schemeClr val="bg1"/>
            </a:solidFill>
            <a:round/>
            <a:headEnd/>
            <a:tailEnd type="arrow" w="med" len="med"/>
          </a:ln>
        </p:spPr>
      </p:cxnSp>
      <p:sp>
        <p:nvSpPr>
          <p:cNvPr id="21" name="TextBox 20"/>
          <p:cNvSpPr txBox="1">
            <a:spLocks noChangeArrowheads="1"/>
          </p:cNvSpPr>
          <p:nvPr/>
        </p:nvSpPr>
        <p:spPr bwMode="auto">
          <a:xfrm>
            <a:off x="7204075" y="4946788"/>
            <a:ext cx="935038" cy="646331"/>
          </a:xfrm>
          <a:prstGeom prst="rect">
            <a:avLst/>
          </a:prstGeom>
          <a:solidFill>
            <a:srgbClr val="BAE18F"/>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n</a:t>
            </a:r>
            <a:endParaRPr lang="en-US" dirty="0">
              <a:solidFill>
                <a:schemeClr val="accent2">
                  <a:lumMod val="50000"/>
                </a:schemeClr>
              </a:solidFill>
            </a:endParaRPr>
          </a:p>
        </p:txBody>
      </p:sp>
      <p:cxnSp>
        <p:nvCxnSpPr>
          <p:cNvPr id="24" name="Straight Arrow Connector 23"/>
          <p:cNvCxnSpPr>
            <a:cxnSpLocks noChangeShapeType="1"/>
            <a:stCxn id="12" idx="3"/>
            <a:endCxn id="21" idx="1"/>
          </p:cNvCxnSpPr>
          <p:nvPr/>
        </p:nvCxnSpPr>
        <p:spPr bwMode="auto">
          <a:xfrm flipV="1">
            <a:off x="4027488" y="5269954"/>
            <a:ext cx="3176587" cy="19050"/>
          </a:xfrm>
          <a:prstGeom prst="straightConnector1">
            <a:avLst/>
          </a:prstGeom>
          <a:noFill/>
          <a:ln w="9525" algn="ctr">
            <a:solidFill>
              <a:schemeClr val="bg1"/>
            </a:solidFill>
            <a:round/>
            <a:headEnd/>
            <a:tailEnd type="arrow" w="med" len="med"/>
          </a:ln>
        </p:spPr>
      </p:cxnSp>
      <p:sp>
        <p:nvSpPr>
          <p:cNvPr id="26" name="TextBox 25"/>
          <p:cNvSpPr txBox="1">
            <a:spLocks noChangeArrowheads="1"/>
          </p:cNvSpPr>
          <p:nvPr/>
        </p:nvSpPr>
        <p:spPr bwMode="auto">
          <a:xfrm>
            <a:off x="4483100" y="4888050"/>
            <a:ext cx="2206625" cy="369332"/>
          </a:xfrm>
          <a:prstGeom prst="rect">
            <a:avLst/>
          </a:prstGeom>
          <a:solidFill>
            <a:srgbClr val="BAE18F"/>
          </a:solidFill>
          <a:ln w="9525">
            <a:noFill/>
            <a:miter lim="800000"/>
            <a:headEnd/>
            <a:tailEnd/>
          </a:ln>
        </p:spPr>
        <p:txBody>
          <a:bodyPr>
            <a:spAutoFit/>
          </a:bodyPr>
          <a:lstStyle/>
          <a:p>
            <a:r>
              <a:rPr lang="en-US" dirty="0">
                <a:solidFill>
                  <a:schemeClr val="accent2">
                    <a:lumMod val="50000"/>
                  </a:schemeClr>
                </a:solidFill>
              </a:rPr>
              <a:t>a</a:t>
            </a:r>
            <a:r>
              <a:rPr lang="en-US" baseline="-25000" dirty="0">
                <a:solidFill>
                  <a:schemeClr val="accent2">
                    <a:lumMod val="50000"/>
                  </a:schemeClr>
                </a:solidFill>
              </a:rPr>
              <a:t>2</a:t>
            </a:r>
            <a:r>
              <a:rPr lang="en-US" dirty="0">
                <a:solidFill>
                  <a:schemeClr val="accent2">
                    <a:lumMod val="50000"/>
                  </a:schemeClr>
                </a:solidFill>
              </a:rPr>
              <a:t>=b</a:t>
            </a:r>
            <a:r>
              <a:rPr lang="en-US" baseline="-25000" dirty="0">
                <a:solidFill>
                  <a:schemeClr val="accent2">
                    <a:lumMod val="50000"/>
                  </a:schemeClr>
                </a:solidFill>
              </a:rPr>
              <a:t>2</a:t>
            </a:r>
            <a:r>
              <a:rPr lang="en-US" dirty="0">
                <a:solidFill>
                  <a:schemeClr val="accent2">
                    <a:lumMod val="50000"/>
                  </a:schemeClr>
                </a:solidFill>
              </a:rPr>
              <a:t>=1, a</a:t>
            </a:r>
            <a:r>
              <a:rPr lang="en-US" baseline="-25000" dirty="0">
                <a:solidFill>
                  <a:schemeClr val="accent2">
                    <a:lumMod val="50000"/>
                  </a:schemeClr>
                </a:solidFill>
              </a:rPr>
              <a:t>1</a:t>
            </a:r>
            <a:r>
              <a:rPr lang="en-US" dirty="0">
                <a:solidFill>
                  <a:schemeClr val="accent2">
                    <a:lumMod val="50000"/>
                  </a:schemeClr>
                </a:solidFill>
              </a:rPr>
              <a:t>=b</a:t>
            </a:r>
            <a:r>
              <a:rPr lang="en-US" baseline="-25000" dirty="0">
                <a:solidFill>
                  <a:schemeClr val="accent2">
                    <a:lumMod val="50000"/>
                  </a:schemeClr>
                </a:solidFill>
              </a:rPr>
              <a:t>1</a:t>
            </a:r>
            <a:r>
              <a:rPr lang="en-US" dirty="0">
                <a:solidFill>
                  <a:schemeClr val="accent2">
                    <a:lumMod val="50000"/>
                  </a:schemeClr>
                </a:solidFill>
              </a:rPr>
              <a:t>=-1</a:t>
            </a:r>
          </a:p>
        </p:txBody>
      </p:sp>
      <p:sp>
        <p:nvSpPr>
          <p:cNvPr id="27" name="TextBox 26"/>
          <p:cNvSpPr txBox="1">
            <a:spLocks noChangeArrowheads="1"/>
          </p:cNvSpPr>
          <p:nvPr/>
        </p:nvSpPr>
        <p:spPr bwMode="auto">
          <a:xfrm>
            <a:off x="290513" y="5928663"/>
            <a:ext cx="3727450" cy="369332"/>
          </a:xfrm>
          <a:prstGeom prst="rect">
            <a:avLst/>
          </a:prstGeom>
          <a:solidFill>
            <a:srgbClr val="FF9999"/>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28" name="TextBox 27"/>
          <p:cNvSpPr txBox="1">
            <a:spLocks noChangeArrowheads="1"/>
          </p:cNvSpPr>
          <p:nvPr/>
        </p:nvSpPr>
        <p:spPr bwMode="auto">
          <a:xfrm>
            <a:off x="6463738" y="5769913"/>
            <a:ext cx="2587670" cy="646331"/>
          </a:xfrm>
          <a:prstGeom prst="rect">
            <a:avLst/>
          </a:prstGeom>
          <a:solidFill>
            <a:srgbClr val="FF9999"/>
          </a:solidFill>
          <a:ln w="9525">
            <a:noFill/>
            <a:miter lim="800000"/>
            <a:headEnd/>
            <a:tailEnd/>
          </a:ln>
        </p:spPr>
        <p:txBody>
          <a:bodyPr wrap="square">
            <a:spAutoFit/>
          </a:bodyPr>
          <a:lstStyle/>
          <a:p>
            <a:pPr>
              <a:spcBef>
                <a:spcPct val="0"/>
              </a:spcBef>
            </a:pPr>
            <a:r>
              <a:rPr lang="en-US" dirty="0" smtClean="0">
                <a:solidFill>
                  <a:schemeClr val="accent2">
                    <a:lumMod val="50000"/>
                  </a:schemeClr>
                </a:solidFill>
              </a:rPr>
              <a:t>Invalid triple or Imprecise Template</a:t>
            </a:r>
            <a:endParaRPr lang="en-US" dirty="0">
              <a:solidFill>
                <a:schemeClr val="accent2">
                  <a:lumMod val="50000"/>
                </a:schemeClr>
              </a:solidFill>
            </a:endParaRPr>
          </a:p>
        </p:txBody>
      </p:sp>
      <p:cxnSp>
        <p:nvCxnSpPr>
          <p:cNvPr id="29" name="Straight Arrow Connector 28"/>
          <p:cNvCxnSpPr>
            <a:cxnSpLocks noChangeShapeType="1"/>
            <a:stCxn id="27" idx="3"/>
            <a:endCxn id="28" idx="1"/>
          </p:cNvCxnSpPr>
          <p:nvPr/>
        </p:nvCxnSpPr>
        <p:spPr bwMode="auto">
          <a:xfrm flipV="1">
            <a:off x="4017963" y="6093079"/>
            <a:ext cx="2445775" cy="20250"/>
          </a:xfrm>
          <a:prstGeom prst="straightConnector1">
            <a:avLst/>
          </a:prstGeom>
          <a:noFill/>
          <a:ln w="9525" algn="ctr">
            <a:solidFill>
              <a:schemeClr val="bg1"/>
            </a:solidFill>
            <a:round/>
            <a:headEnd/>
            <a:tailEnd type="arrow" w="med" len="med"/>
          </a:ln>
        </p:spPr>
      </p:cxnSp>
      <p:sp>
        <p:nvSpPr>
          <p:cNvPr id="30" name="TextBox 29"/>
          <p:cNvSpPr txBox="1">
            <a:spLocks noChangeArrowheads="1"/>
          </p:cNvSpPr>
          <p:nvPr/>
        </p:nvSpPr>
        <p:spPr bwMode="auto">
          <a:xfrm>
            <a:off x="4690848" y="5932901"/>
            <a:ext cx="1174750" cy="369332"/>
          </a:xfrm>
          <a:prstGeom prst="rect">
            <a:avLst/>
          </a:prstGeom>
          <a:solidFill>
            <a:srgbClr val="FF9999"/>
          </a:solidFill>
          <a:ln w="9525">
            <a:noFill/>
            <a:miter lim="800000"/>
            <a:headEnd/>
            <a:tailEnd/>
          </a:ln>
        </p:spPr>
        <p:txBody>
          <a:bodyPr>
            <a:spAutoFit/>
          </a:bodyPr>
          <a:lstStyle/>
          <a:p>
            <a:r>
              <a:rPr lang="en-US" dirty="0">
                <a:solidFill>
                  <a:schemeClr val="accent2">
                    <a:lumMod val="50000"/>
                  </a:schemeClr>
                </a:solidFill>
              </a:rPr>
              <a:t>UNSAT</a:t>
            </a:r>
          </a:p>
        </p:txBody>
      </p:sp>
      <p:sp>
        <p:nvSpPr>
          <p:cNvPr id="34" name="TextBox 33"/>
          <p:cNvSpPr txBox="1">
            <a:spLocks noChangeArrowheads="1"/>
          </p:cNvSpPr>
          <p:nvPr/>
        </p:nvSpPr>
        <p:spPr bwMode="auto">
          <a:xfrm>
            <a:off x="161925" y="3344863"/>
            <a:ext cx="8647113" cy="369332"/>
          </a:xfrm>
          <a:prstGeom prst="rect">
            <a:avLst/>
          </a:prstGeom>
          <a:noFill/>
          <a:ln w="9525">
            <a:noFill/>
            <a:miter lim="800000"/>
            <a:headEnd/>
            <a:tailEnd/>
          </a:ln>
        </p:spPr>
        <p:txBody>
          <a:bodyPr>
            <a:spAutoFit/>
          </a:bodyPr>
          <a:lstStyle/>
          <a:p>
            <a:r>
              <a:rPr lang="en-US" dirty="0">
                <a:solidFill>
                  <a:schemeClr val="accent2">
                    <a:lumMod val="50000"/>
                  </a:schemeClr>
                </a:solidFill>
              </a:rPr>
              <a:t>      Invariant Template		  Satisfying Solution	    Loop Invariant</a:t>
            </a:r>
          </a:p>
        </p:txBody>
      </p:sp>
      <p:sp>
        <p:nvSpPr>
          <p:cNvPr id="19" name="Content Placeholder 2"/>
          <p:cNvSpPr txBox="1">
            <a:spLocks/>
          </p:cNvSpPr>
          <p:nvPr/>
        </p:nvSpPr>
        <p:spPr bwMode="auto">
          <a:xfrm>
            <a:off x="1408444" y="1969477"/>
            <a:ext cx="5988818" cy="653143"/>
          </a:xfrm>
          <a:prstGeom prst="rect">
            <a:avLst/>
          </a:prstGeom>
          <a:noFill/>
          <a:ln w="9525">
            <a:noFill/>
            <a:miter lim="800000"/>
            <a:headEnd/>
            <a:tailEnd/>
          </a:ln>
        </p:spPr>
        <p:txBody>
          <a:bodyPr/>
          <a:lstStyle/>
          <a:p>
            <a:pPr marL="342900" indent="-342900" eaLnBrk="0" hangingPunct="0">
              <a:spcBef>
                <a:spcPct val="20000"/>
              </a:spcBef>
              <a:defRPr/>
            </a:pPr>
            <a:r>
              <a:rPr lang="en-US" kern="0" dirty="0">
                <a:solidFill>
                  <a:srgbClr val="009900"/>
                </a:solidFill>
              </a:rPr>
              <a:t>{</a:t>
            </a:r>
            <a:r>
              <a:rPr lang="en-US" kern="0" dirty="0" smtClean="0">
                <a:solidFill>
                  <a:srgbClr val="009900"/>
                </a:solidFill>
                <a:latin typeface="+mn-lt"/>
              </a:rPr>
              <a:t>n=1 </a:t>
            </a:r>
            <a:r>
              <a:rPr lang="en-US" kern="0" dirty="0" smtClean="0">
                <a:solidFill>
                  <a:srgbClr val="009900"/>
                </a:solidFill>
                <a:latin typeface="cmsy10"/>
                <a:sym typeface="Symbol"/>
              </a:rPr>
              <a:t></a:t>
            </a:r>
            <a:r>
              <a:rPr lang="en-US" kern="0" dirty="0" smtClean="0">
                <a:solidFill>
                  <a:srgbClr val="009900"/>
                </a:solidFill>
                <a:latin typeface="+mn-lt"/>
              </a:rPr>
              <a:t> m=1}</a:t>
            </a:r>
            <a:r>
              <a:rPr lang="en-US" kern="0" dirty="0">
                <a:solidFill>
                  <a:srgbClr val="009900"/>
                </a:solidFill>
              </a:rPr>
              <a:t>	</a:t>
            </a:r>
            <a:r>
              <a:rPr lang="en-US" kern="0" dirty="0" smtClean="0">
                <a:solidFill>
                  <a:srgbClr val="009900"/>
                </a:solidFill>
              </a:rPr>
              <a:t>			{</a:t>
            </a:r>
            <a:r>
              <a:rPr lang="en-US" kern="0" dirty="0" smtClean="0">
                <a:solidFill>
                  <a:srgbClr val="009900"/>
                </a:solidFill>
                <a:latin typeface="+mn-lt"/>
              </a:rPr>
              <a:t>y </a:t>
            </a:r>
            <a:r>
              <a:rPr lang="en-US" dirty="0" smtClean="0">
                <a:solidFill>
                  <a:schemeClr val="accent2">
                    <a:lumMod val="50000"/>
                  </a:schemeClr>
                </a:solidFill>
                <a:latin typeface="cmsy10" charset="0"/>
                <a:sym typeface="Symbol"/>
              </a:rPr>
              <a:t></a:t>
            </a:r>
            <a:r>
              <a:rPr lang="en-US" kern="0" dirty="0" smtClean="0">
                <a:solidFill>
                  <a:srgbClr val="009900"/>
                </a:solidFill>
                <a:latin typeface="+mn-lt"/>
              </a:rPr>
              <a:t> 100}</a:t>
            </a:r>
            <a:endParaRPr lang="en-US" kern="0" dirty="0">
              <a:solidFill>
                <a:srgbClr val="009900"/>
              </a:solidFill>
              <a:latin typeface="+mn-lt"/>
            </a:endParaRPr>
          </a:p>
        </p:txBody>
      </p:sp>
    </p:spTree>
    <p:custDataLst>
      <p:tags r:id="rId1"/>
    </p:custDataLst>
  </p:cSld>
  <p:clrMapOvr>
    <a:masterClrMapping/>
  </p:clrMapOvr>
  <p:transition advTm="1023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21" grpId="0" animBg="1"/>
      <p:bldP spid="26" grpId="0" animBg="1"/>
      <p:bldP spid="27" grpId="0" animBg="1"/>
      <p:bldP spid="28" grpId="0" animBg="1"/>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rcl}&#10;x &amp;&gt;&amp; 0 \\&#10;x' &amp;\ge&amp; x - 1 \\&#10;x'&amp;\le&amp; x-1 \\&#10;y &amp;&gt;&amp; 0\\&#10;y' &amp;&gt;&amp; y &#10;\end{array}$$&#10;\end{minipage}&#10;\end{document}&#10;"/>
  <p:tag name="FILENAME" val="TP_tmp"/>
  <p:tag name="FORMAT" val="png256"/>
  <p:tag name="RES" val="1200"/>
  <p:tag name="BLEND" val="0"/>
  <p:tag name="TRANSPARENT" val="0"/>
  <p:tag name="TBUG" val="0"/>
  <p:tag name="ALLOWFS" val="0"/>
  <p:tag name="ORIGWIDTH" val="59"/>
  <p:tag name="PICTUREFILESIZE" val="947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30.xml><?xml version="1.0" encoding="utf-8"?>
<p:tagLst xmlns:a="http://schemas.openxmlformats.org/drawingml/2006/main" xmlns:r="http://schemas.openxmlformats.org/officeDocument/2006/relationships" xmlns:p="http://schemas.openxmlformats.org/presentationml/2006/main">
  <p:tag name="TIMING" val="|0|0.1|0.1"/>
</p:tagLst>
</file>

<file path=ppt/tags/tag31.xml><?xml version="1.0" encoding="utf-8"?>
<p:tagLst xmlns:a="http://schemas.openxmlformats.org/drawingml/2006/main" xmlns:r="http://schemas.openxmlformats.org/officeDocument/2006/relationships" xmlns:p="http://schemas.openxmlformats.org/presentationml/2006/main">
  <p:tag name="TIMING" val="|0|0.1|0.1"/>
</p:tagLst>
</file>

<file path=ppt/tags/tag32.xml><?xml version="1.0" encoding="utf-8"?>
<p:tagLst xmlns:a="http://schemas.openxmlformats.org/drawingml/2006/main" xmlns:r="http://schemas.openxmlformats.org/officeDocument/2006/relationships" xmlns:p="http://schemas.openxmlformats.org/presentationml/2006/main">
  <p:tag name="TIMING" val="|0|0.1|0.1"/>
</p:tagLst>
</file>

<file path=ppt/tags/tag33.xml><?xml version="1.0" encoding="utf-8"?>
<p:tagLst xmlns:a="http://schemas.openxmlformats.org/drawingml/2006/main" xmlns:r="http://schemas.openxmlformats.org/officeDocument/2006/relationships" xmlns:p="http://schemas.openxmlformats.org/presentationml/2006/main">
  <p:tag name="TIMING" val="|0|0.1|0.1"/>
</p:tagLst>
</file>

<file path=ppt/tags/tag34.xml><?xml version="1.0" encoding="utf-8"?>
<p:tagLst xmlns:a="http://schemas.openxmlformats.org/drawingml/2006/main" xmlns:r="http://schemas.openxmlformats.org/officeDocument/2006/relationships" xmlns:p="http://schemas.openxmlformats.org/presentationml/2006/main">
  <p:tag name="TIMING" val="|33.1|7.4|11.4|5.6|7.8|3.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10;f(x,y) &amp;&gt;&amp; f(x',y') \\&#10;f(x',y') &amp;\ge&amp; b \\&#10;\end{array}$$&#10;\end{minipage}&#10;\end{document}&#10;"/>
  <p:tag name="FILENAME" val="TP_tmp"/>
  <p:tag name="FORMAT" val="png256"/>
  <p:tag name="RES" val="1200"/>
  <p:tag name="BLEND" val="0"/>
  <p:tag name="TRANSPARENT" val="0"/>
  <p:tag name="TBUG" val="0"/>
  <p:tag name="ALLOWFS" val="0"/>
  <p:tag name="ORIGWIDTH" val="97"/>
  <p:tag name="PICTUREFILESIZE" val="975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7F898CC-13F8-471E-88EA-EFAA80FECF4A}">
  <ds:schemaRefs>
    <ds:schemaRef ds:uri="http://schemas.microsoft.com/sharepoint/v3/contenttype/forms"/>
  </ds:schemaRefs>
</ds:datastoreItem>
</file>

<file path=customXml/itemProps2.xml><?xml version="1.0" encoding="utf-8"?>
<ds:datastoreItem xmlns:ds="http://schemas.openxmlformats.org/officeDocument/2006/customXml" ds:itemID="{D9F50A16-2F0A-48CD-98C8-4E4AE3627974}">
  <ds:schemaRefs>
    <ds:schemaRef ds:uri="http://schemas.microsoft.com/office/2006/metadata/properties"/>
  </ds:schemaRefs>
</ds:datastoreItem>
</file>

<file path=customXml/itemProps3.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11698</TotalTime>
  <Words>7599</Words>
  <Application>Microsoft Office PowerPoint</Application>
  <PresentationFormat>On-screen Show (4:3)</PresentationFormat>
  <Paragraphs>1921</Paragraphs>
  <Slides>146</Slides>
  <Notes>36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48" baseType="lpstr">
      <vt:lpstr>MSR_PPT template_07_light</vt:lpstr>
      <vt:lpstr>Equation</vt:lpstr>
      <vt:lpstr>Satisfiability Modulo Theories solvers in  Program Analysis and Verification </vt:lpstr>
      <vt:lpstr>Tutorial overview</vt:lpstr>
      <vt:lpstr>Slide 3</vt:lpstr>
      <vt:lpstr>Domains from programs</vt:lpstr>
      <vt:lpstr>Satisfiability Modulo Theories (SMT)</vt:lpstr>
      <vt:lpstr>Slide 6</vt:lpstr>
      <vt:lpstr>Program Verification</vt:lpstr>
      <vt:lpstr>Test case generation</vt:lpstr>
      <vt:lpstr>Static Driver Verifier </vt:lpstr>
      <vt:lpstr>More applications</vt:lpstr>
      <vt:lpstr>Slide 11</vt:lpstr>
      <vt:lpstr>Slide 12</vt:lpstr>
      <vt:lpstr>Z3 &amp; Test case generation</vt:lpstr>
      <vt:lpstr>Slide 14</vt:lpstr>
      <vt:lpstr>Verifying Compilers</vt:lpstr>
      <vt:lpstr>Spec# Approach for a Verifying Compiler</vt:lpstr>
      <vt:lpstr>Basic verifier architecture</vt:lpstr>
      <vt:lpstr>Verification architecture</vt:lpstr>
      <vt:lpstr>Modeling execution traces</vt:lpstr>
      <vt:lpstr>States and execution traces</vt:lpstr>
      <vt:lpstr>Command language</vt:lpstr>
      <vt:lpstr>Command language</vt:lpstr>
      <vt:lpstr>Command language</vt:lpstr>
      <vt:lpstr>Reasoning about execution traces</vt:lpstr>
      <vt:lpstr>Reasoning about execution traces</vt:lpstr>
      <vt:lpstr>Weakest preconditions</vt:lpstr>
      <vt:lpstr>Structured if statement</vt:lpstr>
      <vt:lpstr>Dijkstra's guarded command</vt:lpstr>
      <vt:lpstr>Picking any good value</vt:lpstr>
      <vt:lpstr>Procedures</vt:lpstr>
      <vt:lpstr>Procedure example</vt:lpstr>
      <vt:lpstr>Procedures</vt:lpstr>
      <vt:lpstr>Procedure implementations</vt:lpstr>
      <vt:lpstr>While loop with loop invariant</vt:lpstr>
      <vt:lpstr>Properties of the heap</vt:lpstr>
      <vt:lpstr>Properties of the heap</vt:lpstr>
      <vt:lpstr>Methods</vt:lpstr>
      <vt:lpstr>Spec# Chunker.NextChunk translation</vt:lpstr>
      <vt:lpstr>Z3 &amp; Program Verification</vt:lpstr>
      <vt:lpstr>Slide 40</vt:lpstr>
      <vt:lpstr>Slide 41</vt:lpstr>
      <vt:lpstr>HAVOC's Architecture</vt:lpstr>
      <vt:lpstr>Heaps and Shapes</vt:lpstr>
      <vt:lpstr>Slide 44</vt:lpstr>
      <vt:lpstr>Overview</vt:lpstr>
      <vt:lpstr>Example</vt:lpstr>
      <vt:lpstr>Example</vt:lpstr>
      <vt:lpstr>Example</vt:lpstr>
      <vt:lpstr>Example</vt:lpstr>
      <vt:lpstr>Example</vt:lpstr>
      <vt:lpstr>Example</vt:lpstr>
      <vt:lpstr>Observations about SLAM</vt:lpstr>
      <vt:lpstr>Syntatic Sugar</vt:lpstr>
      <vt:lpstr>Predicate Abstraction: c2bp</vt:lpstr>
      <vt:lpstr>Abstracting Assignments via WP</vt:lpstr>
      <vt:lpstr>WP Problem</vt:lpstr>
      <vt:lpstr>Abstracting Expressions via F</vt:lpstr>
      <vt:lpstr>ImpliesF(e) and ImpliedByF(e) </vt:lpstr>
      <vt:lpstr>Computing ImpliesF(e)</vt:lpstr>
      <vt:lpstr>Computing ImpliesF(e)</vt:lpstr>
      <vt:lpstr>Abstracting Assignments</vt:lpstr>
      <vt:lpstr>Assignment Example</vt:lpstr>
      <vt:lpstr>Abstracting Assumes</vt:lpstr>
      <vt:lpstr>Newton</vt:lpstr>
      <vt:lpstr>Z3 &amp; Static Driver Verifier</vt:lpstr>
      <vt:lpstr>Slide 66</vt:lpstr>
      <vt:lpstr>TBD </vt:lpstr>
      <vt:lpstr>Synergy – sketch</vt:lpstr>
      <vt:lpstr> Example</vt:lpstr>
      <vt:lpstr> Example</vt:lpstr>
      <vt:lpstr> Example</vt:lpstr>
      <vt:lpstr> Example</vt:lpstr>
      <vt:lpstr> Example</vt:lpstr>
      <vt:lpstr> Example</vt:lpstr>
      <vt:lpstr> Example</vt:lpstr>
      <vt:lpstr>Correct, the program is</vt:lpstr>
      <vt:lpstr> Example</vt:lpstr>
      <vt:lpstr> Example</vt:lpstr>
      <vt:lpstr> Example</vt:lpstr>
      <vt:lpstr>Synergy solver requirements</vt:lpstr>
      <vt:lpstr>Slide 81</vt:lpstr>
      <vt:lpstr>Slide 82</vt:lpstr>
      <vt:lpstr>Slide 83</vt:lpstr>
      <vt:lpstr>Form Byron Cook's blog</vt:lpstr>
      <vt:lpstr>Does this program Terminate?</vt:lpstr>
      <vt:lpstr>Rank function synthesis</vt:lpstr>
      <vt:lpstr>Rank function synthesis</vt:lpstr>
      <vt:lpstr>Rank function synthesis</vt:lpstr>
      <vt:lpstr>Rank function synthesis</vt:lpstr>
      <vt:lpstr>Rank function synthesis – simplified version</vt:lpstr>
      <vt:lpstr>Rank function synthesis</vt:lpstr>
      <vt:lpstr>Rank function synthesis</vt:lpstr>
      <vt:lpstr>Rank function synthesis</vt:lpstr>
      <vt:lpstr>Slide 94</vt:lpstr>
      <vt:lpstr>Loop invariants</vt:lpstr>
      <vt:lpstr>Loop invariants</vt:lpstr>
      <vt:lpstr>Loop invariants  Existential</vt:lpstr>
      <vt:lpstr>Loop invariants  SMT solving</vt:lpstr>
      <vt:lpstr>Program Verification: Example</vt:lpstr>
      <vt:lpstr>Slide 100</vt:lpstr>
      <vt:lpstr>Programs as transition systems</vt:lpstr>
      <vt:lpstr>Abstract abstraction</vt:lpstr>
      <vt:lpstr>Abstract abstraction</vt:lpstr>
      <vt:lpstr>Abstraction using SMT</vt:lpstr>
      <vt:lpstr>Abstraction: Linear congruences    </vt:lpstr>
      <vt:lpstr>Example</vt:lpstr>
      <vt:lpstr>Abstraction: Linear congruences</vt:lpstr>
      <vt:lpstr>Bit-vector decision procedures</vt:lpstr>
      <vt:lpstr>Abstraction: Linear congruences</vt:lpstr>
      <vt:lpstr>Slide 110</vt:lpstr>
      <vt:lpstr>Protocols</vt:lpstr>
      <vt:lpstr>Symbolic Reachability</vt:lpstr>
      <vt:lpstr>Bounded-reachability formula </vt:lpstr>
      <vt:lpstr>Array model programs and quantifier elimination</vt:lpstr>
      <vt:lpstr>Implementation using the SMT solver Z3</vt:lpstr>
      <vt:lpstr>A different example:  Adaptive Planning with Finite Horizon Lookahead</vt:lpstr>
      <vt:lpstr>Slide 117</vt:lpstr>
      <vt:lpstr>Context</vt:lpstr>
      <vt:lpstr>Goal: safely run untrusted code</vt:lpstr>
      <vt:lpstr>Mark-sweep and copying collectors</vt:lpstr>
      <vt:lpstr>Garbage collector properties</vt:lpstr>
      <vt:lpstr>Proving safety</vt:lpstr>
      <vt:lpstr>Using and controlling triggers</vt:lpstr>
      <vt:lpstr>Slide 124</vt:lpstr>
      <vt:lpstr>Verifying protocol  reference implementations</vt:lpstr>
      <vt:lpstr>Example: access control for files</vt:lpstr>
      <vt:lpstr>Access control with refinement types</vt:lpstr>
      <vt:lpstr>Slide 128</vt:lpstr>
      <vt:lpstr>Slide 129</vt:lpstr>
      <vt:lpstr>Main features</vt:lpstr>
      <vt:lpstr>Web</vt:lpstr>
      <vt:lpstr>Supporting material</vt:lpstr>
      <vt:lpstr>Z3: Core System Components</vt:lpstr>
      <vt:lpstr>Example: C API </vt:lpstr>
      <vt:lpstr>Example: SMT-LIB</vt:lpstr>
      <vt:lpstr>SMT-LIB syntax – basics</vt:lpstr>
      <vt:lpstr>SMT-LIB syntax - basics</vt:lpstr>
      <vt:lpstr>SMT-LIB – encodings</vt:lpstr>
      <vt:lpstr>Quantifiers</vt:lpstr>
      <vt:lpstr>Using the Z3 (managed) API</vt:lpstr>
      <vt:lpstr>Using the Z3 (managed) API</vt:lpstr>
      <vt:lpstr>Enumerating models</vt:lpstr>
      <vt:lpstr>Enumerating models</vt:lpstr>
      <vt:lpstr>Enumerating models</vt:lpstr>
      <vt:lpstr>Push, Pop</vt:lpstr>
      <vt:lpstr>Push, Pop – but reuse search</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Leonardo de Moura</cp:lastModifiedBy>
  <cp:revision>513</cp:revision>
  <dcterms:created xsi:type="dcterms:W3CDTF">2007-07-26T21:26:45Z</dcterms:created>
  <dcterms:modified xsi:type="dcterms:W3CDTF">2008-08-01T23:24:00Z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